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4132" r:id="rId5"/>
    <p:sldId id="4117" r:id="rId6"/>
    <p:sldId id="4130" r:id="rId7"/>
    <p:sldId id="4139" r:id="rId8"/>
    <p:sldId id="4168" r:id="rId9"/>
    <p:sldId id="4147" r:id="rId10"/>
    <p:sldId id="4167" r:id="rId11"/>
    <p:sldId id="4155" r:id="rId12"/>
    <p:sldId id="4157"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09653F-C67B-7FFA-A6F4-EE92E690F43F}" name="OKIRO, SHEILA" initials="OS" userId="S::S.OKIRO@AFDB.ORG::6b67d3b0-72b0-45ca-98f3-4f40f723e486" providerId="AD"/>
  <p188:author id="{B1F0397B-5DAF-EC33-CB3C-8E884BE305F5}" name="Lou Simpson" initials="LS" userId="e3e0d1043dda7618" providerId="Windows Live"/>
  <p188:author id="{34A0B5CD-00AA-0D13-B11E-CF562A16C430}" name="OKIRO, SHEILA" initials="OS" userId="S::s.okiro@afdb.org::6b67d3b0-72b0-45ca-98f3-4f40f723e4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u Simpson" initials="LS" lastIdx="41" clrIdx="0">
    <p:extLst>
      <p:ext uri="{19B8F6BF-5375-455C-9EA6-DF929625EA0E}">
        <p15:presenceInfo xmlns:p15="http://schemas.microsoft.com/office/powerpoint/2012/main" userId="e3e0d1043dda76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350"/>
    <a:srgbClr val="ECA442"/>
    <a:srgbClr val="912F32"/>
    <a:srgbClr val="397DC1"/>
    <a:srgbClr val="EEA535"/>
    <a:srgbClr val="EE5E33"/>
    <a:srgbClr val="6F1210"/>
    <a:srgbClr val="256A3C"/>
    <a:srgbClr val="022C47"/>
    <a:srgbClr val="7FB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8" autoAdjust="0"/>
    <p:restoredTop sz="44399" autoAdjust="0"/>
  </p:normalViewPr>
  <p:slideViewPr>
    <p:cSldViewPr snapToGrid="0">
      <p:cViewPr>
        <p:scale>
          <a:sx n="49" d="100"/>
          <a:sy n="49" d="100"/>
        </p:scale>
        <p:origin x="2700"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ica Balmus" userId="6ced275c-8f26-4151-a9fa-58ab8d94c012" providerId="ADAL" clId="{0290C2C6-1F30-44F9-8810-8D30EE5D1D22}"/>
    <pc:docChg chg="delSld">
      <pc:chgData name="Aurica Balmus" userId="6ced275c-8f26-4151-a9fa-58ab8d94c012" providerId="ADAL" clId="{0290C2C6-1F30-44F9-8810-8D30EE5D1D22}" dt="2023-06-14T12:54:16.534" v="0" actId="47"/>
      <pc:docMkLst>
        <pc:docMk/>
      </pc:docMkLst>
      <pc:sldChg chg="del">
        <pc:chgData name="Aurica Balmus" userId="6ced275c-8f26-4151-a9fa-58ab8d94c012" providerId="ADAL" clId="{0290C2C6-1F30-44F9-8810-8D30EE5D1D22}" dt="2023-06-14T12:54:16.534" v="0" actId="47"/>
        <pc:sldMkLst>
          <pc:docMk/>
          <pc:sldMk cId="1080012981" sldId="41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70996-4E62-4549-9BB4-B732CA52DE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9DBDF75-73F6-B24F-A6C4-E9F302A1B2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3956FD-7BFE-E44A-97D2-F55421DD2A36}" type="datetimeFigureOut">
              <a:rPr lang="en-GB" smtClean="0"/>
              <a:t>14/06/2023</a:t>
            </a:fld>
            <a:endParaRPr lang="en-GB" dirty="0"/>
          </a:p>
        </p:txBody>
      </p:sp>
      <p:sp>
        <p:nvSpPr>
          <p:cNvPr id="4" name="Footer Placeholder 3">
            <a:extLst>
              <a:ext uri="{FF2B5EF4-FFF2-40B4-BE49-F238E27FC236}">
                <a16:creationId xmlns:a16="http://schemas.microsoft.com/office/drawing/2014/main" id="{F6C976D5-1AB1-0E41-9079-5E16070245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37668B2-EB02-D544-B90D-4DE7080ADD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D435B2-3163-5E48-9A48-5137CB2A0B47}" type="slidenum">
              <a:rPr lang="en-GB" smtClean="0"/>
              <a:t>‹#›</a:t>
            </a:fld>
            <a:endParaRPr lang="en-GB" dirty="0"/>
          </a:p>
        </p:txBody>
      </p:sp>
    </p:spTree>
    <p:extLst>
      <p:ext uri="{BB962C8B-B14F-4D97-AF65-F5344CB8AC3E}">
        <p14:creationId xmlns:p14="http://schemas.microsoft.com/office/powerpoint/2010/main" val="677520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3BA01-5314-4308-AFBE-2BEEDDED994F}" type="datetimeFigureOut">
              <a:rPr lang="en-GB" smtClean="0"/>
              <a:t>14/06/2023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8948E-E11F-41AF-94B8-9EC96322C61E}" type="slidenum">
              <a:rPr lang="en-GB" smtClean="0"/>
              <a:t>‹#›</a:t>
            </a:fld>
            <a:endParaRPr lang="en-GB" dirty="0"/>
          </a:p>
        </p:txBody>
      </p:sp>
    </p:spTree>
    <p:extLst>
      <p:ext uri="{BB962C8B-B14F-4D97-AF65-F5344CB8AC3E}">
        <p14:creationId xmlns:p14="http://schemas.microsoft.com/office/powerpoint/2010/main" val="321004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6018948E-E11F-41AF-94B8-9EC96322C61E}" type="slidenum">
              <a:rPr lang="en-GB" smtClean="0"/>
              <a:t>1</a:t>
            </a:fld>
            <a:endParaRPr lang="en-GB" dirty="0"/>
          </a:p>
        </p:txBody>
      </p:sp>
    </p:spTree>
    <p:extLst>
      <p:ext uri="{BB962C8B-B14F-4D97-AF65-F5344CB8AC3E}">
        <p14:creationId xmlns:p14="http://schemas.microsoft.com/office/powerpoint/2010/main" val="258968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10</a:t>
            </a:fld>
            <a:endParaRPr lang="en-GB" dirty="0"/>
          </a:p>
        </p:txBody>
      </p:sp>
    </p:spTree>
    <p:extLst>
      <p:ext uri="{BB962C8B-B14F-4D97-AF65-F5344CB8AC3E}">
        <p14:creationId xmlns:p14="http://schemas.microsoft.com/office/powerpoint/2010/main" val="314808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ADFI’s MANDATE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clear that the rise in ownership of mobile phones and recent events have spurred the rapid growth of mobile money worldwide. </a:t>
            </a:r>
            <a:r>
              <a:rPr lang="en-GB" sz="1200" b="1" dirty="0"/>
              <a:t>Nearly half of global growth was in Africa, with over half a billion registered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dirty="0"/>
              <a:t>The data is encouraging and shows that there is real value and need for digital financial services in Africa, however the reach is not universal, with millions of women, young people and small businesses underserved. </a:t>
            </a:r>
            <a:r>
              <a:rPr lang="en-GB" sz="1200" b="1" dirty="0"/>
              <a:t>In fact the gender gap in Africa at 12% is </a:t>
            </a:r>
            <a:r>
              <a:rPr lang="en-GB" sz="1800" b="1" dirty="0">
                <a:effectLst/>
                <a:latin typeface="Calibri" panose="020F0502020204030204" pitchFamily="34" charset="0"/>
                <a:ea typeface="Calibri" panose="020F0502020204030204" pitchFamily="34" charset="0"/>
              </a:rPr>
              <a:t>twice as much as the developing economies’ average and three times higher than the global average of 4%. </a:t>
            </a:r>
            <a:endParaRPr lang="en-GB" sz="1200" b="1" dirty="0"/>
          </a:p>
          <a:p>
            <a:endParaRPr lang="en-GB" sz="1200" dirty="0"/>
          </a:p>
          <a:p>
            <a:r>
              <a:rPr lang="en-GB" sz="1200" dirty="0"/>
              <a:t>The challenge now is to work to </a:t>
            </a:r>
            <a:r>
              <a:rPr lang="en-GB" sz="1200" b="1" dirty="0"/>
              <a:t>address the barriers preventing greater inclusion for those who have been persistently excluded</a:t>
            </a:r>
            <a:r>
              <a:rPr lang="en-GB" sz="1200" dirty="0"/>
              <a:t> by encouraging new thinking, new approaches and new solutions which can be replicated and scaled up across the continent to catalyse positive change across financial ecosystems.</a:t>
            </a:r>
          </a:p>
          <a:p>
            <a:endParaRPr lang="en-GB" sz="1400" dirty="0"/>
          </a:p>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2</a:t>
            </a:fld>
            <a:endParaRPr lang="en-GB" dirty="0"/>
          </a:p>
        </p:txBody>
      </p:sp>
    </p:spTree>
    <p:extLst>
      <p:ext uri="{BB962C8B-B14F-4D97-AF65-F5344CB8AC3E}">
        <p14:creationId xmlns:p14="http://schemas.microsoft.com/office/powerpoint/2010/main" val="1057308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mn-lt"/>
                <a:ea typeface="Calibri" panose="020F0502020204030204" pitchFamily="34" charset="0"/>
              </a:rPr>
              <a:t>ADFI’s INTERVENTION PILLARS</a:t>
            </a:r>
          </a:p>
          <a:p>
            <a:r>
              <a:rPr lang="en-US" sz="1200" dirty="0">
                <a:effectLst/>
                <a:latin typeface="+mn-lt"/>
                <a:ea typeface="Calibri" panose="020F0502020204030204" pitchFamily="34" charset="0"/>
              </a:rPr>
              <a:t>Launched in 2019, ADFI works to the mission to </a:t>
            </a:r>
            <a:r>
              <a:rPr lang="en-GB" sz="1200" b="1" dirty="0">
                <a:latin typeface="Segoe UI" panose="020B0502040204020203" pitchFamily="34" charset="0"/>
                <a:cs typeface="Segoe UI" panose="020B0502040204020203" pitchFamily="34" charset="0"/>
              </a:rPr>
              <a:t>address systemic barriers to the growth, uptake and use of digital financial solutions</a:t>
            </a:r>
            <a:r>
              <a:rPr lang="en-GB" sz="1200" dirty="0">
                <a:latin typeface="Segoe UI" panose="020B0502040204020203" pitchFamily="34" charset="0"/>
                <a:cs typeface="Segoe UI" panose="020B0502040204020203" pitchFamily="34" charset="0"/>
              </a:rPr>
              <a:t>, especially by women and micro and small businesses, by making strategic and catalytic investments in the digital financial services ecosystem throughout Africa.</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egoe UI"/>
                <a:cs typeface="Segoe UI"/>
              </a:rPr>
              <a:t>The catalytic impact of ADFI's work contributes to </a:t>
            </a:r>
            <a:r>
              <a:rPr lang="en-GB" sz="1200" b="1" dirty="0">
                <a:latin typeface="Segoe UI"/>
                <a:cs typeface="Segoe UI"/>
              </a:rPr>
              <a:t>7 UN Sustainable Development Goals </a:t>
            </a:r>
            <a:r>
              <a:rPr lang="en-GB" sz="1200" dirty="0"/>
              <a:t>to build more inclusive, sustainable, and responsible digital financial systems, ensuring that over 300 million more African adults are financially included—nearly 60% of whom are women.</a:t>
            </a:r>
            <a:endParaRPr lang="en-US" sz="1200" dirty="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rPr>
              <a:t>Our intervention pillars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rPr>
              <a:t>Digital infrastructure: </a:t>
            </a:r>
            <a:r>
              <a:rPr lang="en-GB" sz="1200" b="0" i="0" dirty="0">
                <a:solidFill>
                  <a:srgbClr val="111111"/>
                </a:solidFill>
                <a:effectLst/>
                <a:latin typeface="+mn-lt"/>
              </a:rPr>
              <a:t>To enable widespread mobile connectivity and DFS usage, especially in rural and remote areas of Africa, facilitating efficient, affordable and secure transactions, such as interoperable digital payment systems and distribution networks. Digital identification and robust security platforms are equally critical for the expansion of DFS to a larger share of Africans.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11111"/>
              </a:solidFill>
              <a:effectLst/>
              <a:latin typeface="+mn-lt"/>
            </a:endParaRPr>
          </a:p>
          <a:p>
            <a:pPr algn="just"/>
            <a:r>
              <a:rPr lang="en-GB" sz="1200" b="1" i="0" dirty="0">
                <a:solidFill>
                  <a:srgbClr val="111111"/>
                </a:solidFill>
                <a:effectLst/>
                <a:latin typeface="+mn-lt"/>
              </a:rPr>
              <a:t>Policy and regulation: </a:t>
            </a:r>
            <a:r>
              <a:rPr lang="en-GB" sz="1200" dirty="0">
                <a:effectLst/>
                <a:latin typeface="+mn-lt"/>
              </a:rPr>
              <a:t>To contribute to strengthening inclusive regulatory frameworks to not only protect consumers and their accounts but also foster innovation and inclusion across the continent.</a:t>
            </a:r>
          </a:p>
          <a:p>
            <a:endParaRPr lang="en-GB" sz="1200" dirty="0">
              <a:latin typeface="+mn-lt"/>
            </a:endParaRPr>
          </a:p>
          <a:p>
            <a:pPr algn="just"/>
            <a:r>
              <a:rPr lang="en-GB" sz="1200" b="1" dirty="0">
                <a:latin typeface="+mn-lt"/>
              </a:rPr>
              <a:t>Digital products and innovation: </a:t>
            </a:r>
            <a:r>
              <a:rPr lang="en-GB" sz="1200" dirty="0">
                <a:effectLst/>
                <a:latin typeface="+mn-lt"/>
              </a:rPr>
              <a:t>To catalyse responsive digital innovations to reach financially excluded or underserved groups with solutions that are accessible, affordable and appropriate to marginalised groups such as women, youth, farmers, rural dwellers and small businesses.</a:t>
            </a:r>
          </a:p>
          <a:p>
            <a:endParaRPr lang="en-GB" sz="1200" b="1" dirty="0">
              <a:latin typeface="+mn-lt"/>
            </a:endParaRPr>
          </a:p>
          <a:p>
            <a:r>
              <a:rPr lang="en-GB" sz="1200" b="1" dirty="0">
                <a:latin typeface="+mn-lt"/>
              </a:rPr>
              <a:t>Mainstreaming:</a:t>
            </a:r>
          </a:p>
          <a:p>
            <a:r>
              <a:rPr lang="en-GB" sz="1200" b="1" dirty="0">
                <a:latin typeface="+mn-lt"/>
              </a:rPr>
              <a:t>Gender inclusion:</a:t>
            </a:r>
            <a:r>
              <a:rPr lang="en-GB" sz="1200" b="0" dirty="0">
                <a:effectLst/>
                <a:latin typeface="+mn-lt"/>
              </a:rPr>
              <a:t> We aim to encourage positive </a:t>
            </a:r>
            <a:r>
              <a:rPr lang="en-GB" sz="1200" dirty="0">
                <a:effectLst/>
                <a:latin typeface="+mn-lt"/>
              </a:rPr>
              <a:t>impact on the livelihoods of women by </a:t>
            </a:r>
            <a:r>
              <a:rPr lang="en-GB" sz="1200" b="0" dirty="0">
                <a:effectLst/>
                <a:latin typeface="+mn-lt"/>
              </a:rPr>
              <a:t>mainstreaming gender across our three strategic pillars in alignment with the African Bank’s Gender Strategy, where </a:t>
            </a:r>
            <a:r>
              <a:rPr lang="en-GB" sz="1200" b="1" dirty="0">
                <a:solidFill>
                  <a:srgbClr val="E57350"/>
                </a:solidFill>
                <a:latin typeface="Segoe UI"/>
                <a:ea typeface="+mn-lt"/>
                <a:cs typeface="+mn-lt"/>
              </a:rPr>
              <a:t>15% are gender transformative, </a:t>
            </a:r>
            <a:r>
              <a:rPr lang="en-GB" sz="1200" dirty="0">
                <a:latin typeface="Segoe UI"/>
                <a:ea typeface="+mn-lt"/>
                <a:cs typeface="+mn-lt"/>
              </a:rPr>
              <a:t>designed to transform gender power relations and actively seek to change gender norms and </a:t>
            </a:r>
            <a:r>
              <a:rPr lang="en-GB" sz="1200" b="1" dirty="0">
                <a:solidFill>
                  <a:srgbClr val="E57350"/>
                </a:solidFill>
                <a:latin typeface="Segoe UI"/>
                <a:ea typeface="+mn-lt"/>
                <a:cs typeface="+mn-lt"/>
              </a:rPr>
              <a:t>60% projects are gender-intentional </a:t>
            </a:r>
            <a:r>
              <a:rPr lang="en-GB" sz="1200" dirty="0">
                <a:latin typeface="Segoe UI"/>
                <a:ea typeface="+mn-lt"/>
                <a:cs typeface="+mn-lt"/>
              </a:rPr>
              <a:t>reducing the gender gap in access to digital financial solutions and resources. </a:t>
            </a:r>
          </a:p>
          <a:p>
            <a:pPr algn="just"/>
            <a:endParaRPr lang="en-GB" sz="1200" b="1" dirty="0">
              <a:effectLst/>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dirty="0">
                <a:latin typeface="+mn-lt"/>
              </a:rPr>
              <a:t>Capacity building: </a:t>
            </a:r>
            <a:r>
              <a:rPr lang="en-GB" sz="1200" b="0" dirty="0">
                <a:latin typeface="+mn-lt"/>
              </a:rPr>
              <a:t>Mainstreamed across all A</a:t>
            </a:r>
            <a:r>
              <a:rPr lang="en-GB" sz="1200" b="0" i="0" dirty="0">
                <a:solidFill>
                  <a:srgbClr val="111111"/>
                </a:solidFill>
                <a:effectLst/>
                <a:latin typeface="+mn-lt"/>
              </a:rPr>
              <a:t>DFI’s operations and projects through awareness-raising and skill development in order to stimulate innovation and digital adoption.</a:t>
            </a:r>
            <a:endParaRPr lang="en-GB" sz="1200" b="1" dirty="0">
              <a:latin typeface="+mn-lt"/>
            </a:endParaRPr>
          </a:p>
          <a:p>
            <a:pPr algn="just"/>
            <a:endParaRPr lang="en-GB" sz="1200" b="1" dirty="0">
              <a:latin typeface="+mn-lt"/>
            </a:endParaRPr>
          </a:p>
        </p:txBody>
      </p:sp>
      <p:sp>
        <p:nvSpPr>
          <p:cNvPr id="4" name="Slide Number Placeholder 3"/>
          <p:cNvSpPr>
            <a:spLocks noGrp="1"/>
          </p:cNvSpPr>
          <p:nvPr>
            <p:ph type="sldNum" sz="quarter" idx="5"/>
          </p:nvPr>
        </p:nvSpPr>
        <p:spPr/>
        <p:txBody>
          <a:bodyPr/>
          <a:lstStyle/>
          <a:p>
            <a:fld id="{6018948E-E11F-41AF-94B8-9EC96322C61E}" type="slidenum">
              <a:rPr lang="en-GB" smtClean="0"/>
              <a:t>3</a:t>
            </a:fld>
            <a:endParaRPr lang="en-GB" dirty="0"/>
          </a:p>
        </p:txBody>
      </p:sp>
    </p:spTree>
    <p:extLst>
      <p:ext uri="{BB962C8B-B14F-4D97-AF65-F5344CB8AC3E}">
        <p14:creationId xmlns:p14="http://schemas.microsoft.com/office/powerpoint/2010/main" val="416228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ADFI GOVERNANCE &amp; PARTNERSHIP</a:t>
            </a:r>
          </a:p>
          <a:p>
            <a:r>
              <a:rPr lang="en-GB" dirty="0"/>
              <a:t>Our governance structure ensures </a:t>
            </a:r>
            <a:r>
              <a:rPr lang="en-GB" b="1" dirty="0"/>
              <a:t>effective supervision and oversight of all our work</a:t>
            </a:r>
            <a:r>
              <a:rPr lang="en-GB" dirty="0"/>
              <a:t>.</a:t>
            </a:r>
          </a:p>
          <a:p>
            <a:endParaRPr lang="en-GB" dirty="0"/>
          </a:p>
          <a:p>
            <a:r>
              <a:rPr lang="en-GB" dirty="0"/>
              <a:t>The ADFI partnership provides financial support and strategic oversight with current partners of the </a:t>
            </a:r>
          </a:p>
          <a:p>
            <a:r>
              <a:rPr lang="en-GB" b="1" dirty="0"/>
              <a:t>African Development Bank</a:t>
            </a:r>
          </a:p>
          <a:p>
            <a:r>
              <a:rPr lang="en-GB" b="1" dirty="0"/>
              <a:t>Bill &amp; Melinda Gates Foundation</a:t>
            </a:r>
          </a:p>
          <a:p>
            <a:r>
              <a:rPr lang="en-GB" b="1" dirty="0"/>
              <a:t>Agence francaise de developpement</a:t>
            </a:r>
            <a:r>
              <a:rPr lang="en-GB" dirty="0"/>
              <a:t>,</a:t>
            </a:r>
          </a:p>
          <a:p>
            <a:r>
              <a:rPr lang="en-GB" b="1" dirty="0"/>
              <a:t>ministries of finance of France and Luxembourg</a:t>
            </a:r>
          </a:p>
          <a:p>
            <a:r>
              <a:rPr lang="en-GB" b="1" dirty="0"/>
              <a:t>Women Entrepreneurs Finance Initiative</a:t>
            </a:r>
            <a:r>
              <a:rPr lang="en-GB" dirty="0"/>
              <a:t>, which is housed at the World Bank.</a:t>
            </a:r>
          </a:p>
        </p:txBody>
      </p:sp>
      <p:sp>
        <p:nvSpPr>
          <p:cNvPr id="4" name="Slide Number Placeholder 3"/>
          <p:cNvSpPr>
            <a:spLocks noGrp="1"/>
          </p:cNvSpPr>
          <p:nvPr>
            <p:ph type="sldNum" sz="quarter" idx="5"/>
          </p:nvPr>
        </p:nvSpPr>
        <p:spPr/>
        <p:txBody>
          <a:bodyPr/>
          <a:lstStyle/>
          <a:p>
            <a:fld id="{6018948E-E11F-41AF-94B8-9EC96322C61E}" type="slidenum">
              <a:rPr lang="en-GB" smtClean="0"/>
              <a:t>4</a:t>
            </a:fld>
            <a:endParaRPr lang="en-GB" dirty="0"/>
          </a:p>
        </p:txBody>
      </p:sp>
    </p:spTree>
    <p:extLst>
      <p:ext uri="{BB962C8B-B14F-4D97-AF65-F5344CB8AC3E}">
        <p14:creationId xmlns:p14="http://schemas.microsoft.com/office/powerpoint/2010/main" val="44300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1" dirty="0">
                <a:latin typeface="Segoe UI Black" panose="020B0502040204020203" pitchFamily="34" charset="0"/>
                <a:cs typeface="Segoe UI Black" panose="020B0502040204020203" pitchFamily="34" charset="0"/>
              </a:rPr>
              <a:t>SUSTAINABLE RESPONSE </a:t>
            </a:r>
            <a:r>
              <a:rPr lang="en-GB" sz="1800" b="1" dirty="0">
                <a:latin typeface="Segoe UI" panose="020B0502040204020203" pitchFamily="34" charset="0"/>
                <a:cs typeface="Segoe UI" panose="020B0502040204020203" pitchFamily="34" charset="0"/>
              </a:rPr>
              <a:t>TO PERSISTENT &amp; EMERGING CHALLENGES &amp; OPPORTUNITIES</a:t>
            </a:r>
          </a:p>
          <a:p>
            <a:pPr algn="just"/>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It is clear that the </a:t>
            </a:r>
            <a:r>
              <a:rPr lang="en-GB" sz="1800" b="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challenges of global and domestic economic shocks, unpredictable climatic conditions, the ongoing effect of the COVID-19 pandemic</a:t>
            </a:r>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 as well as new issues such as </a:t>
            </a:r>
            <a:r>
              <a:rPr lang="en-GB" sz="1800" b="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geo-political conflict, high food prices and rising inflation</a:t>
            </a:r>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have impacted economic stability across Africa</a:t>
            </a:r>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endPar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The need to address barriers to access and usage of </a:t>
            </a:r>
            <a:r>
              <a:rPr lang="en-GB" sz="1800" b="1"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digital financial solutions as some of the most powerful tools to help build resilience </a:t>
            </a:r>
            <a:r>
              <a:rPr lang="en-GB" sz="1800" b="0" dirty="0">
                <a:solidFill>
                  <a:srgbClr val="808080"/>
                </a:solidFill>
                <a:effectLst/>
                <a:latin typeface="Calibri" panose="020F0502020204030204" pitchFamily="34" charset="0"/>
                <a:ea typeface="Times New Roman" panose="02020603050405020304" pitchFamily="18" charset="0"/>
                <a:cs typeface="Calibri" panose="020F0502020204030204" pitchFamily="34" charset="0"/>
              </a:rPr>
              <a:t>to such complex global and continental economic fragility has never been greater.</a:t>
            </a:r>
          </a:p>
          <a:p>
            <a:pPr algn="just"/>
            <a:endParaRPr lang="en-GB" sz="1800" b="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BENEFITS FROM DIGITAL PLATFORMS:</a:t>
            </a:r>
          </a:p>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Enhanced data platforms </a:t>
            </a:r>
            <a:r>
              <a:rPr lang="en-GB" sz="1800" b="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GB" sz="1800" b="0" dirty="0">
                <a:solidFill>
                  <a:schemeClr val="dk1"/>
                </a:solidFill>
                <a:latin typeface="Segoe UI" panose="020B0502040204020203" pitchFamily="34" charset="0"/>
                <a:cs typeface="Segoe UI" panose="020B0502040204020203" pitchFamily="34" charset="0"/>
              </a:rPr>
              <a:t>Access to transparent, real-time information with ability to disaggregate and analyse data</a:t>
            </a:r>
            <a:endParaRPr lang="en-US" sz="1800" b="1" dirty="0">
              <a:solidFill>
                <a:schemeClr val="dk1"/>
              </a:solidFill>
              <a:latin typeface="Segoe UI" panose="020B0502040204020203" pitchFamily="34" charset="0"/>
              <a:cs typeface="Segoe UI" panose="020B0502040204020203" pitchFamily="34" charset="0"/>
            </a:endParaRPr>
          </a:p>
          <a:p>
            <a:pPr>
              <a:lnSpc>
                <a:spcPct val="100000"/>
              </a:lnSpc>
              <a:spcBef>
                <a:spcPts val="0"/>
              </a:spcBef>
              <a:buClr>
                <a:schemeClr val="dk1"/>
              </a:buClr>
              <a:buSzPts val="3450"/>
            </a:pPr>
            <a:r>
              <a:rPr lang="en-US" sz="1800" b="1" dirty="0">
                <a:solidFill>
                  <a:schemeClr val="dk1"/>
                </a:solidFill>
                <a:latin typeface="Segoe UI" panose="020B0502040204020203" pitchFamily="34" charset="0"/>
                <a:cs typeface="Segoe UI" panose="020B0502040204020203" pitchFamily="34" charset="0"/>
              </a:rPr>
              <a:t>2. Accessible, affordable and appropriate solutions - </a:t>
            </a:r>
            <a:r>
              <a:rPr lang="en-GB" sz="1800" b="0" dirty="0">
                <a:solidFill>
                  <a:schemeClr val="dk1"/>
                </a:solidFill>
                <a:latin typeface="Segoe UI" panose="020B0502040204020203" pitchFamily="34" charset="0"/>
                <a:cs typeface="Segoe UI" panose="020B0502040204020203" pitchFamily="34" charset="0"/>
              </a:rPr>
              <a:t>Meet customer needs with responsive solutions for all customer groups, particularly those who are financially excluded and underserved</a:t>
            </a:r>
            <a:endParaRPr lang="en-GB" sz="1800" dirty="0">
              <a:solidFill>
                <a:schemeClr val="dk1"/>
              </a:solidFill>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dk1"/>
                </a:solidFill>
                <a:latin typeface="Segoe UI" panose="020B0502040204020203" pitchFamily="34" charset="0"/>
                <a:cs typeface="Segoe UI" panose="020B0502040204020203" pitchFamily="34" charset="0"/>
              </a:rPr>
              <a:t>3. Greater user empowerment </a:t>
            </a:r>
            <a:r>
              <a:rPr lang="en-GB" sz="1800" dirty="0">
                <a:solidFill>
                  <a:schemeClr val="dk1"/>
                </a:solidFill>
                <a:latin typeface="Segoe UI" panose="020B0502040204020203" pitchFamily="34" charset="0"/>
                <a:cs typeface="Segoe UI" panose="020B0502040204020203" pitchFamily="34" charset="0"/>
              </a:rPr>
              <a:t>– Greater choice and flexibility to access and use digital financial solutions remotely, anytime and anywhere</a:t>
            </a:r>
          </a:p>
          <a:p>
            <a:pPr marL="0" marR="0" lvl="0" indent="0" defTabSz="914400" rtl="0" eaLnBrk="1" fontAlgn="auto" latinLnBrk="0" hangingPunct="1">
              <a:lnSpc>
                <a:spcPct val="100000"/>
              </a:lnSpc>
              <a:spcBef>
                <a:spcPts val="0"/>
              </a:spcBef>
              <a:spcAft>
                <a:spcPts val="0"/>
              </a:spcAft>
              <a:buClrTx/>
              <a:buSzTx/>
              <a:buFontTx/>
              <a:buNone/>
              <a:tabLst/>
              <a:defRPr/>
            </a:pPr>
            <a:r>
              <a:rPr lang="en-US" sz="1800" b="1" dirty="0">
                <a:solidFill>
                  <a:schemeClr val="dk1"/>
                </a:solidFill>
                <a:latin typeface="Segoe UI" panose="020B0502040204020203" pitchFamily="34" charset="0"/>
                <a:cs typeface="Segoe UI" panose="020B0502040204020203" pitchFamily="34" charset="0"/>
              </a:rPr>
              <a:t>4. Environmentally friendly - </a:t>
            </a:r>
            <a:r>
              <a:rPr lang="en-US" sz="1800" b="0" dirty="0">
                <a:solidFill>
                  <a:schemeClr val="dk1"/>
                </a:solidFill>
                <a:latin typeface="Segoe UI" panose="020B0502040204020203" pitchFamily="34" charset="0"/>
                <a:cs typeface="Segoe UI" panose="020B0502040204020203" pitchFamily="34" charset="0"/>
              </a:rPr>
              <a:t>r</a:t>
            </a:r>
            <a:r>
              <a:rPr lang="en-GB" sz="1800" b="0" dirty="0">
                <a:solidFill>
                  <a:schemeClr val="dk1"/>
                </a:solidFill>
                <a:latin typeface="Segoe UI" panose="020B0502040204020203" pitchFamily="34" charset="0"/>
                <a:cs typeface="Segoe UI" panose="020B0502040204020203" pitchFamily="34" charset="0"/>
              </a:rPr>
              <a:t>educing level of resourcing required for </a:t>
            </a:r>
            <a:r>
              <a:rPr lang="en-GB" sz="1800" dirty="0">
                <a:solidFill>
                  <a:schemeClr val="dk1"/>
                </a:solidFill>
                <a:latin typeface="Segoe UI" panose="020B0502040204020203" pitchFamily="34" charset="0"/>
                <a:cs typeface="Segoe UI" panose="020B0502040204020203" pitchFamily="34" charset="0"/>
              </a:rPr>
              <a:t>tra</a:t>
            </a:r>
            <a:r>
              <a:rPr lang="en-GB" sz="1800" b="0" dirty="0">
                <a:solidFill>
                  <a:schemeClr val="dk1"/>
                </a:solidFill>
                <a:latin typeface="Segoe UI" panose="020B0502040204020203" pitchFamily="34" charset="0"/>
                <a:cs typeface="Segoe UI" panose="020B0502040204020203" pitchFamily="34" charset="0"/>
              </a:rPr>
              <a:t>ditional financial solutions, manual processing, use of paper and also transport to make face-to-face small payments</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800" b="0" dirty="0">
              <a:solidFill>
                <a:schemeClr val="dk1"/>
              </a:solidFill>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800" b="1" dirty="0">
                <a:solidFill>
                  <a:schemeClr val="dk1"/>
                </a:solidFill>
                <a:latin typeface="Segoe UI" panose="020B0502040204020203" pitchFamily="34" charset="0"/>
                <a:cs typeface="Segoe UI" panose="020B0502040204020203" pitchFamily="34" charset="0"/>
              </a:rPr>
              <a:t>DISADVANTAGES OF DIGITAL PLATFORMS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1. Weak infrastructure </a:t>
            </a:r>
            <a:r>
              <a:rPr lang="en-GB" sz="2800" dirty="0"/>
              <a:t>- </a:t>
            </a:r>
            <a:r>
              <a:rPr lang="en-GB" sz="2800" dirty="0">
                <a:solidFill>
                  <a:schemeClr val="dk1"/>
                </a:solidFill>
                <a:latin typeface="Segoe UI" panose="020B0502040204020203" pitchFamily="34" charset="0"/>
                <a:cs typeface="Segoe UI" panose="020B0502040204020203" pitchFamily="34" charset="0"/>
              </a:rPr>
              <a:t>reliant on reliable telcoms and interoperable infrastructure</a:t>
            </a:r>
          </a:p>
          <a:p>
            <a:pPr marL="6573">
              <a:lnSpc>
                <a:spcPct val="100000"/>
              </a:lnSpc>
              <a:spcBef>
                <a:spcPts val="0"/>
              </a:spcBef>
              <a:buClr>
                <a:schemeClr val="dk1"/>
              </a:buClr>
              <a:buSzPct val="100000"/>
            </a:pPr>
            <a:r>
              <a:rPr lang="en-GB" sz="2800" b="1" dirty="0">
                <a:solidFill>
                  <a:schemeClr val="dk1"/>
                </a:solidFill>
                <a:latin typeface="Segoe UI" panose="020B0502040204020203" pitchFamily="34" charset="0"/>
                <a:cs typeface="Segoe UI" panose="020B0502040204020203" pitchFamily="34" charset="0"/>
              </a:rPr>
              <a:t>2. Potential for cyber risk &amp; fraud </a:t>
            </a:r>
            <a:r>
              <a:rPr lang="en-GB" sz="2800" dirty="0">
                <a:solidFill>
                  <a:schemeClr val="dk1"/>
                </a:solidFill>
                <a:latin typeface="Segoe UI" panose="020B0502040204020203" pitchFamily="34" charset="0"/>
                <a:cs typeface="Segoe UI" panose="020B0502040204020203" pitchFamily="34" charset="0"/>
              </a:rPr>
              <a:t>which threatens consumer protection and trust as well as service provision </a:t>
            </a:r>
            <a:endParaRPr lang="en-GB" sz="2800" dirty="0"/>
          </a:p>
          <a:p>
            <a:pPr marL="0" marR="0" lvl="0" indent="0"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defTabSz="914400" rtl="0" eaLnBrk="1" fontAlgn="auto" latinLnBrk="0" hangingPunct="1">
              <a:lnSpc>
                <a:spcPct val="100000"/>
              </a:lnSpc>
              <a:spcBef>
                <a:spcPts val="0"/>
              </a:spcBef>
              <a:spcAft>
                <a:spcPts val="0"/>
              </a:spcAft>
              <a:buClrTx/>
              <a:buSzTx/>
              <a:buFontTx/>
              <a:buNone/>
              <a:tabLst/>
              <a:defRPr/>
            </a:pPr>
            <a:endParaRPr lang="en-US" sz="1800" b="1" dirty="0">
              <a:solidFill>
                <a:schemeClr val="dk1"/>
              </a:solidFill>
              <a:latin typeface="Segoe UI" panose="020B0502040204020203" pitchFamily="34" charset="0"/>
              <a:cs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5</a:t>
            </a:fld>
            <a:endParaRPr lang="en-GB" dirty="0"/>
          </a:p>
        </p:txBody>
      </p:sp>
    </p:spTree>
    <p:extLst>
      <p:ext uri="{BB962C8B-B14F-4D97-AF65-F5344CB8AC3E}">
        <p14:creationId xmlns:p14="http://schemas.microsoft.com/office/powerpoint/2010/main" val="408682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mj-lt"/>
              <a:buNone/>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ADFI’S CURRENT PROJECT PORTFOLIO</a:t>
            </a:r>
          </a:p>
          <a:p>
            <a:pPr marL="0" marR="0" lvl="0" indent="0" algn="just" defTabSz="914400" rtl="0" eaLnBrk="1" fontAlgn="auto" latinLnBrk="0" hangingPunct="1">
              <a:lnSpc>
                <a:spcPct val="107000"/>
              </a:lnSpc>
              <a:spcBef>
                <a:spcPts val="0"/>
              </a:spcBef>
              <a:spcAft>
                <a:spcPts val="0"/>
              </a:spcAft>
              <a:buClrTx/>
              <a:buSzTx/>
              <a:buFont typeface="+mj-lt"/>
              <a:buNone/>
              <a:tabLst/>
              <a:defRPr/>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Using a </a:t>
            </a:r>
            <a:r>
              <a:rPr lang="en-GB" b="0" dirty="0"/>
              <a:t>collaborative </a:t>
            </a:r>
            <a:r>
              <a:rPr lang="en-GB" dirty="0"/>
              <a:t>approach, ADFI works with sub-grantees with specific technical expertise provided by implementing agencies on an open tender basis.</a:t>
            </a:r>
          </a:p>
          <a:p>
            <a:pPr marL="0" marR="0" lvl="0" indent="0" algn="just" defTabSz="914400" rtl="0" eaLnBrk="1" fontAlgn="auto" latinLnBrk="0" hangingPunct="1">
              <a:lnSpc>
                <a:spcPct val="107000"/>
              </a:lnSpc>
              <a:spcBef>
                <a:spcPts val="0"/>
              </a:spcBef>
              <a:spcAft>
                <a:spcPts val="0"/>
              </a:spcAft>
              <a:buClrTx/>
              <a:buSzTx/>
              <a:buFont typeface="+mj-lt"/>
              <a:buNone/>
              <a:tabLst/>
              <a:defRPr/>
            </a:pPr>
            <a:endParaRPr lang="en-GB" dirty="0"/>
          </a:p>
          <a:p>
            <a:pPr marL="0" marR="0" lvl="0" indent="0" algn="just" defTabSz="914400" rtl="0" eaLnBrk="1" fontAlgn="auto" latinLnBrk="0" hangingPunct="1">
              <a:lnSpc>
                <a:spcPct val="107000"/>
              </a:lnSpc>
              <a:spcBef>
                <a:spcPts val="0"/>
              </a:spcBef>
              <a:spcAft>
                <a:spcPts val="800"/>
              </a:spcAft>
              <a:buClrTx/>
              <a:buSzTx/>
              <a:buFont typeface="+mj-lt"/>
              <a:buNone/>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ADFI’s current supported projects are operationalised across the continent to  </a:t>
            </a:r>
          </a:p>
          <a:p>
            <a:pPr marL="285750" lvl="0" indent="-285750" algn="just">
              <a:lnSpc>
                <a:spcPct val="107000"/>
              </a:lnSpc>
              <a:spcAft>
                <a:spcPts val="800"/>
              </a:spcAft>
              <a:buFontTx/>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Bundled digital micro-insurance to women small holder farmers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Nigeria, Zambia and Kenya</a:t>
            </a:r>
          </a:p>
          <a:p>
            <a:pPr marL="285750" lvl="0" indent="-285750" algn="just">
              <a:lnSpc>
                <a:spcPct val="107000"/>
              </a:lnSpc>
              <a:spcAft>
                <a:spcPts val="800"/>
              </a:spcAft>
              <a:buFontTx/>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Investigation of deployment of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women mobile money agent networks to address barriers to women’s access in norther Nigeria</a:t>
            </a:r>
          </a:p>
          <a:p>
            <a:pPr marL="285750" lvl="0" indent="-285750" algn="just">
              <a:lnSpc>
                <a:spcPct val="107000"/>
              </a:lnSpc>
              <a:spcAft>
                <a:spcPts val="800"/>
              </a:spcAft>
              <a:buFontTx/>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Development of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gender responsive digital loan solutions for women small traders</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Promote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gender-responsive policies and regulations across the ECOWAS region</a:t>
            </a:r>
          </a:p>
          <a:p>
            <a:pPr marL="285750" lvl="0" indent="-285750" algn="just">
              <a:lnSpc>
                <a:spcPct val="107000"/>
              </a:lnSpc>
              <a:spcAft>
                <a:spcPts val="800"/>
              </a:spcAft>
              <a:buFontTx/>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stimulate entrepreneurship among women and youth in Chad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through a strengthened microfinance sector</a:t>
            </a:r>
          </a:p>
          <a:p>
            <a:pPr marL="285750" lvl="0" indent="-285750" algn="just">
              <a:lnSpc>
                <a:spcPct val="107000"/>
              </a:lnSpc>
              <a:spcAft>
                <a:spcPts val="800"/>
              </a:spcAft>
              <a:buFontTx/>
              <a:buChar cha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7000"/>
              </a:lnSpc>
              <a:spcAft>
                <a:spcPts val="800"/>
              </a:spcAft>
              <a:buFontTx/>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Additionally, ADFI is supporting initiatives to </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trengthen the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fintech sector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across Africa, with particular focus on women-owned businesses</a:t>
            </a:r>
          </a:p>
          <a:p>
            <a:pPr marL="285750" lvl="0" indent="-285750" algn="just">
              <a:lnSpc>
                <a:spcPct val="107000"/>
              </a:lnSpc>
              <a:spcAft>
                <a:spcPts val="800"/>
              </a:spcAft>
              <a:buFontTx/>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Contributed to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enhance digital financial infrastructure and achievement  of regional interoperability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through the development of payment systems and infrastructure in Ethiopia and across ECOWAS, benefitting all population groups</a:t>
            </a:r>
          </a:p>
          <a:p>
            <a:pPr marL="285750" lvl="0" indent="-285750" algn="just">
              <a:lnSpc>
                <a:spcPct val="107000"/>
              </a:lnSpc>
              <a:spcAft>
                <a:spcPts val="800"/>
              </a:spcAft>
              <a:buFontTx/>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Equip financial sector regulators with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innovative technology to strengthen consumer protection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 Ghana, Rwanda and Zambia</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Build capacity for cyber resilience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across the continent</a:t>
            </a:r>
          </a:p>
          <a:p>
            <a:pPr marL="0" marR="0" lvl="0" indent="0" algn="just" defTabSz="914400" rtl="0" eaLnBrk="1" fontAlgn="auto" latinLnBrk="0" hangingPunct="1">
              <a:lnSpc>
                <a:spcPct val="107000"/>
              </a:lnSpc>
              <a:spcBef>
                <a:spcPts val="0"/>
              </a:spcBef>
              <a:spcAft>
                <a:spcPts val="0"/>
              </a:spcAft>
              <a:buClrTx/>
              <a:buSzTx/>
              <a:buFont typeface="+mj-lt"/>
              <a:buNone/>
              <a:tabLst/>
              <a:defRPr/>
            </a:pPr>
            <a:endParaRPr lang="en-GB" dirty="0"/>
          </a:p>
          <a:p>
            <a:pPr marL="0" lvl="0" indent="0" algn="just">
              <a:lnSpc>
                <a:spcPct val="107000"/>
              </a:lnSpc>
              <a:buFont typeface="+mj-lt"/>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nSpc>
                <a:spcPct val="107000"/>
              </a:lnSpc>
              <a:buFont typeface="+mj-l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 typeface="+mj-lt"/>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6</a:t>
            </a:fld>
            <a:endParaRPr lang="en-GB" dirty="0"/>
          </a:p>
        </p:txBody>
      </p:sp>
    </p:spTree>
    <p:extLst>
      <p:ext uri="{BB962C8B-B14F-4D97-AF65-F5344CB8AC3E}">
        <p14:creationId xmlns:p14="http://schemas.microsoft.com/office/powerpoint/2010/main" val="96147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800" b="1"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WE-FI PROGRAMME</a:t>
            </a:r>
          </a:p>
          <a:p>
            <a:pPr marL="0" lvl="0" indent="0" algn="l">
              <a:buFont typeface="Arial" panose="020B0604020202020204" pitchFamily="34" charset="0"/>
              <a:buNone/>
            </a:pPr>
            <a:r>
              <a:rPr lang="en-GB" sz="1800" b="1"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Access to credit for MSMEs in Africa remains a perennial challenge. WSMEs have the additional burden of dealing with cultural, societal and gender norms that further inhibit their access to finance. </a:t>
            </a:r>
          </a:p>
          <a:p>
            <a:pPr marL="0" lvl="0" indent="0" algn="l">
              <a:buFont typeface="Arial" panose="020B0604020202020204" pitchFamily="34" charset="0"/>
              <a:buNone/>
            </a:pPr>
            <a:endPar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a:buFont typeface="Arial" panose="020B0604020202020204" pitchFamily="34" charset="0"/>
              <a:buNone/>
            </a:pPr>
            <a:r>
              <a:rPr lang="en-GB" sz="1800" b="1"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Financial institutions primarily peg their lending to customers based on their internal data</a:t>
            </a:r>
            <a:r>
              <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 which, due to lack of access, does not provide the full overview of the financial footprint of most WSMEs. </a:t>
            </a:r>
          </a:p>
          <a:p>
            <a:pPr marL="0" lvl="0" indent="0" algn="l">
              <a:buFont typeface="Arial" panose="020B0604020202020204" pitchFamily="34" charset="0"/>
              <a:buNone/>
            </a:pPr>
            <a:endPar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a:buFont typeface="Arial" panose="020B0604020202020204" pitchFamily="34" charset="0"/>
              <a:buNone/>
            </a:pPr>
            <a:r>
              <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In addition, the </a:t>
            </a:r>
            <a:r>
              <a:rPr lang="en-GB" sz="1800" b="1"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majority of transactions in Africa are conducted in cash. </a:t>
            </a:r>
            <a:r>
              <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Many women have alternative mechanisms for saving their money, such as table banking, that remain outside the formal financial ecosystems radar, further eroding data available for credit worthiness analysis. </a:t>
            </a:r>
          </a:p>
          <a:p>
            <a:pPr marL="0" lvl="0" indent="0" algn="l">
              <a:buFont typeface="Arial" panose="020B0604020202020204" pitchFamily="34" charset="0"/>
              <a:buNone/>
            </a:pPr>
            <a:endPar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a:buFont typeface="Arial" panose="020B0604020202020204" pitchFamily="34" charset="0"/>
              <a:buNone/>
            </a:pPr>
            <a:r>
              <a:rPr lang="en-GB" sz="1800"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Additionally, due to the perceived higher risk of SMEs, the </a:t>
            </a:r>
            <a:r>
              <a:rPr lang="en-GB" sz="1800" b="1" u="none"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financial products availed to them are fewer, costly and not always designed for purpose resulting in a vicious cycle of financial constraint, limited growth and ultimately less resilience and economic exclusion. </a:t>
            </a:r>
          </a:p>
          <a:p>
            <a:pPr marL="0" lvl="0" indent="0" algn="l">
              <a:buFont typeface="Arial" panose="020B0604020202020204" pitchFamily="34" charset="0"/>
              <a:buNone/>
            </a:pPr>
            <a:endParaRPr lang="en-GB" sz="1800" b="1"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a:buFont typeface="Arial" panose="020B0604020202020204" pitchFamily="34" charset="0"/>
              <a:buNone/>
            </a:pPr>
            <a:r>
              <a:rPr lang="en-GB" sz="1800" b="1"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program therefore seeks to contribute to the acceleration of access to finance for women businesses (WSMEs) through leveraging data and technology. </a:t>
            </a:r>
          </a:p>
          <a:p>
            <a:pPr lvl="0" algn="l"/>
            <a:r>
              <a:rPr lang="en-GB" sz="18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program will intervene across five (5) countries (</a:t>
            </a:r>
            <a:r>
              <a:rPr lang="en-GB" sz="1800" b="1"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Egypt, Cameroon, Kenya, Mozambique and Nigeria</a:t>
            </a:r>
            <a:r>
              <a:rPr lang="en-GB" sz="18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gleaned from the five (5) regions of the continent. </a:t>
            </a:r>
          </a:p>
          <a:p>
            <a:pPr lvl="0" algn="l"/>
            <a:endParaRPr lang="en-GB" sz="18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lvl="0" algn="l"/>
            <a:r>
              <a:rPr lang="en-GB" sz="18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program intends to develop responsive digital financial services (DFS) that will </a:t>
            </a:r>
            <a:r>
              <a:rPr lang="en-GB" sz="1800" b="1"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help an estimated 8,000 WSMEs improve their operational efficiency and access to finance. </a:t>
            </a:r>
            <a:r>
              <a:rPr lang="en-GB" sz="18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program is designed to help WSMEs recover from the impact of COVID-19. </a:t>
            </a:r>
            <a:r>
              <a:rPr lang="en-US" sz="1800" u="none"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The program through the technical support funding from both We-Fi and ADFI seeks to mobilise increased access to credit for WSMEs from the private sector. </a:t>
            </a:r>
            <a:endParaRPr lang="en-GB" sz="1800" u="none"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7</a:t>
            </a:fld>
            <a:endParaRPr lang="en-GB" dirty="0"/>
          </a:p>
        </p:txBody>
      </p:sp>
    </p:spTree>
    <p:extLst>
      <p:ext uri="{BB962C8B-B14F-4D97-AF65-F5344CB8AC3E}">
        <p14:creationId xmlns:p14="http://schemas.microsoft.com/office/powerpoint/2010/main" val="286299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b="1" dirty="0">
                <a:latin typeface="Segoe UI Black" panose="020B0A02040204020203" pitchFamily="34" charset="0"/>
                <a:ea typeface="Segoe UI Black" panose="020B0A02040204020203" pitchFamily="34" charset="0"/>
                <a:cs typeface="Segoe UI" panose="020B0502040204020203" pitchFamily="34" charset="0"/>
              </a:rPr>
              <a:t>ADFI – WE-FI </a:t>
            </a:r>
            <a:r>
              <a:rPr lang="en-GB" sz="1200" b="1" dirty="0">
                <a:latin typeface="Segoe UI" panose="020B0502040204020203" pitchFamily="34" charset="0"/>
                <a:ea typeface="Segoe UI Black" panose="020B0A02040204020203" pitchFamily="34" charset="0"/>
                <a:cs typeface="Segoe UI" panose="020B0502040204020203" pitchFamily="34" charset="0"/>
              </a:rPr>
              <a:t>- OBJECTIVES AND EXPECTED OUTCOMES  </a:t>
            </a:r>
            <a:endParaRPr lang="en-GB" sz="1200" b="1" i="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a:p>
            <a:r>
              <a:rPr lang="en-GB" b="1" dirty="0"/>
              <a:t>1. Accelerate access to finance </a:t>
            </a:r>
            <a:r>
              <a:rPr lang="en-GB" b="0" dirty="0"/>
              <a:t>– facilitating access to 8,000 WSMEs across Africa</a:t>
            </a:r>
          </a:p>
          <a:p>
            <a:r>
              <a:rPr lang="en-GB" b="1" dirty="0"/>
              <a:t>2. Improve market access </a:t>
            </a:r>
            <a:r>
              <a:rPr lang="en-GB" b="0" dirty="0"/>
              <a:t>– incorporate key value chains, leveraging ongoing initiatives and creating or supporting existing platforms to enhance networking opportunities for WSMEs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Build capacity – </a:t>
            </a:r>
            <a:r>
              <a:rPr lang="en-GB" b="0" dirty="0"/>
              <a:t>build partnerships to </a:t>
            </a:r>
            <a:r>
              <a:rPr lang="en-US" sz="1200" b="0" kern="1200" dirty="0">
                <a:solidFill>
                  <a:schemeClr val="tx1"/>
                </a:solidFill>
                <a:effectLst/>
                <a:latin typeface="Segoe UI" panose="020B0502040204020203" pitchFamily="34" charset="0"/>
                <a:ea typeface="+mn-ea"/>
                <a:cs typeface="Segoe UI" panose="020B0502040204020203" pitchFamily="34" charset="0"/>
              </a:rPr>
              <a:t>ensure the WSMEs learn key business principles that foster growth and resilience, as well as how to leverage technology to optimize their businesses, benefitting 11,000 WSMEs</a:t>
            </a:r>
          </a:p>
          <a:p>
            <a:endParaRPr lang="en-GB" b="1" dirty="0"/>
          </a:p>
        </p:txBody>
      </p:sp>
      <p:sp>
        <p:nvSpPr>
          <p:cNvPr id="4" name="Slide Number Placeholder 3"/>
          <p:cNvSpPr>
            <a:spLocks noGrp="1"/>
          </p:cNvSpPr>
          <p:nvPr>
            <p:ph type="sldNum" sz="quarter" idx="5"/>
          </p:nvPr>
        </p:nvSpPr>
        <p:spPr/>
        <p:txBody>
          <a:bodyPr/>
          <a:lstStyle/>
          <a:p>
            <a:fld id="{6018948E-E11F-41AF-94B8-9EC96322C61E}" type="slidenum">
              <a:rPr lang="en-GB" smtClean="0"/>
              <a:t>8</a:t>
            </a:fld>
            <a:endParaRPr lang="en-GB" dirty="0"/>
          </a:p>
        </p:txBody>
      </p:sp>
    </p:spTree>
    <p:extLst>
      <p:ext uri="{BB962C8B-B14F-4D97-AF65-F5344CB8AC3E}">
        <p14:creationId xmlns:p14="http://schemas.microsoft.com/office/powerpoint/2010/main" val="316781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en-US" sz="18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1: Recruitment of an Implementing Agency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We received a total of </a:t>
            </a:r>
            <a:r>
              <a:rPr lang="en-GB" sz="1800" b="1" dirty="0">
                <a:effectLst/>
                <a:latin typeface="Calibri" panose="020F0502020204030204" pitchFamily="34" charset="0"/>
                <a:ea typeface="Calibri" panose="020F0502020204030204" pitchFamily="34" charset="0"/>
              </a:rPr>
              <a:t>60 applications</a:t>
            </a:r>
            <a:r>
              <a:rPr lang="en-GB" sz="1800" dirty="0">
                <a:effectLst/>
                <a:latin typeface="Calibri" panose="020F0502020204030204" pitchFamily="34" charset="0"/>
                <a:ea typeface="Calibri" panose="020F0502020204030204" pitchFamily="34" charset="0"/>
              </a:rPr>
              <a:t>, the majority being firms from AfDB Member Countries.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Submissions were from </a:t>
            </a:r>
            <a:r>
              <a:rPr lang="en-GB" sz="1800" b="1" dirty="0">
                <a:effectLst/>
                <a:latin typeface="Calibri" panose="020F0502020204030204" pitchFamily="34" charset="0"/>
                <a:ea typeface="Calibri" panose="020F0502020204030204" pitchFamily="34" charset="0"/>
              </a:rPr>
              <a:t>firms with global presence and a consortia of firms</a:t>
            </a:r>
            <a:r>
              <a:rPr lang="en-GB"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ADFI has completed the first round of evaluations and currently shortlisting the 6 to 10 firms for the Request for Proposal (RFP) following the AfDB’s procurement policies.</a:t>
            </a:r>
          </a:p>
          <a:p>
            <a:endParaRPr lang="en-GB" dirty="0"/>
          </a:p>
          <a:p>
            <a:r>
              <a:rPr lang="en-US" sz="12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2:  Negotiations on Unlocking Credit Lines for WSMEs </a:t>
            </a:r>
          </a:p>
          <a:p>
            <a:r>
              <a:rPr lang="en-GB" b="1" dirty="0"/>
              <a:t>Egypt: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rgbClr val="000000"/>
                </a:solidFill>
                <a:effectLst/>
                <a:latin typeface="Segoe UI" panose="020B0502040204020203" pitchFamily="34" charset="0"/>
                <a:cs typeface="Segoe UI" panose="020B0502040204020203" pitchFamily="34" charset="0"/>
              </a:rPr>
              <a:t>The resources will be utilised to extend loans to SMEs and corporates in Egypt. To facilitate the unlocking of credit lines to women, ADFI/AFAWA are exploring technical assistance grant to Banque Misr towards supporting women led or women owned businesses. WSME mapping done in Egypt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rgbClr val="000000"/>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rgbClr val="000000"/>
                </a:solidFill>
                <a:effectLst/>
                <a:latin typeface="Segoe UI" panose="020B0502040204020203" pitchFamily="34" charset="0"/>
                <a:cs typeface="Segoe UI" panose="020B0502040204020203" pitchFamily="34" charset="0"/>
              </a:rPr>
              <a:t>Task 3: </a:t>
            </a:r>
            <a:r>
              <a:rPr lang="en-US" sz="12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Unlocking the We-Fi Grant to ADFI</a:t>
            </a:r>
            <a:endParaRPr lang="en-GB" sz="1200" b="0" i="0" u="none" strike="noStrike" kern="1200" dirty="0">
              <a:solidFill>
                <a:srgbClr val="000000"/>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ea typeface="Calibri" panose="020F0502020204030204" pitchFamily="34" charset="0"/>
                <a:cs typeface="Segoe UI" panose="020B0502040204020203" pitchFamily="34" charset="0"/>
              </a:rPr>
              <a:t>Design of the technical assistance project evaluation note, unlocking funds from ADFI and We-Fi - in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ea typeface="Calibri" panose="020F0502020204030204" pitchFamily="34" charset="0"/>
                <a:cs typeface="Segoe UI" panose="020B0502040204020203" pitchFamily="34" charset="0"/>
              </a:rPr>
              <a:t>Design of the detailed project concept note for the work that the implementing firm will execute to be completed once the RFP/ procurement process is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4:  Communications and Knowledge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ea typeface="Calibri" panose="020F0502020204030204" pitchFamily="34" charset="0"/>
                <a:cs typeface="Segoe UI" panose="020B0502040204020203" pitchFamily="34" charset="0"/>
              </a:rPr>
              <a:t>ADFI has integrated the We-FI program in all its communications to internal and external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ea typeface="Calibri" panose="020F0502020204030204" pitchFamily="34" charset="0"/>
                <a:cs typeface="Segoe UI" panose="020B0502040204020203" pitchFamily="34" charset="0"/>
              </a:rPr>
              <a:t>Once program plans have been finalised, communications and knowledge management activity will be planned and implemented</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018948E-E11F-41AF-94B8-9EC96322C61E}" type="slidenum">
              <a:rPr lang="en-GB" smtClean="0"/>
              <a:t>9</a:t>
            </a:fld>
            <a:endParaRPr lang="en-GB" dirty="0"/>
          </a:p>
        </p:txBody>
      </p:sp>
    </p:spTree>
    <p:extLst>
      <p:ext uri="{BB962C8B-B14F-4D97-AF65-F5344CB8AC3E}">
        <p14:creationId xmlns:p14="http://schemas.microsoft.com/office/powerpoint/2010/main" val="122864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86892D-0D2F-1A49-9C95-B19F04BC65B8}"/>
              </a:ext>
            </a:extLst>
          </p:cNvPr>
          <p:cNvPicPr>
            <a:picLocks noChangeAspect="1"/>
          </p:cNvPicPr>
          <p:nvPr userDrawn="1"/>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179527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89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2C80F62E-024A-8F46-BE92-7CB8533395F4}"/>
              </a:ext>
            </a:extLst>
          </p:cNvPr>
          <p:cNvPicPr>
            <a:picLocks noChangeAspect="1"/>
          </p:cNvPicPr>
          <p:nvPr userDrawn="1"/>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292845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91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67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35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95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6B28-2BD0-CD45-A120-F2B5ED2CEF2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408C61E-4FAF-B842-877D-9AC72F2E9817}"/>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1FC098C-D9D5-DB46-95EA-BEDECFD17A5C}"/>
              </a:ext>
            </a:extLst>
          </p:cNvPr>
          <p:cNvSpPr>
            <a:spLocks noGrp="1"/>
          </p:cNvSpPr>
          <p:nvPr>
            <p:ph type="dt" sz="half" idx="10"/>
          </p:nvPr>
        </p:nvSpPr>
        <p:spPr>
          <a:xfrm>
            <a:off x="838200" y="6356350"/>
            <a:ext cx="2743200" cy="365125"/>
          </a:xfrm>
          <a:prstGeom prst="rect">
            <a:avLst/>
          </a:prstGeom>
        </p:spPr>
        <p:txBody>
          <a:bodyPr/>
          <a:lstStyle/>
          <a:p>
            <a:fld id="{A8D2CC3A-E6C9-5445-8450-97BC597EF3D9}" type="datetimeFigureOut">
              <a:rPr lang="en-GB" smtClean="0"/>
              <a:t>14/06/2023</a:t>
            </a:fld>
            <a:endParaRPr lang="en-GB" dirty="0"/>
          </a:p>
        </p:txBody>
      </p:sp>
      <p:sp>
        <p:nvSpPr>
          <p:cNvPr id="5" name="Footer Placeholder 4">
            <a:extLst>
              <a:ext uri="{FF2B5EF4-FFF2-40B4-BE49-F238E27FC236}">
                <a16:creationId xmlns:a16="http://schemas.microsoft.com/office/drawing/2014/main" id="{C22DF6CB-BD14-2E45-B0EE-95CE93946C8A}"/>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0ADC83E2-A570-0148-8447-0F7A41CDADD3}"/>
              </a:ext>
            </a:extLst>
          </p:cNvPr>
          <p:cNvSpPr>
            <a:spLocks noGrp="1"/>
          </p:cNvSpPr>
          <p:nvPr>
            <p:ph type="sldNum" sz="quarter" idx="12"/>
          </p:nvPr>
        </p:nvSpPr>
        <p:spPr>
          <a:xfrm>
            <a:off x="8610600" y="6356350"/>
            <a:ext cx="2743200" cy="365125"/>
          </a:xfrm>
          <a:prstGeom prst="rect">
            <a:avLst/>
          </a:prstGeom>
        </p:spPr>
        <p:txBody>
          <a:bodyPr/>
          <a:lstStyle/>
          <a:p>
            <a:fld id="{5B8BDBD9-1AAD-8A4E-818F-05C9CCB000A3}" type="slidenum">
              <a:rPr lang="en-GB" smtClean="0"/>
              <a:t>‹#›</a:t>
            </a:fld>
            <a:endParaRPr lang="en-GB" dirty="0"/>
          </a:p>
        </p:txBody>
      </p:sp>
    </p:spTree>
    <p:extLst>
      <p:ext uri="{BB962C8B-B14F-4D97-AF65-F5344CB8AC3E}">
        <p14:creationId xmlns:p14="http://schemas.microsoft.com/office/powerpoint/2010/main" val="360048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64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1"/>
          </a:fgClr>
          <a:bgClr>
            <a:srgbClr val="022C47"/>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016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twitter.com/ADFI_AfDB" TargetMode="External"/><Relationship Id="rId7" Type="http://schemas.openxmlformats.org/officeDocument/2006/relationships/hyperlink" Target="https://www.linkedin.com/company/africa-digital-financial-inclusion-facility-adf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hyperlink" Target="mailto:s.okiro@afdb.org" TargetMode="External"/><Relationship Id="rId5" Type="http://schemas.openxmlformats.org/officeDocument/2006/relationships/hyperlink" Target="https://www.facebook.com/adfiAfDB" TargetMode="External"/><Relationship Id="rId10" Type="http://schemas.openxmlformats.org/officeDocument/2006/relationships/hyperlink" Target="mailto:adfi@afdb.org" TargetMode="External"/><Relationship Id="rId4" Type="http://schemas.openxmlformats.org/officeDocument/2006/relationships/image" Target="../media/image32.jpeg"/><Relationship Id="rId9" Type="http://schemas.openxmlformats.org/officeDocument/2006/relationships/hyperlink" Target="http://www.adfi.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068EE0-9ACF-4F8D-9F4F-459192F4C8CC}"/>
              </a:ext>
            </a:extLst>
          </p:cNvPr>
          <p:cNvSpPr txBox="1"/>
          <p:nvPr/>
        </p:nvSpPr>
        <p:spPr>
          <a:xfrm>
            <a:off x="1403723" y="1134550"/>
            <a:ext cx="10845942" cy="1292662"/>
          </a:xfrm>
          <a:prstGeom prst="rect">
            <a:avLst/>
          </a:prstGeom>
          <a:noFill/>
        </p:spPr>
        <p:txBody>
          <a:bodyPr wrap="square" rtlCol="0">
            <a:spAutoFit/>
          </a:bodyPr>
          <a:lstStyle/>
          <a:p>
            <a:r>
              <a:rPr lang="en-GB" sz="2800" b="1" u="none" strike="noStrike" dirty="0">
                <a:solidFill>
                  <a:srgbClr val="222A35"/>
                </a:solidFill>
                <a:effectLst/>
                <a:latin typeface="Segoe UI" panose="020B0502040204020203" pitchFamily="34" charset="0"/>
                <a:cs typeface="Segoe UI" panose="020B0502040204020203" pitchFamily="34" charset="0"/>
              </a:rPr>
              <a:t>Digital resilience: using digital platforms to enhance inclusion</a:t>
            </a:r>
            <a:endParaRPr lang="en-GB" sz="2800" b="1" dirty="0">
              <a:latin typeface="Segoe UI" panose="020B0502040204020203" pitchFamily="34" charset="0"/>
              <a:cs typeface="Segoe UI" panose="020B0502040204020203" pitchFamily="34" charset="0"/>
            </a:endParaRPr>
          </a:p>
          <a:p>
            <a:r>
              <a:rPr lang="en-GB" sz="2400" b="1" dirty="0">
                <a:latin typeface="Segoe UI Semibold" panose="020B0502040204020203" pitchFamily="34" charset="0"/>
                <a:cs typeface="Segoe UI Semibold" panose="020B0502040204020203" pitchFamily="34" charset="0"/>
              </a:rPr>
              <a:t>Africa Digital Financial Inclusion Facility (ADFI)</a:t>
            </a:r>
          </a:p>
          <a:p>
            <a:r>
              <a:rPr lang="en-GB" sz="2400" b="1" dirty="0">
                <a:latin typeface="Segoe UI Semibold" panose="020B0502040204020203" pitchFamily="34" charset="0"/>
                <a:cs typeface="Segoe UI Semibold" panose="020B0502040204020203" pitchFamily="34" charset="0"/>
              </a:rPr>
              <a:t>Sheila Okiro – ADFI Coordinator</a:t>
            </a:r>
            <a:endParaRPr lang="en-GB" sz="2600" b="1"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8D8BA5C6-9206-5440-B184-3D456FEEF2AD}"/>
              </a:ext>
            </a:extLst>
          </p:cNvPr>
          <p:cNvPicPr>
            <a:picLocks noChangeAspect="1"/>
          </p:cNvPicPr>
          <p:nvPr/>
        </p:nvPicPr>
        <p:blipFill>
          <a:blip r:embed="rId3"/>
          <a:stretch>
            <a:fillRect/>
          </a:stretch>
        </p:blipFill>
        <p:spPr>
          <a:xfrm>
            <a:off x="3182059" y="5791402"/>
            <a:ext cx="7600134" cy="497854"/>
          </a:xfrm>
          <a:prstGeom prst="rect">
            <a:avLst/>
          </a:prstGeom>
        </p:spPr>
      </p:pic>
      <p:sp>
        <p:nvSpPr>
          <p:cNvPr id="2" name="Rectangle 1">
            <a:extLst>
              <a:ext uri="{FF2B5EF4-FFF2-40B4-BE49-F238E27FC236}">
                <a16:creationId xmlns:a16="http://schemas.microsoft.com/office/drawing/2014/main" id="{29E2EEA1-E140-384D-9C18-4DC93B76807A}"/>
              </a:ext>
            </a:extLst>
          </p:cNvPr>
          <p:cNvSpPr/>
          <p:nvPr/>
        </p:nvSpPr>
        <p:spPr>
          <a:xfrm>
            <a:off x="1221997" y="5967712"/>
            <a:ext cx="1426031" cy="276999"/>
          </a:xfrm>
          <a:prstGeom prst="rect">
            <a:avLst/>
          </a:prstGeom>
        </p:spPr>
        <p:txBody>
          <a:bodyPr wrap="none">
            <a:spAutoFit/>
          </a:bodyPr>
          <a:lstStyle/>
          <a:p>
            <a:pPr algn="r"/>
            <a:r>
              <a:rPr lang="en-GB" sz="1200" b="1" dirty="0">
                <a:latin typeface="Segoe UI" panose="020B0502040204020203" pitchFamily="34" charset="0"/>
                <a:cs typeface="Segoe UI" panose="020B0502040204020203" pitchFamily="34" charset="0"/>
              </a:rPr>
              <a:t>FUND PARTNERS</a:t>
            </a:r>
            <a:endParaRPr lang="en-GB" sz="1200" b="1" dirty="0"/>
          </a:p>
        </p:txBody>
      </p:sp>
      <p:pic>
        <p:nvPicPr>
          <p:cNvPr id="24" name="Graphic 23">
            <a:extLst>
              <a:ext uri="{FF2B5EF4-FFF2-40B4-BE49-F238E27FC236}">
                <a16:creationId xmlns:a16="http://schemas.microsoft.com/office/drawing/2014/main" id="{83F2617A-2F21-924B-9C80-EB89E8852A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666" y="4322052"/>
            <a:ext cx="946800" cy="946800"/>
          </a:xfrm>
          <a:prstGeom prst="rect">
            <a:avLst/>
          </a:prstGeom>
        </p:spPr>
      </p:pic>
      <p:pic>
        <p:nvPicPr>
          <p:cNvPr id="25" name="Graphic 24">
            <a:extLst>
              <a:ext uri="{FF2B5EF4-FFF2-40B4-BE49-F238E27FC236}">
                <a16:creationId xmlns:a16="http://schemas.microsoft.com/office/drawing/2014/main" id="{7E9E1E23-75AD-EB46-B01C-FEB60CA858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99582" y="4307400"/>
            <a:ext cx="946800" cy="946800"/>
          </a:xfrm>
          <a:prstGeom prst="rect">
            <a:avLst/>
          </a:prstGeom>
        </p:spPr>
      </p:pic>
      <p:pic>
        <p:nvPicPr>
          <p:cNvPr id="31" name="Graphic 30">
            <a:extLst>
              <a:ext uri="{FF2B5EF4-FFF2-40B4-BE49-F238E27FC236}">
                <a16:creationId xmlns:a16="http://schemas.microsoft.com/office/drawing/2014/main" id="{D2BAA072-1740-4A48-BD93-0F38B76062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9285" y="2496852"/>
            <a:ext cx="946800" cy="946800"/>
          </a:xfrm>
          <a:prstGeom prst="rect">
            <a:avLst/>
          </a:prstGeom>
        </p:spPr>
      </p:pic>
      <p:pic>
        <p:nvPicPr>
          <p:cNvPr id="33" name="Picture 32" descr="A picture containing person, person, outdoor&#10;&#10;Description automatically generated">
            <a:extLst>
              <a:ext uri="{FF2B5EF4-FFF2-40B4-BE49-F238E27FC236}">
                <a16:creationId xmlns:a16="http://schemas.microsoft.com/office/drawing/2014/main" id="{AAC160AD-F9ED-224C-A626-840D079E90AC}"/>
              </a:ext>
            </a:extLst>
          </p:cNvPr>
          <p:cNvPicPr>
            <a:picLocks/>
          </p:cNvPicPr>
          <p:nvPr/>
        </p:nvPicPr>
        <p:blipFill>
          <a:blip r:embed="rId8"/>
          <a:stretch>
            <a:fillRect/>
          </a:stretch>
        </p:blipFill>
        <p:spPr>
          <a:xfrm>
            <a:off x="5289468" y="3429000"/>
            <a:ext cx="946800" cy="1825200"/>
          </a:xfrm>
          <a:prstGeom prst="rect">
            <a:avLst/>
          </a:prstGeom>
        </p:spPr>
      </p:pic>
      <p:pic>
        <p:nvPicPr>
          <p:cNvPr id="34" name="Graphic 33">
            <a:extLst>
              <a:ext uri="{FF2B5EF4-FFF2-40B4-BE49-F238E27FC236}">
                <a16:creationId xmlns:a16="http://schemas.microsoft.com/office/drawing/2014/main" id="{9AA30B4F-A8CA-BD4C-81AE-C37C251304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5359" y="4307400"/>
            <a:ext cx="946800" cy="946800"/>
          </a:xfrm>
          <a:prstGeom prst="rect">
            <a:avLst/>
          </a:prstGeom>
        </p:spPr>
      </p:pic>
      <p:pic>
        <p:nvPicPr>
          <p:cNvPr id="36" name="Picture 35" descr="A person holding a basket of eggs&#10;&#10;Description automatically generated with medium confidence">
            <a:extLst>
              <a:ext uri="{FF2B5EF4-FFF2-40B4-BE49-F238E27FC236}">
                <a16:creationId xmlns:a16="http://schemas.microsoft.com/office/drawing/2014/main" id="{F6D08124-FA0A-6144-92EE-B3B407BB0541}"/>
              </a:ext>
            </a:extLst>
          </p:cNvPr>
          <p:cNvPicPr>
            <a:picLocks noChangeAspect="1"/>
          </p:cNvPicPr>
          <p:nvPr/>
        </p:nvPicPr>
        <p:blipFill>
          <a:blip r:embed="rId9"/>
          <a:stretch>
            <a:fillRect/>
          </a:stretch>
        </p:blipFill>
        <p:spPr>
          <a:xfrm>
            <a:off x="6235130" y="2496852"/>
            <a:ext cx="944904" cy="1825200"/>
          </a:xfrm>
          <a:prstGeom prst="rect">
            <a:avLst/>
          </a:prstGeom>
        </p:spPr>
      </p:pic>
      <p:pic>
        <p:nvPicPr>
          <p:cNvPr id="37" name="Graphic 36">
            <a:extLst>
              <a:ext uri="{FF2B5EF4-FFF2-40B4-BE49-F238E27FC236}">
                <a16:creationId xmlns:a16="http://schemas.microsoft.com/office/drawing/2014/main" id="{F9BB82A4-3682-454D-B64C-2A85EF2A33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1250" y="4307400"/>
            <a:ext cx="946800" cy="946800"/>
          </a:xfrm>
          <a:prstGeom prst="rect">
            <a:avLst/>
          </a:prstGeom>
        </p:spPr>
      </p:pic>
      <p:pic>
        <p:nvPicPr>
          <p:cNvPr id="39" name="Picture 38" descr="A picture containing person, fruit&#10;&#10;Description automatically generated">
            <a:extLst>
              <a:ext uri="{FF2B5EF4-FFF2-40B4-BE49-F238E27FC236}">
                <a16:creationId xmlns:a16="http://schemas.microsoft.com/office/drawing/2014/main" id="{31FD86CE-FCC0-2049-BDF7-210CAF9898A7}"/>
              </a:ext>
            </a:extLst>
          </p:cNvPr>
          <p:cNvPicPr>
            <a:picLocks/>
          </p:cNvPicPr>
          <p:nvPr/>
        </p:nvPicPr>
        <p:blipFill>
          <a:blip r:embed="rId10"/>
          <a:stretch>
            <a:fillRect/>
          </a:stretch>
        </p:blipFill>
        <p:spPr>
          <a:xfrm>
            <a:off x="7179079" y="2496852"/>
            <a:ext cx="946800" cy="1825200"/>
          </a:xfrm>
          <a:prstGeom prst="rect">
            <a:avLst/>
          </a:prstGeom>
        </p:spPr>
      </p:pic>
      <p:pic>
        <p:nvPicPr>
          <p:cNvPr id="40" name="Graphic 39">
            <a:extLst>
              <a:ext uri="{FF2B5EF4-FFF2-40B4-BE49-F238E27FC236}">
                <a16:creationId xmlns:a16="http://schemas.microsoft.com/office/drawing/2014/main" id="{88059766-9B42-7947-B150-DD40742FB4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4924" y="2496852"/>
            <a:ext cx="946800" cy="946800"/>
          </a:xfrm>
          <a:prstGeom prst="rect">
            <a:avLst/>
          </a:prstGeom>
        </p:spPr>
      </p:pic>
      <p:pic>
        <p:nvPicPr>
          <p:cNvPr id="42" name="Picture 41" descr="A person holding a basket of eggs&#10;&#10;Description automatically generated with medium confidence">
            <a:extLst>
              <a:ext uri="{FF2B5EF4-FFF2-40B4-BE49-F238E27FC236}">
                <a16:creationId xmlns:a16="http://schemas.microsoft.com/office/drawing/2014/main" id="{160988FD-555C-2546-9D49-AB4CC0F65DC9}"/>
              </a:ext>
            </a:extLst>
          </p:cNvPr>
          <p:cNvPicPr>
            <a:picLocks/>
          </p:cNvPicPr>
          <p:nvPr/>
        </p:nvPicPr>
        <p:blipFill>
          <a:blip r:embed="rId11"/>
          <a:stretch>
            <a:fillRect/>
          </a:stretch>
        </p:blipFill>
        <p:spPr>
          <a:xfrm>
            <a:off x="8122617" y="3443652"/>
            <a:ext cx="951323" cy="1810548"/>
          </a:xfrm>
          <a:prstGeom prst="rect">
            <a:avLst/>
          </a:prstGeom>
        </p:spPr>
      </p:pic>
      <p:pic>
        <p:nvPicPr>
          <p:cNvPr id="45" name="Picture 44" descr="A person standing in front of a pile of bricks&#10;&#10;Description automatically generated with medium confidence">
            <a:extLst>
              <a:ext uri="{FF2B5EF4-FFF2-40B4-BE49-F238E27FC236}">
                <a16:creationId xmlns:a16="http://schemas.microsoft.com/office/drawing/2014/main" id="{B57DD49F-A48A-A14C-A05C-FFB67B3646B8}"/>
              </a:ext>
            </a:extLst>
          </p:cNvPr>
          <p:cNvPicPr>
            <a:picLocks/>
          </p:cNvPicPr>
          <p:nvPr/>
        </p:nvPicPr>
        <p:blipFill>
          <a:blip r:embed="rId12"/>
          <a:stretch>
            <a:fillRect/>
          </a:stretch>
        </p:blipFill>
        <p:spPr>
          <a:xfrm>
            <a:off x="9073032" y="3429000"/>
            <a:ext cx="946800" cy="1825200"/>
          </a:xfrm>
          <a:prstGeom prst="rect">
            <a:avLst/>
          </a:prstGeom>
        </p:spPr>
      </p:pic>
      <p:pic>
        <p:nvPicPr>
          <p:cNvPr id="47" name="Graphic 46">
            <a:extLst>
              <a:ext uri="{FF2B5EF4-FFF2-40B4-BE49-F238E27FC236}">
                <a16:creationId xmlns:a16="http://schemas.microsoft.com/office/drawing/2014/main" id="{BA20C88D-D327-3441-8522-C832E00E68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0769" y="2496852"/>
            <a:ext cx="946800" cy="946800"/>
          </a:xfrm>
          <a:prstGeom prst="rect">
            <a:avLst/>
          </a:prstGeom>
        </p:spPr>
      </p:pic>
      <p:sp>
        <p:nvSpPr>
          <p:cNvPr id="9" name="Rectangle 8">
            <a:extLst>
              <a:ext uri="{FF2B5EF4-FFF2-40B4-BE49-F238E27FC236}">
                <a16:creationId xmlns:a16="http://schemas.microsoft.com/office/drawing/2014/main" id="{F74A2A66-7171-9E97-A3CE-E14AFD6FB7E9}"/>
              </a:ext>
            </a:extLst>
          </p:cNvPr>
          <p:cNvSpPr/>
          <p:nvPr/>
        </p:nvSpPr>
        <p:spPr>
          <a:xfrm>
            <a:off x="793120" y="2427212"/>
            <a:ext cx="9939130" cy="3132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icture containing text, sign, clipart&#10;&#10;Description automatically generated">
            <a:extLst>
              <a:ext uri="{FF2B5EF4-FFF2-40B4-BE49-F238E27FC236}">
                <a16:creationId xmlns:a16="http://schemas.microsoft.com/office/drawing/2014/main" id="{C0F4679C-15B0-9AD5-C0B0-025565EE6810}"/>
              </a:ext>
            </a:extLst>
          </p:cNvPr>
          <p:cNvPicPr>
            <a:picLocks noChangeAspect="1"/>
          </p:cNvPicPr>
          <p:nvPr/>
        </p:nvPicPr>
        <p:blipFill>
          <a:blip r:embed="rId13"/>
          <a:stretch>
            <a:fillRect/>
          </a:stretch>
        </p:blipFill>
        <p:spPr>
          <a:xfrm>
            <a:off x="10908528" y="5834604"/>
            <a:ext cx="1088094" cy="402595"/>
          </a:xfrm>
          <a:prstGeom prst="rect">
            <a:avLst/>
          </a:prstGeom>
        </p:spPr>
      </p:pic>
      <p:pic>
        <p:nvPicPr>
          <p:cNvPr id="10" name="Picture 9" descr="A collage of a person&#10;&#10;Description automatically generated with medium confidence">
            <a:extLst>
              <a:ext uri="{FF2B5EF4-FFF2-40B4-BE49-F238E27FC236}">
                <a16:creationId xmlns:a16="http://schemas.microsoft.com/office/drawing/2014/main" id="{1CE5AE1E-F1F6-3FC3-E061-D73F15BA12EF}"/>
              </a:ext>
            </a:extLst>
          </p:cNvPr>
          <p:cNvPicPr>
            <a:picLocks noChangeAspect="1"/>
          </p:cNvPicPr>
          <p:nvPr/>
        </p:nvPicPr>
        <p:blipFill>
          <a:blip r:embed="rId14"/>
          <a:stretch>
            <a:fillRect/>
          </a:stretch>
        </p:blipFill>
        <p:spPr>
          <a:xfrm>
            <a:off x="1490738" y="2444674"/>
            <a:ext cx="8261596" cy="3243528"/>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A3219414-A385-0C0C-EE0E-48233601BCDD}"/>
              </a:ext>
            </a:extLst>
          </p:cNvPr>
          <p:cNvPicPr>
            <a:picLocks noChangeAspect="1"/>
          </p:cNvPicPr>
          <p:nvPr/>
        </p:nvPicPr>
        <p:blipFill>
          <a:blip r:embed="rId15"/>
          <a:stretch>
            <a:fillRect/>
          </a:stretch>
        </p:blipFill>
        <p:spPr>
          <a:xfrm>
            <a:off x="9750076" y="443399"/>
            <a:ext cx="1964348" cy="726399"/>
          </a:xfrm>
          <a:prstGeom prst="rect">
            <a:avLst/>
          </a:prstGeom>
        </p:spPr>
      </p:pic>
    </p:spTree>
    <p:extLst>
      <p:ext uri="{BB962C8B-B14F-4D97-AF65-F5344CB8AC3E}">
        <p14:creationId xmlns:p14="http://schemas.microsoft.com/office/powerpoint/2010/main" val="299906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5FBA81-AEB2-7A4E-988E-1762FDC4E7E7}"/>
              </a:ext>
            </a:extLst>
          </p:cNvPr>
          <p:cNvGrpSpPr/>
          <p:nvPr/>
        </p:nvGrpSpPr>
        <p:grpSpPr>
          <a:xfrm>
            <a:off x="5065484" y="5936185"/>
            <a:ext cx="2061032" cy="657680"/>
            <a:chOff x="5065484" y="5902776"/>
            <a:chExt cx="2061032" cy="657680"/>
          </a:xfrm>
        </p:grpSpPr>
        <p:pic>
          <p:nvPicPr>
            <p:cNvPr id="12" name="Picture 11" descr="A close up of a logo&#10;&#10;Description automatically generated">
              <a:hlinkClick r:id="rId3"/>
              <a:extLst>
                <a:ext uri="{FF2B5EF4-FFF2-40B4-BE49-F238E27FC236}">
                  <a16:creationId xmlns:a16="http://schemas.microsoft.com/office/drawing/2014/main" id="{D3DF183A-3477-1D4E-9021-3127EBAF589A}"/>
                </a:ext>
              </a:extLst>
            </p:cNvPr>
            <p:cNvPicPr>
              <a:picLocks noChangeAspect="1"/>
            </p:cNvPicPr>
            <p:nvPr/>
          </p:nvPicPr>
          <p:blipFill>
            <a:blip r:embed="rId4"/>
            <a:stretch>
              <a:fillRect/>
            </a:stretch>
          </p:blipFill>
          <p:spPr>
            <a:xfrm>
              <a:off x="5065484" y="5902777"/>
              <a:ext cx="657679" cy="657679"/>
            </a:xfrm>
            <a:prstGeom prst="rect">
              <a:avLst/>
            </a:prstGeom>
          </p:spPr>
        </p:pic>
        <p:pic>
          <p:nvPicPr>
            <p:cNvPr id="14" name="Picture 13" descr="A picture containing object, kit, drawing, table&#10;&#10;Description automatically generated">
              <a:hlinkClick r:id="rId5"/>
              <a:extLst>
                <a:ext uri="{FF2B5EF4-FFF2-40B4-BE49-F238E27FC236}">
                  <a16:creationId xmlns:a16="http://schemas.microsoft.com/office/drawing/2014/main" id="{14A7F409-3DED-3349-BA5E-D28ADCC5278F}"/>
                </a:ext>
              </a:extLst>
            </p:cNvPr>
            <p:cNvPicPr>
              <a:picLocks noChangeAspect="1"/>
            </p:cNvPicPr>
            <p:nvPr/>
          </p:nvPicPr>
          <p:blipFill>
            <a:blip r:embed="rId6"/>
            <a:stretch>
              <a:fillRect/>
            </a:stretch>
          </p:blipFill>
          <p:spPr>
            <a:xfrm>
              <a:off x="5767160" y="5902777"/>
              <a:ext cx="657679" cy="657679"/>
            </a:xfrm>
            <a:prstGeom prst="rect">
              <a:avLst/>
            </a:prstGeom>
          </p:spPr>
        </p:pic>
        <p:pic>
          <p:nvPicPr>
            <p:cNvPr id="18" name="Picture 17" descr="A picture containing drawing&#10;&#10;Description automatically generated">
              <a:hlinkClick r:id="rId7"/>
              <a:extLst>
                <a:ext uri="{FF2B5EF4-FFF2-40B4-BE49-F238E27FC236}">
                  <a16:creationId xmlns:a16="http://schemas.microsoft.com/office/drawing/2014/main" id="{03524FCB-78DC-7D4D-B71B-AA0CE4845590}"/>
                </a:ext>
              </a:extLst>
            </p:cNvPr>
            <p:cNvPicPr>
              <a:picLocks noChangeAspect="1"/>
            </p:cNvPicPr>
            <p:nvPr/>
          </p:nvPicPr>
          <p:blipFill>
            <a:blip r:embed="rId8"/>
            <a:stretch>
              <a:fillRect/>
            </a:stretch>
          </p:blipFill>
          <p:spPr>
            <a:xfrm>
              <a:off x="6468836" y="5902776"/>
              <a:ext cx="657680" cy="657680"/>
            </a:xfrm>
            <a:prstGeom prst="rect">
              <a:avLst/>
            </a:prstGeom>
          </p:spPr>
        </p:pic>
      </p:grpSp>
      <p:sp>
        <p:nvSpPr>
          <p:cNvPr id="20" name="TextBox 19">
            <a:hlinkClick r:id="rId9"/>
            <a:extLst>
              <a:ext uri="{FF2B5EF4-FFF2-40B4-BE49-F238E27FC236}">
                <a16:creationId xmlns:a16="http://schemas.microsoft.com/office/drawing/2014/main" id="{B7C70C4D-64E3-7645-B336-53E550452526}"/>
              </a:ext>
            </a:extLst>
          </p:cNvPr>
          <p:cNvSpPr txBox="1"/>
          <p:nvPr/>
        </p:nvSpPr>
        <p:spPr>
          <a:xfrm>
            <a:off x="4570536" y="5482122"/>
            <a:ext cx="3270181" cy="369332"/>
          </a:xfrm>
          <a:prstGeom prst="rect">
            <a:avLst/>
          </a:prstGeom>
          <a:noFill/>
        </p:spPr>
        <p:txBody>
          <a:bodyPr wrap="square" rtlCol="0">
            <a:spAutoFit/>
          </a:bodyPr>
          <a:lstStyle/>
          <a:p>
            <a:r>
              <a:rPr lang="en-GB" dirty="0">
                <a:solidFill>
                  <a:srgbClr val="912F3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www.adfi.org</a:t>
            </a:r>
            <a:r>
              <a:rPr lang="en-GB" dirty="0">
                <a:solidFill>
                  <a:srgbClr val="912F32"/>
                </a:solidFill>
                <a:latin typeface="Arial" panose="020B0604020202020204" pitchFamily="34" charset="0"/>
                <a:cs typeface="Arial" panose="020B0604020202020204" pitchFamily="34" charset="0"/>
              </a:rPr>
              <a:t> | </a:t>
            </a:r>
            <a:r>
              <a:rPr lang="en-GB" dirty="0">
                <a:solidFill>
                  <a:srgbClr val="912F32"/>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adfi@afdb.org</a:t>
            </a:r>
            <a:endParaRPr lang="en-GB" dirty="0">
              <a:solidFill>
                <a:srgbClr val="912F3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411EAA5-CA02-A240-9145-F45BC1DE6C21}"/>
              </a:ext>
            </a:extLst>
          </p:cNvPr>
          <p:cNvSpPr txBox="1"/>
          <p:nvPr/>
        </p:nvSpPr>
        <p:spPr>
          <a:xfrm>
            <a:off x="2397743" y="1769020"/>
            <a:ext cx="7396512" cy="2308324"/>
          </a:xfrm>
          <a:prstGeom prst="rect">
            <a:avLst/>
          </a:prstGeom>
          <a:noFill/>
        </p:spPr>
        <p:txBody>
          <a:bodyPr wrap="square" rtlCol="0">
            <a:spAutoFit/>
          </a:bodyPr>
          <a:lstStyle/>
          <a:p>
            <a:pPr algn="ctr"/>
            <a:r>
              <a:rPr lang="en-GB" sz="2400" b="1" dirty="0">
                <a:latin typeface="Segoe UI" panose="020B0502040204020203" pitchFamily="34" charset="0"/>
                <a:cs typeface="Segoe UI" panose="020B0502040204020203" pitchFamily="34" charset="0"/>
              </a:rPr>
              <a:t>ADFI focus person: Sheila Okiro</a:t>
            </a:r>
          </a:p>
          <a:p>
            <a:pPr algn="ctr"/>
            <a:r>
              <a:rPr lang="en-GB" sz="2400" dirty="0">
                <a:latin typeface="Segoe UI" panose="020B0502040204020203" pitchFamily="34" charset="0"/>
                <a:cs typeface="Segoe UI" panose="020B0502040204020203" pitchFamily="34" charset="0"/>
              </a:rPr>
              <a:t>Chief Investment Officer PIFD1</a:t>
            </a:r>
          </a:p>
          <a:p>
            <a:pPr algn="ctr"/>
            <a:r>
              <a:rPr lang="en-GB" sz="2400" dirty="0">
                <a:latin typeface="Segoe UI" panose="020B0502040204020203" pitchFamily="34" charset="0"/>
                <a:cs typeface="Segoe UI" panose="020B0502040204020203" pitchFamily="34" charset="0"/>
              </a:rPr>
              <a:t>ADFI coordinator</a:t>
            </a:r>
          </a:p>
          <a:p>
            <a:pPr algn="ctr"/>
            <a:r>
              <a:rPr lang="en-GB" sz="2400" dirty="0">
                <a:solidFill>
                  <a:srgbClr val="912F32"/>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s.okiro@afdb.org</a:t>
            </a:r>
            <a:endParaRPr lang="en-GB" sz="2400" dirty="0">
              <a:solidFill>
                <a:srgbClr val="912F32"/>
              </a:solidFill>
              <a:latin typeface="Segoe UI" panose="020B0502040204020203" pitchFamily="34" charset="0"/>
              <a:cs typeface="Segoe UI" panose="020B0502040204020203" pitchFamily="34" charset="0"/>
            </a:endParaRPr>
          </a:p>
          <a:p>
            <a:pPr algn="ctr"/>
            <a:endParaRPr lang="en-GB" sz="2400" dirty="0">
              <a:solidFill>
                <a:srgbClr val="912F32"/>
              </a:solidFill>
              <a:latin typeface="Segoe UI" panose="020B0502040204020203" pitchFamily="34" charset="0"/>
              <a:cs typeface="Segoe UI" panose="020B0502040204020203" pitchFamily="34" charset="0"/>
            </a:endParaRPr>
          </a:p>
          <a:p>
            <a:pPr algn="ctr"/>
            <a:endParaRPr lang="en-GB" sz="2400" dirty="0">
              <a:solidFill>
                <a:srgbClr val="912F32"/>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3CCF8D55-BE7B-AD4D-A9D8-576795D46874}"/>
              </a:ext>
            </a:extLst>
          </p:cNvPr>
          <p:cNvSpPr txBox="1"/>
          <p:nvPr/>
        </p:nvSpPr>
        <p:spPr>
          <a:xfrm>
            <a:off x="1482436" y="431342"/>
            <a:ext cx="2568332" cy="400110"/>
          </a:xfrm>
          <a:prstGeom prst="rect">
            <a:avLst/>
          </a:prstGeom>
          <a:noFill/>
        </p:spPr>
        <p:txBody>
          <a:bodyPr wrap="none" rtlCol="0">
            <a:spAutoFit/>
          </a:bodyPr>
          <a:lstStyle/>
          <a:p>
            <a:r>
              <a:rPr lang="en-GB" sz="2000" b="1" dirty="0">
                <a:latin typeface="Segoe UI Black" panose="020B0502040204020203" pitchFamily="34" charset="0"/>
                <a:cs typeface="Segoe UI Black" panose="020B0502040204020203" pitchFamily="34" charset="0"/>
              </a:rPr>
              <a:t>CONTACT DETAILS</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80196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7E4EFE2D-A64C-C246-86A0-FBFE5AB2DDCC}"/>
              </a:ext>
            </a:extLst>
          </p:cNvPr>
          <p:cNvCxnSpPr>
            <a:cxnSpLocks/>
          </p:cNvCxnSpPr>
          <p:nvPr/>
        </p:nvCxnSpPr>
        <p:spPr>
          <a:xfrm>
            <a:off x="4347146" y="1812697"/>
            <a:ext cx="0" cy="4263316"/>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D377320-5787-B54E-9881-0D815B6C8B71}"/>
              </a:ext>
            </a:extLst>
          </p:cNvPr>
          <p:cNvCxnSpPr>
            <a:cxnSpLocks/>
          </p:cNvCxnSpPr>
          <p:nvPr/>
        </p:nvCxnSpPr>
        <p:spPr>
          <a:xfrm>
            <a:off x="4930674" y="3081678"/>
            <a:ext cx="6272212"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grpSp>
        <p:nvGrpSpPr>
          <p:cNvPr id="49" name="Group 48">
            <a:extLst>
              <a:ext uri="{FF2B5EF4-FFF2-40B4-BE49-F238E27FC236}">
                <a16:creationId xmlns:a16="http://schemas.microsoft.com/office/drawing/2014/main" id="{919F686E-0729-D247-A615-0A8467DFE637}"/>
              </a:ext>
            </a:extLst>
          </p:cNvPr>
          <p:cNvGrpSpPr/>
          <p:nvPr/>
        </p:nvGrpSpPr>
        <p:grpSpPr>
          <a:xfrm>
            <a:off x="5781295" y="4917817"/>
            <a:ext cx="6299252" cy="1477328"/>
            <a:chOff x="3351387" y="3356007"/>
            <a:chExt cx="4600447" cy="1526742"/>
          </a:xfrm>
        </p:grpSpPr>
        <p:sp>
          <p:nvSpPr>
            <p:cNvPr id="30" name="TextBox 29">
              <a:extLst>
                <a:ext uri="{FF2B5EF4-FFF2-40B4-BE49-F238E27FC236}">
                  <a16:creationId xmlns:a16="http://schemas.microsoft.com/office/drawing/2014/main" id="{B04E2C7B-E01C-3C43-8E54-A3C748A0B0AD}"/>
                </a:ext>
              </a:extLst>
            </p:cNvPr>
            <p:cNvSpPr txBox="1"/>
            <p:nvPr/>
          </p:nvSpPr>
          <p:spPr>
            <a:xfrm>
              <a:off x="4825353" y="3356007"/>
              <a:ext cx="3126481" cy="1526742"/>
            </a:xfrm>
            <a:prstGeom prst="rect">
              <a:avLst/>
            </a:prstGeom>
            <a:noFill/>
          </p:spPr>
          <p:txBody>
            <a:bodyPr wrap="square" rtlCol="0">
              <a:spAutoFit/>
            </a:bodyPr>
            <a:lstStyle/>
            <a:p>
              <a:r>
                <a:rPr lang="en-US" sz="1800" b="1" dirty="0">
                  <a:effectLst/>
                  <a:latin typeface="Segoe UI" panose="020B0502040204020203" pitchFamily="34" charset="0"/>
                  <a:ea typeface="Calibri" panose="020F0502020204030204" pitchFamily="34" charset="0"/>
                  <a:cs typeface="Segoe UI" panose="020B0502040204020203" pitchFamily="34" charset="0"/>
                </a:rPr>
                <a:t>gender gap in account ownership remains high, </a:t>
              </a:r>
              <a:r>
                <a:rPr lang="en-US" sz="1800" dirty="0">
                  <a:effectLst/>
                  <a:latin typeface="Segoe UI" panose="020B0502040204020203" pitchFamily="34" charset="0"/>
                  <a:ea typeface="Calibri" panose="020F0502020204030204" pitchFamily="34" charset="0"/>
                  <a:cs typeface="Segoe UI" panose="020B0502040204020203" pitchFamily="34" charset="0"/>
                </a:rPr>
                <a:t>twice as much as the developing economies’ average and three times higher than the global average of 4%.</a:t>
              </a:r>
              <a:endParaRPr lang="en-GB" dirty="0">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5A5C89E7-9000-2C40-91BA-226E147B440A}"/>
                </a:ext>
              </a:extLst>
            </p:cNvPr>
            <p:cNvSpPr txBox="1"/>
            <p:nvPr/>
          </p:nvSpPr>
          <p:spPr>
            <a:xfrm>
              <a:off x="3351387" y="3604302"/>
              <a:ext cx="1271503" cy="731565"/>
            </a:xfrm>
            <a:prstGeom prst="rect">
              <a:avLst/>
            </a:prstGeom>
            <a:noFill/>
          </p:spPr>
          <p:txBody>
            <a:bodyPr wrap="square" rtlCol="0">
              <a:spAutoFit/>
            </a:bodyPr>
            <a:lstStyle/>
            <a:p>
              <a:pPr algn="ctr"/>
              <a:r>
                <a:rPr lang="en-GB" sz="4000" b="1" dirty="0">
                  <a:latin typeface="Segoe UI Black" panose="020B0502040204020203" pitchFamily="34" charset="0"/>
                  <a:cs typeface="Segoe UI Black" panose="020B0502040204020203" pitchFamily="34" charset="0"/>
                </a:rPr>
                <a:t>12%</a:t>
              </a:r>
              <a:endParaRPr lang="en-GB" sz="4000" dirty="0">
                <a:latin typeface="Segoe UI" panose="020B0502040204020203" pitchFamily="34" charset="0"/>
                <a:cs typeface="Segoe UI" panose="020B0502040204020203" pitchFamily="34" charset="0"/>
              </a:endParaRPr>
            </a:p>
          </p:txBody>
        </p:sp>
      </p:grpSp>
      <p:sp>
        <p:nvSpPr>
          <p:cNvPr id="51" name="TextBox 50">
            <a:extLst>
              <a:ext uri="{FF2B5EF4-FFF2-40B4-BE49-F238E27FC236}">
                <a16:creationId xmlns:a16="http://schemas.microsoft.com/office/drawing/2014/main" id="{9E68D4BA-0072-254F-A0F5-44787FB43FE1}"/>
              </a:ext>
            </a:extLst>
          </p:cNvPr>
          <p:cNvSpPr txBox="1"/>
          <p:nvPr/>
        </p:nvSpPr>
        <p:spPr>
          <a:xfrm>
            <a:off x="7688336" y="1812697"/>
            <a:ext cx="3408563" cy="1200329"/>
          </a:xfrm>
          <a:prstGeom prst="rect">
            <a:avLst/>
          </a:prstGeom>
          <a:noFill/>
        </p:spPr>
        <p:txBody>
          <a:bodyPr wrap="square" rtlCol="0">
            <a:spAutoFit/>
          </a:bodyPr>
          <a:lstStyle/>
          <a:p>
            <a:r>
              <a:rPr lang="en-GB" dirty="0">
                <a:latin typeface="Segoe UI" panose="020B0502040204020203" pitchFamily="34" charset="0"/>
                <a:cs typeface="Segoe UI" panose="020B0502040204020203" pitchFamily="34" charset="0"/>
              </a:rPr>
              <a:t>of the adult population in Africa have </a:t>
            </a:r>
            <a:r>
              <a:rPr lang="en-GB" b="1" dirty="0">
                <a:latin typeface="Segoe UI" panose="020B0502040204020203" pitchFamily="34" charset="0"/>
                <a:cs typeface="Segoe UI" panose="020B0502040204020203" pitchFamily="34" charset="0"/>
              </a:rPr>
              <a:t>no access to a formal account</a:t>
            </a:r>
            <a:r>
              <a:rPr lang="en-GB" dirty="0">
                <a:latin typeface="Segoe UI" panose="020B0502040204020203" pitchFamily="34" charset="0"/>
                <a:cs typeface="Segoe UI" panose="020B0502040204020203" pitchFamily="34" charset="0"/>
              </a:rPr>
              <a:t>, be it mobile money or a traditional bank account</a:t>
            </a:r>
          </a:p>
        </p:txBody>
      </p:sp>
      <p:sp>
        <p:nvSpPr>
          <p:cNvPr id="54" name="TextBox 53">
            <a:extLst>
              <a:ext uri="{FF2B5EF4-FFF2-40B4-BE49-F238E27FC236}">
                <a16:creationId xmlns:a16="http://schemas.microsoft.com/office/drawing/2014/main" id="{5D2FFEE5-BFE1-354D-84C1-7BD34873C556}"/>
              </a:ext>
            </a:extLst>
          </p:cNvPr>
          <p:cNvSpPr txBox="1"/>
          <p:nvPr/>
        </p:nvSpPr>
        <p:spPr>
          <a:xfrm>
            <a:off x="5940589" y="1851557"/>
            <a:ext cx="1271503" cy="707886"/>
          </a:xfrm>
          <a:prstGeom prst="rect">
            <a:avLst/>
          </a:prstGeom>
          <a:noFill/>
        </p:spPr>
        <p:txBody>
          <a:bodyPr wrap="none" rtlCol="0">
            <a:spAutoFit/>
          </a:bodyPr>
          <a:lstStyle/>
          <a:p>
            <a:pPr algn="ctr"/>
            <a:r>
              <a:rPr lang="en-GB" sz="4000" b="1" dirty="0">
                <a:latin typeface="Segoe UI Black" panose="020B0502040204020203" pitchFamily="34" charset="0"/>
                <a:cs typeface="Segoe UI Black" panose="020B0502040204020203" pitchFamily="34" charset="0"/>
              </a:rPr>
              <a:t>49%</a:t>
            </a:r>
            <a:endParaRPr lang="en-GB" sz="4000" dirty="0">
              <a:latin typeface="Segoe UI" panose="020B0502040204020203" pitchFamily="34" charset="0"/>
              <a:cs typeface="Segoe UI" panose="020B0502040204020203" pitchFamily="34" charset="0"/>
            </a:endParaRPr>
          </a:p>
        </p:txBody>
      </p:sp>
      <p:pic>
        <p:nvPicPr>
          <p:cNvPr id="56" name="Graphic 55">
            <a:extLst>
              <a:ext uri="{FF2B5EF4-FFF2-40B4-BE49-F238E27FC236}">
                <a16:creationId xmlns:a16="http://schemas.microsoft.com/office/drawing/2014/main" id="{7AA90B7E-6EF2-FB47-AF5D-28B6EF84E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6933" y="1926885"/>
            <a:ext cx="867413" cy="867413"/>
          </a:xfrm>
          <a:prstGeom prst="rect">
            <a:avLst/>
          </a:prstGeom>
        </p:spPr>
      </p:pic>
      <p:sp>
        <p:nvSpPr>
          <p:cNvPr id="39" name="TextBox 38">
            <a:extLst>
              <a:ext uri="{FF2B5EF4-FFF2-40B4-BE49-F238E27FC236}">
                <a16:creationId xmlns:a16="http://schemas.microsoft.com/office/drawing/2014/main" id="{11151B96-61DF-4E72-AEC2-9A71092A7728}"/>
              </a:ext>
            </a:extLst>
          </p:cNvPr>
          <p:cNvSpPr txBox="1"/>
          <p:nvPr/>
        </p:nvSpPr>
        <p:spPr>
          <a:xfrm>
            <a:off x="1451477" y="363222"/>
            <a:ext cx="9048759" cy="400110"/>
          </a:xfrm>
          <a:prstGeom prst="rect">
            <a:avLst/>
          </a:prstGeom>
          <a:noFill/>
        </p:spPr>
        <p:txBody>
          <a:bodyPr wrap="none" rtlCol="0">
            <a:spAutoFit/>
          </a:bodyPr>
          <a:lstStyle/>
          <a:p>
            <a:r>
              <a:rPr lang="en-GB" sz="2000" b="1" dirty="0">
                <a:latin typeface="Segoe UI Black" panose="020B0A02040204020203" pitchFamily="34" charset="0"/>
                <a:ea typeface="Segoe UI Black" panose="020B0A02040204020203" pitchFamily="34" charset="0"/>
                <a:cs typeface="Segoe UI" panose="020B0502040204020203" pitchFamily="34" charset="0"/>
              </a:rPr>
              <a:t>ADFI’S MANDATE </a:t>
            </a:r>
            <a:r>
              <a:rPr lang="en-GB" sz="2000" dirty="0">
                <a:latin typeface="Segoe UI" panose="020B0502040204020203" pitchFamily="34" charset="0"/>
                <a:cs typeface="Segoe UI" panose="020B0502040204020203" pitchFamily="34" charset="0"/>
              </a:rPr>
              <a:t>- INVESTING IN AFRICAN DIGITAL FINANCIAL INCLUSION</a:t>
            </a:r>
          </a:p>
        </p:txBody>
      </p:sp>
      <p:sp>
        <p:nvSpPr>
          <p:cNvPr id="2" name="TextBox 1">
            <a:extLst>
              <a:ext uri="{FF2B5EF4-FFF2-40B4-BE49-F238E27FC236}">
                <a16:creationId xmlns:a16="http://schemas.microsoft.com/office/drawing/2014/main" id="{3458C1FD-5321-4D79-BF88-009604DB59F8}"/>
              </a:ext>
            </a:extLst>
          </p:cNvPr>
          <p:cNvSpPr txBox="1"/>
          <p:nvPr/>
        </p:nvSpPr>
        <p:spPr>
          <a:xfrm>
            <a:off x="9689232" y="6509079"/>
            <a:ext cx="3178073" cy="276999"/>
          </a:xfrm>
          <a:prstGeom prst="rect">
            <a:avLst/>
          </a:prstGeom>
          <a:noFill/>
        </p:spPr>
        <p:txBody>
          <a:bodyPr wrap="square" rtlCol="0">
            <a:spAutoFit/>
          </a:bodyPr>
          <a:lstStyle/>
          <a:p>
            <a:r>
              <a:rPr lang="en-GB" sz="1200" dirty="0"/>
              <a:t>Vital Wave 2016, Global Findex 2021</a:t>
            </a:r>
          </a:p>
        </p:txBody>
      </p:sp>
      <p:sp>
        <p:nvSpPr>
          <p:cNvPr id="41" name="TextBox 40">
            <a:extLst>
              <a:ext uri="{FF2B5EF4-FFF2-40B4-BE49-F238E27FC236}">
                <a16:creationId xmlns:a16="http://schemas.microsoft.com/office/drawing/2014/main" id="{1F3913F7-7147-2BD5-2EC6-6AE98C0A2D28}"/>
              </a:ext>
            </a:extLst>
          </p:cNvPr>
          <p:cNvSpPr txBox="1"/>
          <p:nvPr/>
        </p:nvSpPr>
        <p:spPr>
          <a:xfrm>
            <a:off x="1158783" y="1277926"/>
            <a:ext cx="3091941" cy="4985980"/>
          </a:xfrm>
          <a:prstGeom prst="rect">
            <a:avLst/>
          </a:prstGeom>
          <a:noFill/>
        </p:spPr>
        <p:txBody>
          <a:bodyPr wrap="square" rtlCol="0">
            <a:spAutoFit/>
          </a:bodyPr>
          <a:lstStyle/>
          <a:p>
            <a:r>
              <a:rPr lang="en-GB" sz="2400" b="1" dirty="0">
                <a:latin typeface="Segoe UI" panose="020B0502040204020203" pitchFamily="34" charset="0"/>
                <a:cs typeface="Segoe UI" panose="020B0502040204020203" pitchFamily="34" charset="0"/>
              </a:rPr>
              <a:t>ADFI’S MISSION</a:t>
            </a:r>
          </a:p>
          <a:p>
            <a:endParaRPr lang="en-GB" sz="2400" dirty="0">
              <a:latin typeface="Segoe UI" panose="020B0502040204020203" pitchFamily="34" charset="0"/>
              <a:cs typeface="Segoe UI" panose="020B0502040204020203" pitchFamily="34" charset="0"/>
            </a:endParaRPr>
          </a:p>
          <a:p>
            <a:r>
              <a:rPr lang="en-GB" sz="2100" dirty="0">
                <a:latin typeface="Segoe UI" panose="020B0502040204020203" pitchFamily="34" charset="0"/>
                <a:cs typeface="Segoe UI" panose="020B0502040204020203" pitchFamily="34" charset="0"/>
              </a:rPr>
              <a:t>Address the </a:t>
            </a:r>
            <a:r>
              <a:rPr lang="en-GB" sz="2100" b="1" dirty="0">
                <a:latin typeface="Segoe UI" panose="020B0502040204020203" pitchFamily="34" charset="0"/>
                <a:cs typeface="Segoe UI" panose="020B0502040204020203" pitchFamily="34" charset="0"/>
              </a:rPr>
              <a:t>systemic barriers to the growth, uptake and use of digital financial solutions</a:t>
            </a:r>
            <a:r>
              <a:rPr lang="en-GB" sz="2100" dirty="0">
                <a:latin typeface="Segoe UI" panose="020B0502040204020203" pitchFamily="34" charset="0"/>
                <a:cs typeface="Segoe UI" panose="020B0502040204020203" pitchFamily="34" charset="0"/>
              </a:rPr>
              <a:t>, especially by women and micro and small businesses, by making strategic and catalytic investments in the digital financial services ecosystem throughout Africa</a:t>
            </a:r>
            <a:endParaRPr lang="en-GB" sz="2100" dirty="0"/>
          </a:p>
          <a:p>
            <a:endParaRPr lang="en-GB" dirty="0"/>
          </a:p>
        </p:txBody>
      </p:sp>
      <p:sp>
        <p:nvSpPr>
          <p:cNvPr id="43" name="TextBox 42">
            <a:extLst>
              <a:ext uri="{FF2B5EF4-FFF2-40B4-BE49-F238E27FC236}">
                <a16:creationId xmlns:a16="http://schemas.microsoft.com/office/drawing/2014/main" id="{CAC837A1-C02B-60BD-102D-DFF09B9CB600}"/>
              </a:ext>
            </a:extLst>
          </p:cNvPr>
          <p:cNvSpPr txBox="1"/>
          <p:nvPr/>
        </p:nvSpPr>
        <p:spPr>
          <a:xfrm>
            <a:off x="4796523" y="931382"/>
            <a:ext cx="6775620" cy="830997"/>
          </a:xfrm>
          <a:prstGeom prst="rect">
            <a:avLst/>
          </a:prstGeom>
          <a:noFill/>
        </p:spPr>
        <p:txBody>
          <a:bodyPr wrap="square" rtlCol="0">
            <a:spAutoFit/>
          </a:bodyPr>
          <a:lstStyle/>
          <a:p>
            <a:r>
              <a:rPr lang="en-GB" sz="2400" b="1" dirty="0">
                <a:latin typeface="Segoe UI" panose="020B0502040204020203" pitchFamily="34" charset="0"/>
                <a:cs typeface="Segoe UI" panose="020B0502040204020203" pitchFamily="34" charset="0"/>
              </a:rPr>
              <a:t>OPPORTUNITY TO BRIDGE INCLUSION GAPS IN ACCESS &amp; USAGE OF FINANCIAL SERVICES</a:t>
            </a:r>
          </a:p>
        </p:txBody>
      </p:sp>
      <p:pic>
        <p:nvPicPr>
          <p:cNvPr id="6" name="Picture 5" descr="Icon&#10;&#10;Description automatically generated">
            <a:extLst>
              <a:ext uri="{FF2B5EF4-FFF2-40B4-BE49-F238E27FC236}">
                <a16:creationId xmlns:a16="http://schemas.microsoft.com/office/drawing/2014/main" id="{4FE03D11-0BFA-0A0C-A650-F6593B0572D0}"/>
              </a:ext>
            </a:extLst>
          </p:cNvPr>
          <p:cNvPicPr>
            <a:picLocks noChangeAspect="1"/>
          </p:cNvPicPr>
          <p:nvPr/>
        </p:nvPicPr>
        <p:blipFill>
          <a:blip r:embed="rId5"/>
          <a:stretch>
            <a:fillRect/>
          </a:stretch>
        </p:blipFill>
        <p:spPr>
          <a:xfrm>
            <a:off x="4747745" y="5174986"/>
            <a:ext cx="871225" cy="871225"/>
          </a:xfrm>
          <a:prstGeom prst="rect">
            <a:avLst/>
          </a:prstGeom>
        </p:spPr>
      </p:pic>
      <p:cxnSp>
        <p:nvCxnSpPr>
          <p:cNvPr id="3" name="Straight Connector 2">
            <a:extLst>
              <a:ext uri="{FF2B5EF4-FFF2-40B4-BE49-F238E27FC236}">
                <a16:creationId xmlns:a16="http://schemas.microsoft.com/office/drawing/2014/main" id="{8055784B-1A38-A974-D580-B02988464313}"/>
              </a:ext>
            </a:extLst>
          </p:cNvPr>
          <p:cNvCxnSpPr>
            <a:cxnSpLocks/>
          </p:cNvCxnSpPr>
          <p:nvPr/>
        </p:nvCxnSpPr>
        <p:spPr>
          <a:xfrm>
            <a:off x="4930674" y="4832220"/>
            <a:ext cx="6272212"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46959810-F593-2D11-843D-2F7F9436D5E1}"/>
              </a:ext>
            </a:extLst>
          </p:cNvPr>
          <p:cNvSpPr txBox="1"/>
          <p:nvPr/>
        </p:nvSpPr>
        <p:spPr>
          <a:xfrm>
            <a:off x="7688336" y="3248943"/>
            <a:ext cx="3760364" cy="1255985"/>
          </a:xfrm>
          <a:prstGeom prst="rect">
            <a:avLst/>
          </a:prstGeom>
          <a:noFill/>
        </p:spPr>
        <p:txBody>
          <a:bodyPr wrap="square" rtlCol="0">
            <a:spAutoFit/>
          </a:bodyPr>
          <a:lstStyle/>
          <a:p>
            <a:pPr lvl="0" algn="just">
              <a:lnSpc>
                <a:spcPct val="107000"/>
              </a:lnSpc>
            </a:pPr>
            <a:r>
              <a:rPr lang="en-GB" sz="1800" dirty="0">
                <a:effectLst/>
                <a:latin typeface="Segoe UI" panose="020B0502040204020203" pitchFamily="34" charset="0"/>
                <a:ea typeface="Times New Roman" panose="02020603050405020304" pitchFamily="18" charset="0"/>
                <a:cs typeface="Segoe UI" panose="020B0502040204020203" pitchFamily="34" charset="0"/>
              </a:rPr>
              <a:t>of global money accounts held in Africa, accounting for </a:t>
            </a:r>
            <a:r>
              <a:rPr lang="en-GB" sz="1800" b="1" dirty="0">
                <a:effectLst/>
                <a:latin typeface="Segoe UI" panose="020B0502040204020203" pitchFamily="34" charset="0"/>
                <a:ea typeface="Times New Roman" panose="02020603050405020304" pitchFamily="18" charset="0"/>
                <a:cs typeface="Segoe UI" panose="020B0502040204020203" pitchFamily="34" charset="0"/>
              </a:rPr>
              <a:t>70% of the world’s $1 trillion mobile money value </a:t>
            </a:r>
            <a:endParaRPr lang="en-GB" sz="1800" b="1"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E879D4C8-745D-ACD9-6BDF-A62AB5C1FCC7}"/>
              </a:ext>
            </a:extLst>
          </p:cNvPr>
          <p:cNvSpPr txBox="1"/>
          <p:nvPr/>
        </p:nvSpPr>
        <p:spPr>
          <a:xfrm>
            <a:off x="5715392" y="3494568"/>
            <a:ext cx="1741030" cy="707887"/>
          </a:xfrm>
          <a:prstGeom prst="rect">
            <a:avLst/>
          </a:prstGeom>
          <a:noFill/>
        </p:spPr>
        <p:txBody>
          <a:bodyPr wrap="square" rtlCol="0">
            <a:spAutoFit/>
          </a:bodyPr>
          <a:lstStyle/>
          <a:p>
            <a:pPr algn="ctr"/>
            <a:r>
              <a:rPr lang="en-GB" sz="4000" b="1" dirty="0">
                <a:latin typeface="Segoe UI Black" panose="020B0502040204020203" pitchFamily="34" charset="0"/>
                <a:cs typeface="Segoe UI Black" panose="020B0502040204020203" pitchFamily="34" charset="0"/>
              </a:rPr>
              <a:t>46%</a:t>
            </a:r>
            <a:endParaRPr lang="en-GB" sz="4000" dirty="0">
              <a:latin typeface="Segoe UI" panose="020B0502040204020203" pitchFamily="34" charset="0"/>
              <a:cs typeface="Segoe UI" panose="020B0502040204020203" pitchFamily="34" charset="0"/>
            </a:endParaRPr>
          </a:p>
        </p:txBody>
      </p:sp>
      <p:pic>
        <p:nvPicPr>
          <p:cNvPr id="9" name="Graphic 8">
            <a:extLst>
              <a:ext uri="{FF2B5EF4-FFF2-40B4-BE49-F238E27FC236}">
                <a16:creationId xmlns:a16="http://schemas.microsoft.com/office/drawing/2014/main" id="{A34AF1CA-08A9-A689-25DF-0B7B1537400C}"/>
              </a:ext>
            </a:extLst>
          </p:cNvPr>
          <p:cNvPicPr>
            <a:picLocks noChangeAspect="1"/>
          </p:cNvPicPr>
          <p:nvPr/>
        </p:nvPicPr>
        <p:blipFill>
          <a:blip r:embed="rId6">
            <a:duotone>
              <a:prstClr val="black"/>
              <a:schemeClr val="accent2">
                <a:tint val="45000"/>
                <a:satMod val="400000"/>
              </a:schemeClr>
            </a:duotone>
            <a:extLst>
              <a:ext uri="{96DAC541-7B7A-43D3-8B79-37D633B846F1}">
                <asvg:svgBlip xmlns:asvg="http://schemas.microsoft.com/office/drawing/2016/SVG/main" r:embed="rId7"/>
              </a:ext>
            </a:extLst>
          </a:blip>
          <a:stretch>
            <a:fillRect/>
          </a:stretch>
        </p:blipFill>
        <p:spPr>
          <a:xfrm>
            <a:off x="4772670" y="3519916"/>
            <a:ext cx="827933" cy="827933"/>
          </a:xfrm>
          <a:prstGeom prst="rect">
            <a:avLst/>
          </a:prstGeom>
        </p:spPr>
      </p:pic>
    </p:spTree>
    <p:extLst>
      <p:ext uri="{BB962C8B-B14F-4D97-AF65-F5344CB8AC3E}">
        <p14:creationId xmlns:p14="http://schemas.microsoft.com/office/powerpoint/2010/main" val="326993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a:extLst>
              <a:ext uri="{FF2B5EF4-FFF2-40B4-BE49-F238E27FC236}">
                <a16:creationId xmlns:a16="http://schemas.microsoft.com/office/drawing/2014/main" id="{1F0F81BC-96AF-1944-AC58-A91F6D8184C2}"/>
              </a:ext>
            </a:extLst>
          </p:cNvPr>
          <p:cNvCxnSpPr>
            <a:cxnSpLocks/>
          </p:cNvCxnSpPr>
          <p:nvPr/>
        </p:nvCxnSpPr>
        <p:spPr>
          <a:xfrm>
            <a:off x="1496237" y="6335716"/>
            <a:ext cx="10142471" cy="0"/>
          </a:xfrm>
          <a:prstGeom prst="straightConnector1">
            <a:avLst/>
          </a:prstGeom>
          <a:ln w="12700">
            <a:solidFill>
              <a:srgbClr val="EE5E33"/>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7022C9E-9723-854C-9168-801D236596EF}"/>
              </a:ext>
            </a:extLst>
          </p:cNvPr>
          <p:cNvSpPr txBox="1"/>
          <p:nvPr/>
        </p:nvSpPr>
        <p:spPr>
          <a:xfrm>
            <a:off x="5222216" y="5336413"/>
            <a:ext cx="2570127" cy="461665"/>
          </a:xfrm>
          <a:prstGeom prst="rect">
            <a:avLst/>
          </a:prstGeom>
          <a:noFill/>
        </p:spPr>
        <p:txBody>
          <a:bodyPr wrap="none" rtlCol="0">
            <a:spAutoFit/>
          </a:bodyPr>
          <a:lstStyle/>
          <a:p>
            <a:r>
              <a:rPr lang="en-GB" sz="2400" b="1" dirty="0">
                <a:solidFill>
                  <a:srgbClr val="E57350"/>
                </a:solidFill>
                <a:latin typeface="Segoe UI" panose="020B0502040204020203" pitchFamily="34" charset="0"/>
                <a:cs typeface="Segoe UI" panose="020B0502040204020203" pitchFamily="34" charset="0"/>
              </a:rPr>
              <a:t>Gender inclusive</a:t>
            </a:r>
          </a:p>
        </p:txBody>
      </p:sp>
      <p:sp>
        <p:nvSpPr>
          <p:cNvPr id="13" name="TextBox 12">
            <a:extLst>
              <a:ext uri="{FF2B5EF4-FFF2-40B4-BE49-F238E27FC236}">
                <a16:creationId xmlns:a16="http://schemas.microsoft.com/office/drawing/2014/main" id="{0B90CC45-F239-2948-A0D1-FF54E4EE49C4}"/>
              </a:ext>
            </a:extLst>
          </p:cNvPr>
          <p:cNvSpPr txBox="1"/>
          <p:nvPr/>
        </p:nvSpPr>
        <p:spPr>
          <a:xfrm>
            <a:off x="1529554" y="313835"/>
            <a:ext cx="5037918" cy="400110"/>
          </a:xfrm>
          <a:prstGeom prst="rect">
            <a:avLst/>
          </a:prstGeom>
          <a:noFill/>
        </p:spPr>
        <p:txBody>
          <a:bodyPr wrap="none" rtlCol="0">
            <a:spAutoFit/>
          </a:bodyPr>
          <a:lstStyle/>
          <a:p>
            <a:r>
              <a:rPr lang="en-GB" sz="2000" b="1" dirty="0">
                <a:latin typeface="Segoe UI Black" panose="020B0502040204020203" pitchFamily="34" charset="0"/>
                <a:cs typeface="Segoe UI Black" panose="020B0502040204020203" pitchFamily="34" charset="0"/>
              </a:rPr>
              <a:t>ADFI’S WORK </a:t>
            </a:r>
            <a:r>
              <a:rPr lang="en-GB" sz="2000" dirty="0">
                <a:latin typeface="Segoe UI" panose="020B0502040204020203" pitchFamily="34" charset="0"/>
                <a:cs typeface="Segoe UI" panose="020B0502040204020203" pitchFamily="34" charset="0"/>
              </a:rPr>
              <a:t>- INTERVENTION PILLARS</a:t>
            </a:r>
          </a:p>
        </p:txBody>
      </p:sp>
      <p:cxnSp>
        <p:nvCxnSpPr>
          <p:cNvPr id="12" name="Straight Connector 11">
            <a:extLst>
              <a:ext uri="{FF2B5EF4-FFF2-40B4-BE49-F238E27FC236}">
                <a16:creationId xmlns:a16="http://schemas.microsoft.com/office/drawing/2014/main" id="{D4C8B16B-4663-10FF-C036-92D9A4566F71}"/>
              </a:ext>
            </a:extLst>
          </p:cNvPr>
          <p:cNvCxnSpPr>
            <a:cxnSpLocks/>
          </p:cNvCxnSpPr>
          <p:nvPr/>
        </p:nvCxnSpPr>
        <p:spPr>
          <a:xfrm>
            <a:off x="1496237" y="1658719"/>
            <a:ext cx="9608037"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pic>
        <p:nvPicPr>
          <p:cNvPr id="10" name="Picture 9" descr="A picture containing text, clipart, vector graphics&#10;&#10;Description automatically generated">
            <a:extLst>
              <a:ext uri="{FF2B5EF4-FFF2-40B4-BE49-F238E27FC236}">
                <a16:creationId xmlns:a16="http://schemas.microsoft.com/office/drawing/2014/main" id="{3BE9A949-F5C4-0979-E11C-B2B00EA104C6}"/>
              </a:ext>
            </a:extLst>
          </p:cNvPr>
          <p:cNvPicPr>
            <a:picLocks noChangeAspect="1"/>
          </p:cNvPicPr>
          <p:nvPr/>
        </p:nvPicPr>
        <p:blipFill>
          <a:blip r:embed="rId3"/>
          <a:stretch>
            <a:fillRect/>
          </a:stretch>
        </p:blipFill>
        <p:spPr>
          <a:xfrm>
            <a:off x="9798270" y="675514"/>
            <a:ext cx="720000" cy="720000"/>
          </a:xfrm>
          <a:prstGeom prst="rect">
            <a:avLst/>
          </a:prstGeom>
        </p:spPr>
      </p:pic>
      <p:pic>
        <p:nvPicPr>
          <p:cNvPr id="14" name="Picture 13" descr="Icon&#10;&#10;Description automatically generated">
            <a:extLst>
              <a:ext uri="{FF2B5EF4-FFF2-40B4-BE49-F238E27FC236}">
                <a16:creationId xmlns:a16="http://schemas.microsoft.com/office/drawing/2014/main" id="{1577A8C6-A4B6-FA88-9F5F-51E2C0E10C0B}"/>
              </a:ext>
            </a:extLst>
          </p:cNvPr>
          <p:cNvPicPr>
            <a:picLocks noChangeAspect="1"/>
          </p:cNvPicPr>
          <p:nvPr/>
        </p:nvPicPr>
        <p:blipFill>
          <a:blip r:embed="rId4"/>
          <a:stretch>
            <a:fillRect/>
          </a:stretch>
        </p:blipFill>
        <p:spPr>
          <a:xfrm>
            <a:off x="6147280" y="854849"/>
            <a:ext cx="720000" cy="720000"/>
          </a:xfrm>
          <a:prstGeom prst="rect">
            <a:avLst/>
          </a:prstGeom>
        </p:spPr>
      </p:pic>
      <p:pic>
        <p:nvPicPr>
          <p:cNvPr id="20" name="Picture 19" descr="Diagram, icon&#10;&#10;Description automatically generated">
            <a:extLst>
              <a:ext uri="{FF2B5EF4-FFF2-40B4-BE49-F238E27FC236}">
                <a16:creationId xmlns:a16="http://schemas.microsoft.com/office/drawing/2014/main" id="{A7B7678C-F33C-88FB-8A7D-879347366DE1}"/>
              </a:ext>
            </a:extLst>
          </p:cNvPr>
          <p:cNvPicPr>
            <a:picLocks noChangeAspect="1"/>
          </p:cNvPicPr>
          <p:nvPr/>
        </p:nvPicPr>
        <p:blipFill>
          <a:blip r:embed="rId5"/>
          <a:stretch>
            <a:fillRect/>
          </a:stretch>
        </p:blipFill>
        <p:spPr>
          <a:xfrm>
            <a:off x="2232969" y="860115"/>
            <a:ext cx="720000" cy="720000"/>
          </a:xfrm>
          <a:prstGeom prst="rect">
            <a:avLst/>
          </a:prstGeom>
        </p:spPr>
      </p:pic>
      <p:graphicFrame>
        <p:nvGraphicFramePr>
          <p:cNvPr id="16" name="Table 29">
            <a:extLst>
              <a:ext uri="{FF2B5EF4-FFF2-40B4-BE49-F238E27FC236}">
                <a16:creationId xmlns:a16="http://schemas.microsoft.com/office/drawing/2014/main" id="{B2D2E412-C283-DBC5-4CD3-50E8AA6367E9}"/>
              </a:ext>
            </a:extLst>
          </p:cNvPr>
          <p:cNvGraphicFramePr>
            <a:graphicFrameLocks noGrp="1"/>
          </p:cNvGraphicFramePr>
          <p:nvPr>
            <p:extLst>
              <p:ext uri="{D42A27DB-BD31-4B8C-83A1-F6EECF244321}">
                <p14:modId xmlns:p14="http://schemas.microsoft.com/office/powerpoint/2010/main" val="221260887"/>
              </p:ext>
            </p:extLst>
          </p:nvPr>
        </p:nvGraphicFramePr>
        <p:xfrm>
          <a:off x="955589" y="1799624"/>
          <a:ext cx="10915135" cy="3508409"/>
        </p:xfrm>
        <a:graphic>
          <a:graphicData uri="http://schemas.openxmlformats.org/drawingml/2006/table">
            <a:tbl>
              <a:tblPr firstRow="1" bandRow="1">
                <a:effectLst/>
                <a:tableStyleId>{793D81CF-94F2-401A-BA57-92F5A7B2D0C5}</a:tableStyleId>
              </a:tblPr>
              <a:tblGrid>
                <a:gridCol w="3361038">
                  <a:extLst>
                    <a:ext uri="{9D8B030D-6E8A-4147-A177-3AD203B41FA5}">
                      <a16:colId xmlns:a16="http://schemas.microsoft.com/office/drawing/2014/main" val="3985814630"/>
                    </a:ext>
                  </a:extLst>
                </a:gridCol>
                <a:gridCol w="4572000">
                  <a:extLst>
                    <a:ext uri="{9D8B030D-6E8A-4147-A177-3AD203B41FA5}">
                      <a16:colId xmlns:a16="http://schemas.microsoft.com/office/drawing/2014/main" val="1757137749"/>
                    </a:ext>
                  </a:extLst>
                </a:gridCol>
                <a:gridCol w="2982097">
                  <a:extLst>
                    <a:ext uri="{9D8B030D-6E8A-4147-A177-3AD203B41FA5}">
                      <a16:colId xmlns:a16="http://schemas.microsoft.com/office/drawing/2014/main" val="699811137"/>
                    </a:ext>
                  </a:extLst>
                </a:gridCol>
              </a:tblGrid>
              <a:tr h="487434">
                <a:tc>
                  <a:txBody>
                    <a:bodyPr/>
                    <a:lstStyle/>
                    <a:p>
                      <a:pPr algn="ctr"/>
                      <a:r>
                        <a:rPr lang="en-GB" sz="1600" b="1" i="0" dirty="0">
                          <a:solidFill>
                            <a:sysClr val="windowText" lastClr="000000"/>
                          </a:solidFill>
                          <a:latin typeface="Segoe UI" panose="020B0502040204020203" pitchFamily="34" charset="0"/>
                          <a:cs typeface="Segoe UI" panose="020B0502040204020203" pitchFamily="34" charset="0"/>
                        </a:rPr>
                        <a:t>Digital</a:t>
                      </a:r>
                    </a:p>
                    <a:p>
                      <a:pPr algn="ctr"/>
                      <a:r>
                        <a:rPr lang="en-GB" sz="1600" b="1" i="0" dirty="0">
                          <a:solidFill>
                            <a:sysClr val="windowText" lastClr="000000"/>
                          </a:solidFill>
                          <a:latin typeface="Segoe UI" panose="020B0502040204020203" pitchFamily="34" charset="0"/>
                          <a:cs typeface="Segoe UI" panose="020B0502040204020203" pitchFamily="34" charset="0"/>
                        </a:rPr>
                        <a:t>infrastructure</a:t>
                      </a:r>
                    </a:p>
                  </a:txBody>
                  <a:tcPr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i="0" dirty="0">
                          <a:solidFill>
                            <a:sysClr val="windowText" lastClr="000000"/>
                          </a:solidFill>
                          <a:latin typeface="Segoe UI" panose="020B0502040204020203" pitchFamily="34" charset="0"/>
                          <a:cs typeface="Segoe UI" panose="020B0502040204020203" pitchFamily="34" charset="0"/>
                        </a:rPr>
                        <a:t>Policy</a:t>
                      </a:r>
                    </a:p>
                    <a:p>
                      <a:pPr algn="ctr"/>
                      <a:r>
                        <a:rPr lang="en-GB" sz="1600" b="1" i="0" dirty="0">
                          <a:solidFill>
                            <a:sysClr val="windowText" lastClr="000000"/>
                          </a:solidFill>
                          <a:latin typeface="Segoe UI" panose="020B0502040204020203" pitchFamily="34" charset="0"/>
                          <a:cs typeface="Segoe UI" panose="020B0502040204020203" pitchFamily="34" charset="0"/>
                        </a:rPr>
                        <a:t>and regulation</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i="0" dirty="0">
                          <a:solidFill>
                            <a:sysClr val="windowText" lastClr="000000"/>
                          </a:solidFill>
                          <a:latin typeface="Segoe UI" panose="020B0502040204020203" pitchFamily="34" charset="0"/>
                          <a:cs typeface="Segoe UI" panose="020B0502040204020203" pitchFamily="34" charset="0"/>
                        </a:rPr>
                        <a:t>Digital products and innovation</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277222"/>
                  </a:ext>
                </a:extLst>
              </a:tr>
              <a:tr h="574379">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Payment systems </a:t>
                      </a:r>
                    </a:p>
                    <a:p>
                      <a:pPr algn="ctr"/>
                      <a:r>
                        <a:rPr lang="en-GB" sz="1400" b="0" i="0" dirty="0">
                          <a:solidFill>
                            <a:sysClr val="windowText" lastClr="000000"/>
                          </a:solidFill>
                          <a:latin typeface="Segoe UI" panose="020B0502040204020203" pitchFamily="34" charset="0"/>
                          <a:cs typeface="Segoe UI" panose="020B0502040204020203" pitchFamily="34" charset="0"/>
                        </a:rPr>
                        <a:t>upgrade /development/ interoperability</a:t>
                      </a:r>
                    </a:p>
                  </a:txBody>
                  <a:tcPr anchor="ctr">
                    <a:lnL w="12700" cmpd="sng">
                      <a:noFill/>
                    </a:lnL>
                    <a:lnR>
                      <a:noFill/>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Diagnostics e.g. research, feasibility studies</a:t>
                      </a:r>
                    </a:p>
                  </a:txBody>
                  <a:tcPr anchor="ctr">
                    <a:lnL>
                      <a:noFill/>
                    </a:lnL>
                    <a:lnR>
                      <a:noFill/>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Fintech support</a:t>
                      </a:r>
                    </a:p>
                  </a:txBody>
                  <a:tcPr anchor="ctr">
                    <a:lnL>
                      <a:noFill/>
                    </a:lnL>
                    <a:lnR>
                      <a:noFill/>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2143690"/>
                  </a:ext>
                </a:extLst>
              </a:tr>
              <a:tr h="678510">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Market infrastructure -agent/merchant networks</a:t>
                      </a:r>
                    </a:p>
                  </a:txBody>
                  <a:tcPr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Digital strategy development</a:t>
                      </a: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Digitalisation of government payments</a:t>
                      </a: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158553"/>
                  </a:ext>
                </a:extLst>
              </a:tr>
              <a:tr h="795288">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Digital identity</a:t>
                      </a:r>
                    </a:p>
                  </a:txBody>
                  <a:tcPr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Regulatory reform</a:t>
                      </a: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ysClr val="windowText" lastClr="000000"/>
                          </a:solidFill>
                          <a:latin typeface="Segoe UI" panose="020B0502040204020203" pitchFamily="34" charset="0"/>
                          <a:cs typeface="Segoe UI" panose="020B0502040204020203" pitchFamily="34" charset="0"/>
                        </a:rPr>
                        <a:t>Digital credit i.e. micro retail, MSMEs &amp; digital micro insurance, savings / pension</a:t>
                      </a:r>
                    </a:p>
                    <a:p>
                      <a:pPr algn="ctr"/>
                      <a:endParaRPr lang="en-GB" sz="1400" b="0" i="0" dirty="0">
                        <a:solidFill>
                          <a:sysClr val="windowText" lastClr="000000"/>
                        </a:solidFill>
                        <a:latin typeface="Segoe UI" panose="020B0502040204020203" pitchFamily="34" charset="0"/>
                        <a:cs typeface="Segoe UI" panose="020B0502040204020203" pitchFamily="34" charset="0"/>
                      </a:endParaRP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584072"/>
                  </a:ext>
                </a:extLst>
              </a:tr>
              <a:tr h="6157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ysClr val="windowText" lastClr="000000"/>
                          </a:solidFill>
                          <a:latin typeface="Segoe UI" panose="020B0502040204020203" pitchFamily="34" charset="0"/>
                          <a:cs typeface="Segoe UI" panose="020B0502040204020203" pitchFamily="34" charset="0"/>
                        </a:rPr>
                        <a:t>Cybersecurity</a:t>
                      </a:r>
                    </a:p>
                  </a:txBody>
                  <a:tcPr anchor="ctr">
                    <a:lnL w="12700" cmpd="sng">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i="0" dirty="0">
                          <a:solidFill>
                            <a:sysClr val="windowText" lastClr="000000"/>
                          </a:solidFill>
                          <a:latin typeface="Segoe UI" panose="020B0502040204020203" pitchFamily="34" charset="0"/>
                          <a:cs typeface="Segoe UI" panose="020B0502040204020203" pitchFamily="34" charset="0"/>
                        </a:rPr>
                        <a:t>Regulatory harmonisation</a:t>
                      </a: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ysClr val="windowText" lastClr="000000"/>
                          </a:solidFill>
                          <a:latin typeface="Segoe UI" panose="020B0502040204020203" pitchFamily="34" charset="0"/>
                          <a:cs typeface="Segoe UI" panose="020B0502040204020203" pitchFamily="34" charset="0"/>
                        </a:rPr>
                        <a:t>Digitalisation of key value chains, e.g. agriculture</a:t>
                      </a:r>
                    </a:p>
                    <a:p>
                      <a:pPr algn="ctr"/>
                      <a:endParaRPr lang="en-GB" sz="1400" b="0" i="0" dirty="0">
                        <a:solidFill>
                          <a:sysClr val="windowText" lastClr="000000"/>
                        </a:solidFill>
                        <a:latin typeface="Segoe UI" panose="020B0502040204020203" pitchFamily="34" charset="0"/>
                        <a:cs typeface="Segoe UI" panose="020B0502040204020203" pitchFamily="34" charset="0"/>
                      </a:endParaRPr>
                    </a:p>
                  </a:txBody>
                  <a:tcPr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835847"/>
                  </a:ext>
                </a:extLst>
              </a:tr>
            </a:tbl>
          </a:graphicData>
        </a:graphic>
      </p:graphicFrame>
      <p:sp>
        <p:nvSpPr>
          <p:cNvPr id="3" name="TextBox 2">
            <a:extLst>
              <a:ext uri="{FF2B5EF4-FFF2-40B4-BE49-F238E27FC236}">
                <a16:creationId xmlns:a16="http://schemas.microsoft.com/office/drawing/2014/main" id="{2C1E20D4-F99C-3AC8-A56B-63A27C68D702}"/>
              </a:ext>
            </a:extLst>
          </p:cNvPr>
          <p:cNvSpPr txBox="1"/>
          <p:nvPr/>
        </p:nvSpPr>
        <p:spPr>
          <a:xfrm>
            <a:off x="492963" y="5670799"/>
            <a:ext cx="11614584" cy="584775"/>
          </a:xfrm>
          <a:prstGeom prst="rect">
            <a:avLst/>
          </a:prstGeom>
          <a:noFill/>
        </p:spPr>
        <p:txBody>
          <a:bodyPr wrap="square" rtlCol="0">
            <a:spAutoFit/>
          </a:bodyPr>
          <a:lstStyle/>
          <a:p>
            <a:pPr algn="ctr"/>
            <a:r>
              <a:rPr lang="en-GB" sz="1600" dirty="0">
                <a:latin typeface="Segoe UI"/>
                <a:ea typeface="+mn-lt"/>
                <a:cs typeface="+mn-lt"/>
              </a:rPr>
              <a:t>ADFI is committed to its strategy to mainstream gender across our strategic pillars</a:t>
            </a:r>
          </a:p>
          <a:p>
            <a:pPr algn="ctr"/>
            <a:r>
              <a:rPr lang="en-GB" sz="1600" b="1" dirty="0">
                <a:solidFill>
                  <a:srgbClr val="E57350"/>
                </a:solidFill>
                <a:latin typeface="Segoe UI"/>
                <a:ea typeface="+mn-lt"/>
                <a:cs typeface="+mn-lt"/>
              </a:rPr>
              <a:t>15% </a:t>
            </a:r>
            <a:r>
              <a:rPr lang="en-GB" sz="1600" dirty="0">
                <a:latin typeface="Segoe UI"/>
                <a:ea typeface="+mn-lt"/>
                <a:cs typeface="+mn-lt"/>
              </a:rPr>
              <a:t>gender transformative   I</a:t>
            </a:r>
            <a:r>
              <a:rPr lang="en-GB" sz="1600" dirty="0">
                <a:solidFill>
                  <a:srgbClr val="EE5E33"/>
                </a:solidFill>
                <a:latin typeface="Segoe UI"/>
                <a:ea typeface="+mn-lt"/>
                <a:cs typeface="+mn-lt"/>
              </a:rPr>
              <a:t>   </a:t>
            </a:r>
            <a:r>
              <a:rPr lang="en-GB" sz="1600" b="1" dirty="0">
                <a:solidFill>
                  <a:srgbClr val="E57350"/>
                </a:solidFill>
                <a:latin typeface="Segoe UI"/>
                <a:ea typeface="+mn-lt"/>
                <a:cs typeface="+mn-lt"/>
              </a:rPr>
              <a:t>60% </a:t>
            </a:r>
            <a:r>
              <a:rPr lang="en-GB" sz="1600" dirty="0">
                <a:latin typeface="Segoe UI"/>
                <a:ea typeface="+mn-lt"/>
                <a:cs typeface="+mn-lt"/>
              </a:rPr>
              <a:t>gender intentional</a:t>
            </a:r>
            <a:endParaRPr lang="en-GB" dirty="0"/>
          </a:p>
        </p:txBody>
      </p:sp>
      <p:sp>
        <p:nvSpPr>
          <p:cNvPr id="2" name="TextBox 1">
            <a:extLst>
              <a:ext uri="{FF2B5EF4-FFF2-40B4-BE49-F238E27FC236}">
                <a16:creationId xmlns:a16="http://schemas.microsoft.com/office/drawing/2014/main" id="{0FE37A49-8F2B-887A-FF5B-269F2070DD53}"/>
              </a:ext>
            </a:extLst>
          </p:cNvPr>
          <p:cNvSpPr txBox="1"/>
          <p:nvPr/>
        </p:nvSpPr>
        <p:spPr>
          <a:xfrm>
            <a:off x="3912360" y="6335716"/>
            <a:ext cx="5189837" cy="369332"/>
          </a:xfrm>
          <a:prstGeom prst="rect">
            <a:avLst/>
          </a:prstGeom>
          <a:noFill/>
        </p:spPr>
        <p:txBody>
          <a:bodyPr wrap="square" rtlCol="0">
            <a:spAutoFit/>
          </a:bodyPr>
          <a:lstStyle/>
          <a:p>
            <a:r>
              <a:rPr lang="en-GB" dirty="0"/>
              <a:t>Capacity building is mainstreamed across all our work</a:t>
            </a:r>
          </a:p>
        </p:txBody>
      </p:sp>
    </p:spTree>
    <p:extLst>
      <p:ext uri="{BB962C8B-B14F-4D97-AF65-F5344CB8AC3E}">
        <p14:creationId xmlns:p14="http://schemas.microsoft.com/office/powerpoint/2010/main" val="53135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DDD9D035-5219-684F-8853-89D9A26F2AD4}"/>
              </a:ext>
            </a:extLst>
          </p:cNvPr>
          <p:cNvSpPr txBox="1"/>
          <p:nvPr/>
        </p:nvSpPr>
        <p:spPr>
          <a:xfrm>
            <a:off x="5310308" y="1878202"/>
            <a:ext cx="2813903" cy="1015663"/>
          </a:xfrm>
          <a:prstGeom prst="rect">
            <a:avLst/>
          </a:prstGeom>
          <a:noFill/>
        </p:spPr>
        <p:txBody>
          <a:bodyPr wrap="square" rtlCol="0">
            <a:spAutoFit/>
          </a:bodyPr>
          <a:lstStyle/>
          <a:p>
            <a:r>
              <a:rPr lang="en-US" sz="1500" b="1" dirty="0">
                <a:effectLst/>
                <a:latin typeface="Segoe UI" panose="020B0502040204020203" pitchFamily="34" charset="0"/>
                <a:ea typeface="Calibri" panose="020F0502020204030204" pitchFamily="34" charset="0"/>
                <a:cs typeface="Segoe UI" panose="020B0502040204020203" pitchFamily="34" charset="0"/>
              </a:rPr>
              <a:t>External Monitoring, Learning and Evaluation </a:t>
            </a:r>
            <a:r>
              <a:rPr lang="en-US" sz="1500" b="1" dirty="0">
                <a:latin typeface="Segoe UI" panose="020B0502040204020203" pitchFamily="34" charset="0"/>
                <a:ea typeface="Calibri" panose="020F0502020204030204" pitchFamily="34" charset="0"/>
                <a:cs typeface="Segoe UI" panose="020B0502040204020203" pitchFamily="34" charset="0"/>
              </a:rPr>
              <a:t>firm</a:t>
            </a:r>
            <a:r>
              <a:rPr lang="en-US" sz="1500" dirty="0">
                <a:latin typeface="Segoe UI" panose="020B0502040204020203" pitchFamily="34" charset="0"/>
                <a:ea typeface="Calibri" panose="020F0502020204030204" pitchFamily="34" charset="0"/>
                <a:cs typeface="Segoe UI" panose="020B0502040204020203" pitchFamily="34" charset="0"/>
              </a:rPr>
              <a:t> to supply services at the global and sub-grantee level</a:t>
            </a:r>
            <a:endParaRPr lang="en-US" sz="15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8EFEA42E-E51E-9F4C-A49B-40E04E9C1A65}"/>
              </a:ext>
            </a:extLst>
          </p:cNvPr>
          <p:cNvSpPr txBox="1"/>
          <p:nvPr/>
        </p:nvSpPr>
        <p:spPr>
          <a:xfrm>
            <a:off x="1834447" y="1901892"/>
            <a:ext cx="3475861" cy="1015663"/>
          </a:xfrm>
          <a:prstGeom prst="rect">
            <a:avLst/>
          </a:prstGeom>
          <a:noFill/>
        </p:spPr>
        <p:txBody>
          <a:bodyPr wrap="square" rtlCol="0">
            <a:spAutoFit/>
          </a:bodyPr>
          <a:lstStyle/>
          <a:p>
            <a:r>
              <a:rPr lang="en-US" sz="1500" b="1" dirty="0">
                <a:latin typeface="Segoe UI" panose="020B0502040204020203" pitchFamily="34" charset="0"/>
                <a:ea typeface="Calibri" panose="020F0502020204030204" pitchFamily="34" charset="0"/>
                <a:cs typeface="Segoe UI" panose="020B0502040204020203" pitchFamily="34" charset="0"/>
              </a:rPr>
              <a:t>D</a:t>
            </a:r>
            <a:r>
              <a:rPr lang="en-US" sz="1500" b="1" dirty="0">
                <a:effectLst/>
                <a:latin typeface="Segoe UI" panose="020B0502040204020203" pitchFamily="34" charset="0"/>
                <a:ea typeface="Calibri" panose="020F0502020204030204" pitchFamily="34" charset="0"/>
                <a:cs typeface="Segoe UI" panose="020B0502040204020203" pitchFamily="34" charset="0"/>
              </a:rPr>
              <a:t>edicated coordination team </a:t>
            </a:r>
            <a:r>
              <a:rPr lang="en-US" sz="1500" dirty="0">
                <a:effectLst/>
                <a:latin typeface="Segoe UI" panose="020B0502040204020203" pitchFamily="34" charset="0"/>
                <a:ea typeface="Calibri" panose="020F0502020204030204" pitchFamily="34" charset="0"/>
                <a:cs typeface="Segoe UI" panose="020B0502040204020203" pitchFamily="34" charset="0"/>
              </a:rPr>
              <a:t>managed and coordinated by</a:t>
            </a:r>
          </a:p>
          <a:p>
            <a:r>
              <a:rPr lang="en-US" sz="1500" dirty="0">
                <a:effectLst/>
                <a:latin typeface="Segoe UI" panose="020B0502040204020203" pitchFamily="34" charset="0"/>
                <a:ea typeface="Calibri" panose="020F0502020204030204" pitchFamily="34" charset="0"/>
                <a:cs typeface="Segoe UI" panose="020B0502040204020203" pitchFamily="34" charset="0"/>
              </a:rPr>
              <a:t>the Bank and resourced with </a:t>
            </a:r>
          </a:p>
          <a:p>
            <a:r>
              <a:rPr lang="en-US" sz="1500" dirty="0">
                <a:effectLst/>
                <a:latin typeface="Segoe UI" panose="020B0502040204020203" pitchFamily="34" charset="0"/>
                <a:ea typeface="Calibri" panose="020F0502020204030204" pitchFamily="34" charset="0"/>
                <a:cs typeface="Segoe UI" panose="020B0502040204020203" pitchFamily="34" charset="0"/>
              </a:rPr>
              <a:t>six consultants   </a:t>
            </a:r>
            <a:endParaRPr lang="en-US" sz="1500" b="1" dirty="0">
              <a:solidFill>
                <a:srgbClr val="EEA535"/>
              </a:solidFill>
              <a:effectLst/>
              <a:latin typeface="Segoe UI" panose="020B0502040204020203" pitchFamily="34" charset="0"/>
              <a:ea typeface="Calibri" panose="020F0502020204030204" pitchFamily="34" charset="0"/>
              <a:cs typeface="Segoe UI" panose="020B0502040204020203" pitchFamily="34" charset="0"/>
            </a:endParaRPr>
          </a:p>
        </p:txBody>
      </p:sp>
      <p:sp>
        <p:nvSpPr>
          <p:cNvPr id="35" name="TextBox 34">
            <a:extLst>
              <a:ext uri="{FF2B5EF4-FFF2-40B4-BE49-F238E27FC236}">
                <a16:creationId xmlns:a16="http://schemas.microsoft.com/office/drawing/2014/main" id="{84A5CD30-9DB7-564B-A76D-08562EFB9BAA}"/>
              </a:ext>
            </a:extLst>
          </p:cNvPr>
          <p:cNvSpPr txBox="1"/>
          <p:nvPr/>
        </p:nvSpPr>
        <p:spPr>
          <a:xfrm>
            <a:off x="4990608" y="4217959"/>
            <a:ext cx="3363048" cy="1015663"/>
          </a:xfrm>
          <a:prstGeom prst="rect">
            <a:avLst/>
          </a:prstGeom>
          <a:noFill/>
        </p:spPr>
        <p:txBody>
          <a:bodyPr wrap="square" rtlCol="0">
            <a:spAutoFit/>
          </a:bodyPr>
          <a:lstStyle/>
          <a:p>
            <a:r>
              <a:rPr lang="en-US" sz="1500" b="1" dirty="0">
                <a:effectLst/>
                <a:latin typeface="Segoe UI" panose="020B0502040204020203" pitchFamily="34" charset="0"/>
                <a:ea typeface="Calibri" panose="020F0502020204030204" pitchFamily="34" charset="0"/>
                <a:cs typeface="Segoe UI" panose="020B0502040204020203" pitchFamily="34" charset="0"/>
              </a:rPr>
              <a:t>ADFI Governing Council </a:t>
            </a:r>
          </a:p>
          <a:p>
            <a:r>
              <a:rPr lang="en-US" sz="1500" dirty="0">
                <a:effectLst/>
                <a:latin typeface="Segoe UI" panose="020B0502040204020203" pitchFamily="34" charset="0"/>
                <a:ea typeface="Calibri" panose="020F0502020204030204" pitchFamily="34" charset="0"/>
                <a:cs typeface="Segoe UI" panose="020B0502040204020203" pitchFamily="34" charset="0"/>
              </a:rPr>
              <a:t>with representation from the AfDB and the trust fund partners to provide strategic oversight       </a:t>
            </a:r>
          </a:p>
        </p:txBody>
      </p:sp>
      <p:pic>
        <p:nvPicPr>
          <p:cNvPr id="40" name="Graphic 39">
            <a:extLst>
              <a:ext uri="{FF2B5EF4-FFF2-40B4-BE49-F238E27FC236}">
                <a16:creationId xmlns:a16="http://schemas.microsoft.com/office/drawing/2014/main" id="{5521A330-5457-C94E-B12D-F0E1D08EAAE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611132" y="1178009"/>
            <a:ext cx="692241" cy="590501"/>
          </a:xfrm>
          <a:prstGeom prst="rect">
            <a:avLst/>
          </a:prstGeom>
        </p:spPr>
      </p:pic>
      <p:sp>
        <p:nvSpPr>
          <p:cNvPr id="11" name="TextBox 10">
            <a:extLst>
              <a:ext uri="{FF2B5EF4-FFF2-40B4-BE49-F238E27FC236}">
                <a16:creationId xmlns:a16="http://schemas.microsoft.com/office/drawing/2014/main" id="{151FF873-5A48-2145-ACD4-AED559D8EFEF}"/>
              </a:ext>
            </a:extLst>
          </p:cNvPr>
          <p:cNvSpPr txBox="1"/>
          <p:nvPr/>
        </p:nvSpPr>
        <p:spPr>
          <a:xfrm>
            <a:off x="1566041" y="435885"/>
            <a:ext cx="4529189" cy="400110"/>
          </a:xfrm>
          <a:prstGeom prst="rect">
            <a:avLst/>
          </a:prstGeom>
          <a:noFill/>
        </p:spPr>
        <p:txBody>
          <a:bodyPr wrap="none" rtlCol="0">
            <a:spAutoFit/>
          </a:bodyPr>
          <a:lstStyle/>
          <a:p>
            <a:r>
              <a:rPr lang="en-GB" sz="2000" b="1" dirty="0">
                <a:latin typeface="Segoe UI Black" panose="020B0502040204020203" pitchFamily="34" charset="0"/>
                <a:cs typeface="Segoe UI Black" panose="020B0502040204020203" pitchFamily="34" charset="0"/>
              </a:rPr>
              <a:t>ADFI </a:t>
            </a:r>
            <a:r>
              <a:rPr lang="en-GB" sz="2000" b="1" dirty="0">
                <a:latin typeface="Segoe UI Semibold" panose="020B0702040204020203" pitchFamily="34" charset="0"/>
                <a:cs typeface="Segoe UI Semibold" panose="020B0702040204020203" pitchFamily="34" charset="0"/>
              </a:rPr>
              <a:t>GOVERNANCE &amp; PARTNERSHIP</a:t>
            </a:r>
          </a:p>
        </p:txBody>
      </p:sp>
      <p:pic>
        <p:nvPicPr>
          <p:cNvPr id="12" name="Graphic 11">
            <a:extLst>
              <a:ext uri="{FF2B5EF4-FFF2-40B4-BE49-F238E27FC236}">
                <a16:creationId xmlns:a16="http://schemas.microsoft.com/office/drawing/2014/main" id="{4BE7B59A-DDCC-47C5-AC8C-17D834A02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8907" y="966022"/>
            <a:ext cx="573206" cy="802488"/>
          </a:xfrm>
          <a:prstGeom prst="rect">
            <a:avLst/>
          </a:prstGeom>
        </p:spPr>
      </p:pic>
      <p:sp>
        <p:nvSpPr>
          <p:cNvPr id="2" name="TextBox 1">
            <a:extLst>
              <a:ext uri="{FF2B5EF4-FFF2-40B4-BE49-F238E27FC236}">
                <a16:creationId xmlns:a16="http://schemas.microsoft.com/office/drawing/2014/main" id="{73E7C647-56E7-42E1-A5F4-82954C7ADC89}"/>
              </a:ext>
            </a:extLst>
          </p:cNvPr>
          <p:cNvSpPr txBox="1"/>
          <p:nvPr/>
        </p:nvSpPr>
        <p:spPr>
          <a:xfrm>
            <a:off x="8353656" y="1902111"/>
            <a:ext cx="3363049" cy="1015663"/>
          </a:xfrm>
          <a:prstGeom prst="rect">
            <a:avLst/>
          </a:prstGeom>
          <a:noFill/>
        </p:spPr>
        <p:txBody>
          <a:bodyPr wrap="square" rtlCol="0">
            <a:spAutoFit/>
          </a:bodyPr>
          <a:lstStyle/>
          <a:p>
            <a:r>
              <a:rPr lang="en-US" sz="1500" b="1" dirty="0">
                <a:latin typeface="Segoe UI" panose="020B0502040204020203" pitchFamily="34" charset="0"/>
                <a:cs typeface="Segoe UI" panose="020B0502040204020203" pitchFamily="34" charset="0"/>
              </a:rPr>
              <a:t>Technical Review Committee </a:t>
            </a:r>
            <a:r>
              <a:rPr lang="en-US" sz="1500" dirty="0">
                <a:latin typeface="Segoe UI" panose="020B0502040204020203" pitchFamily="34" charset="0"/>
                <a:cs typeface="Segoe UI" panose="020B0502040204020203" pitchFamily="34" charset="0"/>
              </a:rPr>
              <a:t>comprising senior representatives from relevant departments across the African Development Bank (AfDB)</a:t>
            </a:r>
            <a:endParaRPr lang="en-GB" sz="1500" dirty="0">
              <a:latin typeface="Segoe UI" panose="020B0502040204020203" pitchFamily="34" charset="0"/>
              <a:cs typeface="Segoe UI" panose="020B0502040204020203" pitchFamily="34" charset="0"/>
            </a:endParaRPr>
          </a:p>
        </p:txBody>
      </p:sp>
      <p:pic>
        <p:nvPicPr>
          <p:cNvPr id="6" name="Picture 5" descr="A picture containing chart&#10;&#10;Description automatically generated">
            <a:extLst>
              <a:ext uri="{FF2B5EF4-FFF2-40B4-BE49-F238E27FC236}">
                <a16:creationId xmlns:a16="http://schemas.microsoft.com/office/drawing/2014/main" id="{172FC647-8400-4087-87E0-36A10B729461}"/>
              </a:ext>
            </a:extLst>
          </p:cNvPr>
          <p:cNvPicPr>
            <a:picLocks noChangeAspect="1"/>
          </p:cNvPicPr>
          <p:nvPr/>
        </p:nvPicPr>
        <p:blipFill>
          <a:blip r:embed="rId7"/>
          <a:stretch>
            <a:fillRect/>
          </a:stretch>
        </p:blipFill>
        <p:spPr>
          <a:xfrm>
            <a:off x="9003260" y="933492"/>
            <a:ext cx="1683070" cy="835018"/>
          </a:xfrm>
          <a:prstGeom prst="rect">
            <a:avLst/>
          </a:prstGeom>
        </p:spPr>
      </p:pic>
      <p:pic>
        <p:nvPicPr>
          <p:cNvPr id="15" name="Graphic 14">
            <a:extLst>
              <a:ext uri="{FF2B5EF4-FFF2-40B4-BE49-F238E27FC236}">
                <a16:creationId xmlns:a16="http://schemas.microsoft.com/office/drawing/2014/main" id="{CC781CD9-B7AB-461E-9A0F-6D8512CDA3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37888" y="3517950"/>
            <a:ext cx="615433" cy="615433"/>
          </a:xfrm>
          <a:prstGeom prst="rect">
            <a:avLst/>
          </a:prstGeom>
        </p:spPr>
      </p:pic>
      <p:sp>
        <p:nvSpPr>
          <p:cNvPr id="3" name="TextBox 2">
            <a:extLst>
              <a:ext uri="{FF2B5EF4-FFF2-40B4-BE49-F238E27FC236}">
                <a16:creationId xmlns:a16="http://schemas.microsoft.com/office/drawing/2014/main" id="{B10709B0-811F-9311-C81D-5EFFAC14B2B2}"/>
              </a:ext>
            </a:extLst>
          </p:cNvPr>
          <p:cNvSpPr txBox="1"/>
          <p:nvPr/>
        </p:nvSpPr>
        <p:spPr>
          <a:xfrm>
            <a:off x="1834447" y="5222790"/>
            <a:ext cx="2916194" cy="369332"/>
          </a:xfrm>
          <a:prstGeom prst="rect">
            <a:avLst/>
          </a:prstGeom>
          <a:noFill/>
        </p:spPr>
        <p:txBody>
          <a:bodyPr wrap="square" rtlCol="0">
            <a:spAutoFit/>
          </a:bodyPr>
          <a:lstStyle/>
          <a:p>
            <a:r>
              <a:rPr lang="en-GB" b="1" dirty="0"/>
              <a:t>ADFI CURRENT PARTNERS</a:t>
            </a:r>
          </a:p>
        </p:txBody>
      </p:sp>
      <p:pic>
        <p:nvPicPr>
          <p:cNvPr id="5" name="Picture 4">
            <a:extLst>
              <a:ext uri="{FF2B5EF4-FFF2-40B4-BE49-F238E27FC236}">
                <a16:creationId xmlns:a16="http://schemas.microsoft.com/office/drawing/2014/main" id="{495F4C8F-433E-1867-2E19-3383AC59EECC}"/>
              </a:ext>
            </a:extLst>
          </p:cNvPr>
          <p:cNvPicPr>
            <a:picLocks noChangeAspect="1"/>
          </p:cNvPicPr>
          <p:nvPr/>
        </p:nvPicPr>
        <p:blipFill>
          <a:blip r:embed="rId10"/>
          <a:stretch>
            <a:fillRect/>
          </a:stretch>
        </p:blipFill>
        <p:spPr>
          <a:xfrm>
            <a:off x="6040189" y="3424626"/>
            <a:ext cx="111621" cy="8748"/>
          </a:xfrm>
          <a:prstGeom prst="rect">
            <a:avLst/>
          </a:prstGeom>
        </p:spPr>
      </p:pic>
      <p:pic>
        <p:nvPicPr>
          <p:cNvPr id="8" name="Picture 7">
            <a:extLst>
              <a:ext uri="{FF2B5EF4-FFF2-40B4-BE49-F238E27FC236}">
                <a16:creationId xmlns:a16="http://schemas.microsoft.com/office/drawing/2014/main" id="{9F242A30-B4B0-788D-AE4F-6BB8DA332239}"/>
              </a:ext>
            </a:extLst>
          </p:cNvPr>
          <p:cNvPicPr>
            <a:picLocks noChangeAspect="1"/>
          </p:cNvPicPr>
          <p:nvPr/>
        </p:nvPicPr>
        <p:blipFill>
          <a:blip r:embed="rId10"/>
          <a:stretch>
            <a:fillRect/>
          </a:stretch>
        </p:blipFill>
        <p:spPr>
          <a:xfrm>
            <a:off x="1834447" y="5651884"/>
            <a:ext cx="9792076" cy="800441"/>
          </a:xfrm>
          <a:prstGeom prst="rect">
            <a:avLst/>
          </a:prstGeom>
        </p:spPr>
      </p:pic>
    </p:spTree>
    <p:extLst>
      <p:ext uri="{BB962C8B-B14F-4D97-AF65-F5344CB8AC3E}">
        <p14:creationId xmlns:p14="http://schemas.microsoft.com/office/powerpoint/2010/main" val="2968211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2B8401F-38E3-34BB-E7E4-1054C3C4841F}"/>
              </a:ext>
            </a:extLst>
          </p:cNvPr>
          <p:cNvGrpSpPr/>
          <p:nvPr/>
        </p:nvGrpSpPr>
        <p:grpSpPr>
          <a:xfrm>
            <a:off x="799890" y="384724"/>
            <a:ext cx="11680435" cy="6422915"/>
            <a:chOff x="569787" y="442389"/>
            <a:chExt cx="11680435" cy="6422915"/>
          </a:xfrm>
        </p:grpSpPr>
        <p:sp>
          <p:nvSpPr>
            <p:cNvPr id="27" name="TextBox 26">
              <a:extLst>
                <a:ext uri="{FF2B5EF4-FFF2-40B4-BE49-F238E27FC236}">
                  <a16:creationId xmlns:a16="http://schemas.microsoft.com/office/drawing/2014/main" id="{5AACB943-A9FB-66D8-8676-58E63DE79B67}"/>
                </a:ext>
              </a:extLst>
            </p:cNvPr>
            <p:cNvSpPr txBox="1"/>
            <p:nvPr/>
          </p:nvSpPr>
          <p:spPr>
            <a:xfrm>
              <a:off x="1287990" y="442389"/>
              <a:ext cx="10962232" cy="400110"/>
            </a:xfrm>
            <a:prstGeom prst="rect">
              <a:avLst/>
            </a:prstGeom>
            <a:noFill/>
          </p:spPr>
          <p:txBody>
            <a:bodyPr wrap="none" rtlCol="0">
              <a:spAutoFit/>
            </a:bodyPr>
            <a:lstStyle/>
            <a:p>
              <a:r>
                <a:rPr lang="en-GB" sz="2000" b="1" dirty="0">
                  <a:latin typeface="Segoe UI Black" panose="020B0502040204020203" pitchFamily="34" charset="0"/>
                  <a:cs typeface="Segoe UI Black" panose="020B0502040204020203" pitchFamily="34" charset="0"/>
                </a:rPr>
                <a:t>SUSTAINABLE RESPONSE </a:t>
              </a:r>
              <a:r>
                <a:rPr lang="en-GB" sz="2000" dirty="0">
                  <a:latin typeface="Segoe UI" panose="020B0502040204020203" pitchFamily="34" charset="0"/>
                  <a:cs typeface="Segoe UI" panose="020B0502040204020203" pitchFamily="34" charset="0"/>
                </a:rPr>
                <a:t>TO PERSISTENT &amp; EMERGING CHALLENGES &amp; OPPORTUNITIES</a:t>
              </a:r>
            </a:p>
          </p:txBody>
        </p:sp>
        <p:sp>
          <p:nvSpPr>
            <p:cNvPr id="28" name="Rectangle: Rounded Corners 27">
              <a:extLst>
                <a:ext uri="{FF2B5EF4-FFF2-40B4-BE49-F238E27FC236}">
                  <a16:creationId xmlns:a16="http://schemas.microsoft.com/office/drawing/2014/main" id="{D2DB401A-DEA8-C7B8-70C7-F62D616A03DB}"/>
                </a:ext>
              </a:extLst>
            </p:cNvPr>
            <p:cNvSpPr/>
            <p:nvPr/>
          </p:nvSpPr>
          <p:spPr>
            <a:xfrm>
              <a:off x="4757953" y="1195330"/>
              <a:ext cx="2759322" cy="5230255"/>
            </a:xfrm>
            <a:prstGeom prst="roundRect">
              <a:avLst/>
            </a:prstGeom>
            <a:noFill/>
            <a:ln w="44450">
              <a:solidFill>
                <a:srgbClr val="E57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2A82A1DC-90B0-E789-0226-0C49E32CAAFF}"/>
                </a:ext>
              </a:extLst>
            </p:cNvPr>
            <p:cNvSpPr txBox="1"/>
            <p:nvPr/>
          </p:nvSpPr>
          <p:spPr>
            <a:xfrm>
              <a:off x="4759178" y="3795952"/>
              <a:ext cx="2665946" cy="1938992"/>
            </a:xfrm>
            <a:prstGeom prst="rect">
              <a:avLst/>
            </a:prstGeom>
            <a:noFill/>
          </p:spPr>
          <p:txBody>
            <a:bodyPr wrap="square" rtlCol="0">
              <a:spAutoFit/>
            </a:bodyPr>
            <a:lstStyle/>
            <a:p>
              <a:pPr algn="ctr"/>
              <a:r>
                <a:rPr lang="en-GB" sz="2000" b="1" dirty="0"/>
                <a:t>Digital infrastructure</a:t>
              </a:r>
            </a:p>
            <a:p>
              <a:pPr algn="ctr"/>
              <a:endParaRPr lang="en-GB" sz="2000" b="1" dirty="0"/>
            </a:p>
            <a:p>
              <a:pPr algn="ctr"/>
              <a:r>
                <a:rPr lang="en-GB" sz="2000" b="1" dirty="0"/>
                <a:t>Policy &amp; regulation</a:t>
              </a:r>
            </a:p>
            <a:p>
              <a:pPr algn="ctr"/>
              <a:endParaRPr lang="en-GB" sz="2000" b="1" dirty="0"/>
            </a:p>
            <a:p>
              <a:pPr algn="ctr"/>
              <a:r>
                <a:rPr lang="en-GB" sz="2000" b="1" dirty="0"/>
                <a:t>Digital products &amp; innovation</a:t>
              </a:r>
            </a:p>
          </p:txBody>
        </p:sp>
        <p:sp>
          <p:nvSpPr>
            <p:cNvPr id="30" name="Rectangle: Rounded Corners 29">
              <a:extLst>
                <a:ext uri="{FF2B5EF4-FFF2-40B4-BE49-F238E27FC236}">
                  <a16:creationId xmlns:a16="http://schemas.microsoft.com/office/drawing/2014/main" id="{556DC56A-5D4B-AF26-5655-BDB82C01FBAD}"/>
                </a:ext>
              </a:extLst>
            </p:cNvPr>
            <p:cNvSpPr/>
            <p:nvPr/>
          </p:nvSpPr>
          <p:spPr>
            <a:xfrm>
              <a:off x="4944065" y="1512874"/>
              <a:ext cx="2387097" cy="2154585"/>
            </a:xfrm>
            <a:prstGeom prst="roundRect">
              <a:avLst/>
            </a:prstGeom>
            <a:solidFill>
              <a:srgbClr val="E57350"/>
            </a:solidFill>
            <a:ln>
              <a:solidFill>
                <a:srgbClr val="E57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D6F0ED7-8340-B6A3-A671-5ED24AB73767}"/>
                </a:ext>
              </a:extLst>
            </p:cNvPr>
            <p:cNvSpPr txBox="1"/>
            <p:nvPr/>
          </p:nvSpPr>
          <p:spPr>
            <a:xfrm>
              <a:off x="4997436" y="1574503"/>
              <a:ext cx="2240140" cy="2031325"/>
            </a:xfrm>
            <a:prstGeom prst="rect">
              <a:avLst/>
            </a:prstGeom>
            <a:noFill/>
          </p:spPr>
          <p:txBody>
            <a:bodyPr wrap="square" rtlCol="0">
              <a:spAutoFit/>
            </a:bodyPr>
            <a:lstStyle/>
            <a:p>
              <a:pPr algn="ctr"/>
              <a:r>
                <a:rPr lang="en-GB" dirty="0">
                  <a:solidFill>
                    <a:schemeClr val="bg1"/>
                  </a:solidFill>
                </a:rPr>
                <a:t>Promote gender-responsive access and usage of digital financial solutions to drive financial inclusion among the most vulnerable</a:t>
              </a:r>
            </a:p>
          </p:txBody>
        </p:sp>
        <p:sp>
          <p:nvSpPr>
            <p:cNvPr id="32" name="TextBox 31">
              <a:extLst>
                <a:ext uri="{FF2B5EF4-FFF2-40B4-BE49-F238E27FC236}">
                  <a16:creationId xmlns:a16="http://schemas.microsoft.com/office/drawing/2014/main" id="{474A090C-4DD3-A28E-A96F-A3D3980AB8A6}"/>
                </a:ext>
              </a:extLst>
            </p:cNvPr>
            <p:cNvSpPr txBox="1"/>
            <p:nvPr/>
          </p:nvSpPr>
          <p:spPr>
            <a:xfrm>
              <a:off x="7774591" y="4721893"/>
              <a:ext cx="3356257" cy="369332"/>
            </a:xfrm>
            <a:prstGeom prst="rect">
              <a:avLst/>
            </a:prstGeom>
            <a:noFill/>
            <a:ln>
              <a:noFill/>
            </a:ln>
          </p:spPr>
          <p:txBody>
            <a:bodyPr wrap="square" rtlCol="0">
              <a:spAutoFit/>
            </a:bodyPr>
            <a:lstStyle/>
            <a:p>
              <a:r>
                <a:rPr lang="en-GB" b="1" dirty="0">
                  <a:latin typeface="Segoe UI" panose="020B0502040204020203" pitchFamily="34" charset="0"/>
                  <a:cs typeface="Segoe UI" panose="020B0502040204020203" pitchFamily="34" charset="0"/>
                </a:rPr>
                <a:t>Build agricultural resilience</a:t>
              </a:r>
            </a:p>
          </p:txBody>
        </p:sp>
        <p:sp>
          <p:nvSpPr>
            <p:cNvPr id="33" name="TextBox 32">
              <a:extLst>
                <a:ext uri="{FF2B5EF4-FFF2-40B4-BE49-F238E27FC236}">
                  <a16:creationId xmlns:a16="http://schemas.microsoft.com/office/drawing/2014/main" id="{04413A9F-21D7-5159-CE35-EFD23FF78622}"/>
                </a:ext>
              </a:extLst>
            </p:cNvPr>
            <p:cNvSpPr txBox="1"/>
            <p:nvPr/>
          </p:nvSpPr>
          <p:spPr>
            <a:xfrm>
              <a:off x="569787" y="4504812"/>
              <a:ext cx="3487936" cy="369332"/>
            </a:xfrm>
            <a:prstGeom prst="rect">
              <a:avLst/>
            </a:prstGeom>
            <a:noFill/>
            <a:ln>
              <a:noFill/>
            </a:ln>
          </p:spPr>
          <p:txBody>
            <a:bodyPr wrap="square" rtlCol="0">
              <a:spAutoFit/>
            </a:bodyPr>
            <a:lstStyle/>
            <a:p>
              <a:pPr algn="ctr"/>
              <a:r>
                <a:rPr lang="en-GB" b="1" dirty="0">
                  <a:latin typeface="Segoe UI" panose="020B0502040204020203" pitchFamily="34" charset="0"/>
                  <a:cs typeface="Segoe UI" panose="020B0502040204020203" pitchFamily="34" charset="0"/>
                </a:rPr>
                <a:t>Strengthen MSMEs</a:t>
              </a:r>
            </a:p>
          </p:txBody>
        </p:sp>
        <p:sp>
          <p:nvSpPr>
            <p:cNvPr id="34" name="TextBox 33">
              <a:extLst>
                <a:ext uri="{FF2B5EF4-FFF2-40B4-BE49-F238E27FC236}">
                  <a16:creationId xmlns:a16="http://schemas.microsoft.com/office/drawing/2014/main" id="{1CE00EE9-916B-3C11-5DC9-A1CD52867FBA}"/>
                </a:ext>
              </a:extLst>
            </p:cNvPr>
            <p:cNvSpPr txBox="1"/>
            <p:nvPr/>
          </p:nvSpPr>
          <p:spPr>
            <a:xfrm>
              <a:off x="952082" y="4915342"/>
              <a:ext cx="3233472" cy="1754326"/>
            </a:xfrm>
            <a:prstGeom prst="rect">
              <a:avLst/>
            </a:prstGeom>
            <a:noFill/>
          </p:spPr>
          <p:txBody>
            <a:bodyPr wrap="square" rtlCol="0">
              <a:spAutoFit/>
            </a:bodyPr>
            <a:lstStyle/>
            <a:p>
              <a:r>
                <a:rPr lang="en-GB" b="1" dirty="0">
                  <a:solidFill>
                    <a:srgbClr val="912F32"/>
                  </a:solidFill>
                  <a:latin typeface="Segoe UI"/>
                  <a:cs typeface="Segoe UI"/>
                </a:rPr>
                <a:t>&gt; </a:t>
              </a:r>
              <a:r>
                <a:rPr lang="en-GB" dirty="0">
                  <a:latin typeface="Segoe UI"/>
                  <a:cs typeface="Segoe UI"/>
                </a:rPr>
                <a:t>support</a:t>
              </a:r>
              <a:r>
                <a:rPr lang="en-GB" b="1" dirty="0">
                  <a:latin typeface="Segoe UI"/>
                  <a:cs typeface="Segoe UI"/>
                </a:rPr>
                <a:t> digital development &amp; entrepreneurship </a:t>
              </a:r>
              <a:r>
                <a:rPr lang="en-GB" dirty="0">
                  <a:latin typeface="Segoe UI"/>
                  <a:cs typeface="Segoe UI"/>
                </a:rPr>
                <a:t>through</a:t>
              </a:r>
              <a:r>
                <a:rPr lang="en-GB" b="1" dirty="0">
                  <a:latin typeface="Segoe UI"/>
                  <a:cs typeface="Segoe UI"/>
                </a:rPr>
                <a:t> </a:t>
              </a:r>
              <a:r>
                <a:rPr lang="en-GB" dirty="0">
                  <a:latin typeface="Segoe UI"/>
                  <a:cs typeface="Segoe UI"/>
                </a:rPr>
                <a:t>digital government payments, cross-border payments and channels to new markets</a:t>
              </a:r>
              <a:endParaRPr lang="en-GB" dirty="0"/>
            </a:p>
          </p:txBody>
        </p:sp>
        <p:sp>
          <p:nvSpPr>
            <p:cNvPr id="35" name="TextBox 34">
              <a:extLst>
                <a:ext uri="{FF2B5EF4-FFF2-40B4-BE49-F238E27FC236}">
                  <a16:creationId xmlns:a16="http://schemas.microsoft.com/office/drawing/2014/main" id="{E31860ED-7B21-296C-CCF2-4116105E1BFF}"/>
                </a:ext>
              </a:extLst>
            </p:cNvPr>
            <p:cNvSpPr txBox="1"/>
            <p:nvPr/>
          </p:nvSpPr>
          <p:spPr>
            <a:xfrm>
              <a:off x="940955" y="1532114"/>
              <a:ext cx="3431895" cy="2585323"/>
            </a:xfrm>
            <a:prstGeom prst="rect">
              <a:avLst/>
            </a:prstGeom>
            <a:noFill/>
          </p:spPr>
          <p:txBody>
            <a:bodyPr wrap="square" rtlCol="0">
              <a:spAutoFit/>
            </a:bodyPr>
            <a:lstStyle/>
            <a:p>
              <a:r>
                <a:rPr lang="en-GB" b="1" dirty="0">
                  <a:solidFill>
                    <a:srgbClr val="912F32"/>
                  </a:solidFill>
                  <a:latin typeface="Segoe UI"/>
                  <a:cs typeface="Segoe UI"/>
                </a:rPr>
                <a:t>&gt;</a:t>
              </a:r>
              <a:r>
                <a:rPr lang="en-GB" sz="1800" dirty="0">
                  <a:latin typeface="Segoe UI"/>
                  <a:cs typeface="Segoe UI"/>
                </a:rPr>
                <a:t>investigate and </a:t>
              </a:r>
              <a:r>
                <a:rPr lang="en-GB" sz="1800" b="1" dirty="0">
                  <a:latin typeface="Segoe UI"/>
                  <a:cs typeface="Segoe UI"/>
                </a:rPr>
                <a:t>bridge the financial inclusion gender gap </a:t>
              </a:r>
              <a:r>
                <a:rPr lang="en-GB" sz="1800" dirty="0">
                  <a:latin typeface="Segoe UI"/>
                  <a:cs typeface="Segoe UI"/>
                </a:rPr>
                <a:t>through gender-centric initiatives to </a:t>
              </a:r>
              <a:r>
                <a:rPr lang="en-GB" dirty="0">
                  <a:latin typeface="Segoe UI" panose="020B0502040204020203" pitchFamily="34" charset="0"/>
                  <a:cs typeface="Segoe UI" panose="020B0502040204020203" pitchFamily="34" charset="0"/>
                </a:rPr>
                <a:t>improve livelihoods and economic activity</a:t>
              </a:r>
            </a:p>
            <a:p>
              <a:endParaRPr lang="en-GB" dirty="0">
                <a:latin typeface="Segoe UI" panose="020B0502040204020203" pitchFamily="34" charset="0"/>
                <a:cs typeface="Segoe UI" panose="020B0502040204020203" pitchFamily="34" charset="0"/>
              </a:endParaRPr>
            </a:p>
            <a:p>
              <a:r>
                <a:rPr lang="en-GB" b="1" dirty="0">
                  <a:solidFill>
                    <a:srgbClr val="912F32"/>
                  </a:solidFill>
                  <a:latin typeface="Segoe UI" panose="020B0502040204020203" pitchFamily="34" charset="0"/>
                  <a:cs typeface="Segoe UI" panose="020B0502040204020203" pitchFamily="34" charset="0"/>
                </a:rPr>
                <a:t>&gt;</a:t>
              </a:r>
              <a:r>
                <a:rPr lang="en-GB" dirty="0">
                  <a:latin typeface="Segoe UI" panose="020B0502040204020203" pitchFamily="34" charset="0"/>
                  <a:cs typeface="Segoe UI" panose="020B0502040204020203" pitchFamily="34" charset="0"/>
                </a:rPr>
                <a:t> advocate for </a:t>
              </a:r>
              <a:r>
                <a:rPr lang="en-GB" b="1" dirty="0">
                  <a:latin typeface="Segoe UI" panose="020B0502040204020203" pitchFamily="34" charset="0"/>
                  <a:cs typeface="Segoe UI" panose="020B0502040204020203" pitchFamily="34" charset="0"/>
                </a:rPr>
                <a:t>gender mainstreaming </a:t>
              </a:r>
              <a:r>
                <a:rPr lang="en-GB" dirty="0">
                  <a:latin typeface="Segoe UI" panose="020B0502040204020203" pitchFamily="34" charset="0"/>
                  <a:cs typeface="Segoe UI" panose="020B0502040204020203" pitchFamily="34" charset="0"/>
                </a:rPr>
                <a:t>in policy-making, product development</a:t>
              </a:r>
              <a:endParaRPr lang="en-GB" b="1" dirty="0">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DA599AE3-0AB7-1C50-3B0A-69D14BE233DC}"/>
                </a:ext>
              </a:extLst>
            </p:cNvPr>
            <p:cNvSpPr txBox="1"/>
            <p:nvPr/>
          </p:nvSpPr>
          <p:spPr>
            <a:xfrm>
              <a:off x="1128253" y="1180825"/>
              <a:ext cx="3057301" cy="369332"/>
            </a:xfrm>
            <a:prstGeom prst="rect">
              <a:avLst/>
            </a:prstGeom>
            <a:noFill/>
            <a:ln>
              <a:noFill/>
            </a:ln>
          </p:spPr>
          <p:txBody>
            <a:bodyPr wrap="square" rtlCol="0">
              <a:spAutoFit/>
            </a:bodyPr>
            <a:lstStyle/>
            <a:p>
              <a:pPr algn="ctr"/>
              <a:r>
                <a:rPr lang="en-GB" b="1" dirty="0">
                  <a:latin typeface="Segoe UI" panose="020B0502040204020203" pitchFamily="34" charset="0"/>
                  <a:cs typeface="Segoe UI" panose="020B0502040204020203" pitchFamily="34" charset="0"/>
                </a:rPr>
                <a:t>Reduce gender inequality</a:t>
              </a:r>
            </a:p>
          </p:txBody>
        </p:sp>
        <p:sp>
          <p:nvSpPr>
            <p:cNvPr id="37" name="TextBox 36">
              <a:extLst>
                <a:ext uri="{FF2B5EF4-FFF2-40B4-BE49-F238E27FC236}">
                  <a16:creationId xmlns:a16="http://schemas.microsoft.com/office/drawing/2014/main" id="{C55187AB-389C-3FC0-9D66-485EB2ACC001}"/>
                </a:ext>
              </a:extLst>
            </p:cNvPr>
            <p:cNvSpPr txBox="1"/>
            <p:nvPr/>
          </p:nvSpPr>
          <p:spPr>
            <a:xfrm>
              <a:off x="7774592" y="5110978"/>
              <a:ext cx="3981360" cy="1754326"/>
            </a:xfrm>
            <a:prstGeom prst="rect">
              <a:avLst/>
            </a:prstGeom>
            <a:noFill/>
          </p:spPr>
          <p:txBody>
            <a:bodyPr wrap="square" rtlCol="0">
              <a:spAutoFit/>
            </a:bodyPr>
            <a:lstStyle/>
            <a:p>
              <a:r>
                <a:rPr lang="en-GB" b="1" dirty="0">
                  <a:solidFill>
                    <a:srgbClr val="912F32"/>
                  </a:solidFill>
                  <a:latin typeface="Segoe UI"/>
                  <a:cs typeface="Segoe UI"/>
                </a:rPr>
                <a:t>&gt; </a:t>
              </a:r>
              <a:r>
                <a:rPr lang="en-GB" dirty="0">
                  <a:latin typeface="Segoe UI"/>
                  <a:cs typeface="Segoe UI"/>
                </a:rPr>
                <a:t>develop </a:t>
              </a:r>
              <a:r>
                <a:rPr lang="en-GB" b="1" dirty="0">
                  <a:latin typeface="Segoe UI"/>
                  <a:cs typeface="Segoe UI"/>
                </a:rPr>
                <a:t>digital financial tools for farmers </a:t>
              </a:r>
              <a:r>
                <a:rPr lang="en-GB" dirty="0">
                  <a:latin typeface="Segoe UI"/>
                  <a:cs typeface="Segoe UI"/>
                </a:rPr>
                <a:t>to mitigate risks of climate-caused crop destruction and support improved value chains through access to financial services, knowledge and data</a:t>
              </a:r>
              <a:endParaRPr lang="en-GB" dirty="0">
                <a:latin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FE70A838-AFAA-0EDE-D04E-3360A3AF487A}"/>
                </a:ext>
              </a:extLst>
            </p:cNvPr>
            <p:cNvSpPr txBox="1"/>
            <p:nvPr/>
          </p:nvSpPr>
          <p:spPr>
            <a:xfrm>
              <a:off x="7826877" y="2927022"/>
              <a:ext cx="3624975" cy="369332"/>
            </a:xfrm>
            <a:prstGeom prst="rect">
              <a:avLst/>
            </a:prstGeom>
            <a:noFill/>
            <a:ln>
              <a:noFill/>
            </a:ln>
          </p:spPr>
          <p:txBody>
            <a:bodyPr wrap="square" rtlCol="0">
              <a:spAutoFit/>
            </a:bodyPr>
            <a:lstStyle/>
            <a:p>
              <a:r>
                <a:rPr lang="en-GB" b="1" dirty="0">
                  <a:latin typeface="Segoe UI" panose="020B0502040204020203" pitchFamily="34" charset="0"/>
                  <a:cs typeface="Segoe UI" panose="020B0502040204020203" pitchFamily="34" charset="0"/>
                </a:rPr>
                <a:t>Improve youth inclusion</a:t>
              </a:r>
            </a:p>
          </p:txBody>
        </p:sp>
        <p:sp>
          <p:nvSpPr>
            <p:cNvPr id="39" name="TextBox 38">
              <a:extLst>
                <a:ext uri="{FF2B5EF4-FFF2-40B4-BE49-F238E27FC236}">
                  <a16:creationId xmlns:a16="http://schemas.microsoft.com/office/drawing/2014/main" id="{E7FB7A2D-B018-91D1-82D3-ED749B1FD83F}"/>
                </a:ext>
              </a:extLst>
            </p:cNvPr>
            <p:cNvSpPr txBox="1"/>
            <p:nvPr/>
          </p:nvSpPr>
          <p:spPr>
            <a:xfrm>
              <a:off x="7774592" y="3332042"/>
              <a:ext cx="3624976" cy="1200329"/>
            </a:xfrm>
            <a:prstGeom prst="rect">
              <a:avLst/>
            </a:prstGeom>
            <a:noFill/>
          </p:spPr>
          <p:txBody>
            <a:bodyPr wrap="square" rtlCol="0">
              <a:spAutoFit/>
            </a:bodyPr>
            <a:lstStyle/>
            <a:p>
              <a:r>
                <a:rPr lang="en-GB" b="1" dirty="0">
                  <a:solidFill>
                    <a:srgbClr val="912F32"/>
                  </a:solidFill>
                  <a:latin typeface="Segoe UI" panose="020B0502040204020203" pitchFamily="34" charset="0"/>
                  <a:cs typeface="Segoe UI" panose="020B0502040204020203" pitchFamily="34" charset="0"/>
                </a:rPr>
                <a:t>&gt; </a:t>
              </a:r>
              <a:r>
                <a:rPr lang="en-GB" dirty="0">
                  <a:latin typeface="Segoe UI" panose="020B0502040204020203" pitchFamily="34" charset="0"/>
                  <a:cs typeface="Segoe UI" panose="020B0502040204020203" pitchFamily="34" charset="0"/>
                </a:rPr>
                <a:t>develop </a:t>
              </a:r>
              <a:r>
                <a:rPr lang="en-GB" b="1" dirty="0">
                  <a:latin typeface="Segoe UI" panose="020B0502040204020203" pitchFamily="34" charset="0"/>
                  <a:cs typeface="Segoe UI" panose="020B0502040204020203" pitchFamily="34" charset="0"/>
                </a:rPr>
                <a:t>appropriate digital financial solutions </a:t>
              </a:r>
              <a:r>
                <a:rPr lang="en-GB" dirty="0">
                  <a:latin typeface="Segoe UI" panose="020B0502040204020203" pitchFamily="34" charset="0"/>
                  <a:cs typeface="Segoe UI" panose="020B0502040204020203" pitchFamily="34" charset="0"/>
                </a:rPr>
                <a:t>that meet their needs for entrepreneurship and job creation</a:t>
              </a:r>
            </a:p>
          </p:txBody>
        </p:sp>
        <p:cxnSp>
          <p:nvCxnSpPr>
            <p:cNvPr id="40" name="Straight Connector 39">
              <a:extLst>
                <a:ext uri="{FF2B5EF4-FFF2-40B4-BE49-F238E27FC236}">
                  <a16:creationId xmlns:a16="http://schemas.microsoft.com/office/drawing/2014/main" id="{E1C4B85C-0670-CAD3-4A5E-1C822E4BB587}"/>
                </a:ext>
              </a:extLst>
            </p:cNvPr>
            <p:cNvCxnSpPr>
              <a:cxnSpLocks/>
            </p:cNvCxnSpPr>
            <p:nvPr/>
          </p:nvCxnSpPr>
          <p:spPr>
            <a:xfrm>
              <a:off x="7777529" y="1550157"/>
              <a:ext cx="3250477" cy="14505"/>
            </a:xfrm>
            <a:prstGeom prst="line">
              <a:avLst/>
            </a:prstGeom>
            <a:ln w="12700">
              <a:solidFill>
                <a:srgbClr val="912F32"/>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B3E796C-9199-78DE-1061-10C542213AE6}"/>
                </a:ext>
              </a:extLst>
            </p:cNvPr>
            <p:cNvCxnSpPr>
              <a:cxnSpLocks/>
            </p:cNvCxnSpPr>
            <p:nvPr/>
          </p:nvCxnSpPr>
          <p:spPr>
            <a:xfrm>
              <a:off x="7826877" y="3316107"/>
              <a:ext cx="3250477" cy="14505"/>
            </a:xfrm>
            <a:prstGeom prst="line">
              <a:avLst/>
            </a:prstGeom>
            <a:ln w="12700">
              <a:solidFill>
                <a:srgbClr val="912F32"/>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22A1F6C-3552-98DC-33D6-49E5A6DE129F}"/>
                </a:ext>
              </a:extLst>
            </p:cNvPr>
            <p:cNvCxnSpPr>
              <a:cxnSpLocks/>
            </p:cNvCxnSpPr>
            <p:nvPr/>
          </p:nvCxnSpPr>
          <p:spPr>
            <a:xfrm>
              <a:off x="1015168" y="1580100"/>
              <a:ext cx="3042555" cy="11972"/>
            </a:xfrm>
            <a:prstGeom prst="line">
              <a:avLst/>
            </a:prstGeom>
            <a:ln w="12700">
              <a:solidFill>
                <a:srgbClr val="912F32"/>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438C55A-C911-CD32-241E-96F0CADA0415}"/>
                </a:ext>
              </a:extLst>
            </p:cNvPr>
            <p:cNvCxnSpPr>
              <a:cxnSpLocks/>
            </p:cNvCxnSpPr>
            <p:nvPr/>
          </p:nvCxnSpPr>
          <p:spPr>
            <a:xfrm>
              <a:off x="1198226" y="4874144"/>
              <a:ext cx="2878062" cy="0"/>
            </a:xfrm>
            <a:prstGeom prst="line">
              <a:avLst/>
            </a:prstGeom>
            <a:ln w="12700">
              <a:solidFill>
                <a:srgbClr val="912F32"/>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C40763F1-3F61-3B98-5DBA-32290234B4E9}"/>
                </a:ext>
              </a:extLst>
            </p:cNvPr>
            <p:cNvSpPr txBox="1"/>
            <p:nvPr/>
          </p:nvSpPr>
          <p:spPr>
            <a:xfrm>
              <a:off x="7774591" y="1195330"/>
              <a:ext cx="4414472" cy="369332"/>
            </a:xfrm>
            <a:prstGeom prst="rect">
              <a:avLst/>
            </a:prstGeom>
            <a:noFill/>
            <a:ln>
              <a:noFill/>
            </a:ln>
          </p:spPr>
          <p:txBody>
            <a:bodyPr wrap="square" rtlCol="0">
              <a:spAutoFit/>
            </a:bodyPr>
            <a:lstStyle/>
            <a:p>
              <a:r>
                <a:rPr lang="en-GB" b="1" dirty="0">
                  <a:latin typeface="Segoe UI" panose="020B0502040204020203" pitchFamily="34" charset="0"/>
                  <a:cs typeface="Segoe UI" panose="020B0502040204020203" pitchFamily="34" charset="0"/>
                </a:rPr>
                <a:t>Improve digital financial access</a:t>
              </a:r>
            </a:p>
          </p:txBody>
        </p:sp>
        <p:sp>
          <p:nvSpPr>
            <p:cNvPr id="45" name="TextBox 44">
              <a:extLst>
                <a:ext uri="{FF2B5EF4-FFF2-40B4-BE49-F238E27FC236}">
                  <a16:creationId xmlns:a16="http://schemas.microsoft.com/office/drawing/2014/main" id="{76E14A04-0B32-959C-B005-3CC08522888B}"/>
                </a:ext>
              </a:extLst>
            </p:cNvPr>
            <p:cNvSpPr txBox="1"/>
            <p:nvPr/>
          </p:nvSpPr>
          <p:spPr>
            <a:xfrm>
              <a:off x="7826877" y="1624447"/>
              <a:ext cx="4107517" cy="1200329"/>
            </a:xfrm>
            <a:prstGeom prst="rect">
              <a:avLst/>
            </a:prstGeom>
            <a:noFill/>
          </p:spPr>
          <p:txBody>
            <a:bodyPr wrap="square" rtlCol="0">
              <a:spAutoFit/>
            </a:bodyPr>
            <a:lstStyle/>
            <a:p>
              <a:r>
                <a:rPr lang="en-GB" sz="1800" b="1" dirty="0">
                  <a:solidFill>
                    <a:srgbClr val="912F32"/>
                  </a:solidFill>
                  <a:latin typeface="Segoe UI"/>
                  <a:cs typeface="Segoe UI"/>
                </a:rPr>
                <a:t>&gt; </a:t>
              </a:r>
              <a:r>
                <a:rPr lang="en-GB" dirty="0">
                  <a:latin typeface="Segoe UI"/>
                  <a:cs typeface="Segoe UI"/>
                </a:rPr>
                <a:t>support</a:t>
              </a:r>
              <a:r>
                <a:rPr lang="en-GB" b="1" dirty="0">
                  <a:latin typeface="Segoe UI"/>
                  <a:cs typeface="Segoe UI"/>
                </a:rPr>
                <a:t> </a:t>
              </a:r>
              <a:r>
                <a:rPr lang="en-GB" sz="1800" dirty="0">
                  <a:effectLst/>
                  <a:latin typeface="Segoe UI" panose="020B0502040204020203" pitchFamily="34" charset="0"/>
                  <a:ea typeface="Calibri" panose="020F0502020204030204" pitchFamily="34" charset="0"/>
                  <a:cs typeface="Segoe UI" panose="020B0502040204020203" pitchFamily="34" charset="0"/>
                </a:rPr>
                <a:t>interoperable</a:t>
              </a:r>
              <a:r>
                <a:rPr lang="en-GB" sz="1800" b="1" dirty="0">
                  <a:effectLst/>
                  <a:latin typeface="Segoe UI" panose="020B0502040204020203" pitchFamily="34" charset="0"/>
                  <a:ea typeface="Calibri" panose="020F0502020204030204" pitchFamily="34" charset="0"/>
                  <a:cs typeface="Segoe UI" panose="020B0502040204020203" pitchFamily="34" charset="0"/>
                </a:rPr>
                <a:t> payment systems &amp; cross-border remittances</a:t>
              </a:r>
            </a:p>
            <a:p>
              <a:r>
                <a:rPr lang="en-GB" b="1" dirty="0">
                  <a:solidFill>
                    <a:srgbClr val="912F32"/>
                  </a:solidFill>
                  <a:latin typeface="Segoe UI" panose="020B0502040204020203" pitchFamily="34" charset="0"/>
                  <a:cs typeface="Segoe UI" panose="020B0502040204020203" pitchFamily="34" charset="0"/>
                </a:rPr>
                <a:t>&gt;</a:t>
              </a:r>
              <a:r>
                <a:rPr lang="en-GB" b="1" dirty="0">
                  <a:latin typeface="Segoe UI" panose="020B0502040204020203" pitchFamily="34" charset="0"/>
                  <a:cs typeface="Segoe UI" panose="020B0502040204020203" pitchFamily="34" charset="0"/>
                </a:rPr>
                <a:t> </a:t>
              </a:r>
              <a:r>
                <a:rPr lang="en-GB" dirty="0">
                  <a:latin typeface="Segoe UI" panose="020B0502040204020203" pitchFamily="34" charset="0"/>
                  <a:cs typeface="Segoe UI" panose="020B0502040204020203" pitchFamily="34" charset="0"/>
                </a:rPr>
                <a:t>deepen and expand </a:t>
              </a:r>
              <a:r>
                <a:rPr lang="en-GB" sz="1800" b="1" dirty="0">
                  <a:effectLst/>
                  <a:latin typeface="Segoe UI" panose="020B0502040204020203" pitchFamily="34" charset="0"/>
                  <a:ea typeface="Calibri" panose="020F0502020204030204" pitchFamily="34" charset="0"/>
                  <a:cs typeface="Segoe UI" panose="020B0502040204020203" pitchFamily="34" charset="0"/>
                </a:rPr>
                <a:t>agent &amp; merchant acceptance </a:t>
              </a:r>
              <a:r>
                <a:rPr lang="en-GB" sz="1800" dirty="0">
                  <a:effectLst/>
                  <a:latin typeface="Segoe UI" panose="020B0502040204020203" pitchFamily="34" charset="0"/>
                  <a:ea typeface="Calibri" panose="020F0502020204030204" pitchFamily="34" charset="0"/>
                  <a:cs typeface="Segoe UI" panose="020B0502040204020203" pitchFamily="34" charset="0"/>
                </a:rPr>
                <a:t>networks</a:t>
              </a:r>
              <a:endParaRPr lang="en-GB" b="1" dirty="0">
                <a:latin typeface="Segoe UI" panose="020B0502040204020203" pitchFamily="34" charset="0"/>
                <a:cs typeface="Segoe UI" panose="020B0502040204020203" pitchFamily="34" charset="0"/>
              </a:endParaRPr>
            </a:p>
          </p:txBody>
        </p:sp>
        <p:cxnSp>
          <p:nvCxnSpPr>
            <p:cNvPr id="46" name="Straight Connector 45">
              <a:extLst>
                <a:ext uri="{FF2B5EF4-FFF2-40B4-BE49-F238E27FC236}">
                  <a16:creationId xmlns:a16="http://schemas.microsoft.com/office/drawing/2014/main" id="{042EADE2-8BEE-18E8-92DD-3ED2766894BE}"/>
                </a:ext>
              </a:extLst>
            </p:cNvPr>
            <p:cNvCxnSpPr>
              <a:cxnSpLocks/>
            </p:cNvCxnSpPr>
            <p:nvPr/>
          </p:nvCxnSpPr>
          <p:spPr>
            <a:xfrm>
              <a:off x="7826877" y="5095122"/>
              <a:ext cx="3250477" cy="14505"/>
            </a:xfrm>
            <a:prstGeom prst="line">
              <a:avLst/>
            </a:prstGeom>
            <a:ln w="12700">
              <a:solidFill>
                <a:srgbClr val="912F32"/>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9372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3B7C3B-4132-0D7A-1C3D-1453A9112E91}"/>
              </a:ext>
            </a:extLst>
          </p:cNvPr>
          <p:cNvGrpSpPr/>
          <p:nvPr/>
        </p:nvGrpSpPr>
        <p:grpSpPr>
          <a:xfrm>
            <a:off x="941121" y="1192255"/>
            <a:ext cx="11346630" cy="5553551"/>
            <a:chOff x="866980" y="1521769"/>
            <a:chExt cx="11346630" cy="5553551"/>
          </a:xfrm>
        </p:grpSpPr>
        <p:grpSp>
          <p:nvGrpSpPr>
            <p:cNvPr id="90" name="Google Shape;674;p69">
              <a:extLst>
                <a:ext uri="{FF2B5EF4-FFF2-40B4-BE49-F238E27FC236}">
                  <a16:creationId xmlns:a16="http://schemas.microsoft.com/office/drawing/2014/main" id="{EA284B8A-361E-3B4E-A2A4-FE3BD2F5E353}"/>
                </a:ext>
              </a:extLst>
            </p:cNvPr>
            <p:cNvGrpSpPr/>
            <p:nvPr/>
          </p:nvGrpSpPr>
          <p:grpSpPr>
            <a:xfrm>
              <a:off x="4439651" y="1933757"/>
              <a:ext cx="3666387" cy="4260551"/>
              <a:chOff x="15998223" y="2994024"/>
              <a:chExt cx="7795430" cy="8337097"/>
            </a:xfrm>
          </p:grpSpPr>
          <p:sp>
            <p:nvSpPr>
              <p:cNvPr id="112" name="Google Shape;675;p69">
                <a:extLst>
                  <a:ext uri="{FF2B5EF4-FFF2-40B4-BE49-F238E27FC236}">
                    <a16:creationId xmlns:a16="http://schemas.microsoft.com/office/drawing/2014/main" id="{CB807839-517D-6EBF-5BB0-784762F42833}"/>
                  </a:ext>
                </a:extLst>
              </p:cNvPr>
              <p:cNvSpPr/>
              <p:nvPr/>
            </p:nvSpPr>
            <p:spPr>
              <a:xfrm>
                <a:off x="20440185" y="6045175"/>
                <a:ext cx="1341775" cy="907550"/>
              </a:xfrm>
              <a:custGeom>
                <a:avLst/>
                <a:gdLst/>
                <a:ahLst/>
                <a:cxnLst/>
                <a:rect l="l" t="t" r="r" b="b"/>
                <a:pathLst>
                  <a:path w="10000" h="10000" extrusionOk="0">
                    <a:moveTo>
                      <a:pt x="6955" y="2020"/>
                    </a:moveTo>
                    <a:cubicBezTo>
                      <a:pt x="6839" y="2202"/>
                      <a:pt x="6795" y="2430"/>
                      <a:pt x="6675" y="2608"/>
                    </a:cubicBezTo>
                    <a:lnTo>
                      <a:pt x="6212" y="2957"/>
                    </a:lnTo>
                    <a:lnTo>
                      <a:pt x="5864" y="2586"/>
                    </a:lnTo>
                    <a:cubicBezTo>
                      <a:pt x="5808" y="2795"/>
                      <a:pt x="5376" y="2079"/>
                      <a:pt x="5325" y="2288"/>
                    </a:cubicBezTo>
                    <a:lnTo>
                      <a:pt x="5058" y="2963"/>
                    </a:lnTo>
                    <a:lnTo>
                      <a:pt x="4396" y="3482"/>
                    </a:lnTo>
                    <a:cubicBezTo>
                      <a:pt x="4343" y="3535"/>
                      <a:pt x="3891" y="3301"/>
                      <a:pt x="3840" y="3351"/>
                    </a:cubicBezTo>
                    <a:lnTo>
                      <a:pt x="3044" y="3037"/>
                    </a:lnTo>
                    <a:lnTo>
                      <a:pt x="2774" y="3182"/>
                    </a:lnTo>
                    <a:lnTo>
                      <a:pt x="2177" y="2743"/>
                    </a:lnTo>
                    <a:cubicBezTo>
                      <a:pt x="2086" y="2475"/>
                      <a:pt x="1994" y="2208"/>
                      <a:pt x="1903" y="1940"/>
                    </a:cubicBezTo>
                    <a:cubicBezTo>
                      <a:pt x="1921" y="2173"/>
                      <a:pt x="1434" y="1931"/>
                      <a:pt x="1449" y="2159"/>
                    </a:cubicBezTo>
                    <a:cubicBezTo>
                      <a:pt x="1409" y="2317"/>
                      <a:pt x="1369" y="2479"/>
                      <a:pt x="1324" y="2635"/>
                    </a:cubicBezTo>
                    <a:lnTo>
                      <a:pt x="845" y="2836"/>
                    </a:lnTo>
                    <a:lnTo>
                      <a:pt x="526" y="2819"/>
                    </a:lnTo>
                    <a:cubicBezTo>
                      <a:pt x="469" y="2946"/>
                      <a:pt x="411" y="3069"/>
                      <a:pt x="354" y="3195"/>
                    </a:cubicBezTo>
                    <a:cubicBezTo>
                      <a:pt x="373" y="3326"/>
                      <a:pt x="37" y="2475"/>
                      <a:pt x="56" y="2604"/>
                    </a:cubicBezTo>
                    <a:cubicBezTo>
                      <a:pt x="37" y="2961"/>
                      <a:pt x="17" y="3322"/>
                      <a:pt x="0" y="3679"/>
                    </a:cubicBezTo>
                    <a:cubicBezTo>
                      <a:pt x="36" y="3732"/>
                      <a:pt x="73" y="3785"/>
                      <a:pt x="106" y="3836"/>
                    </a:cubicBezTo>
                    <a:lnTo>
                      <a:pt x="538" y="3912"/>
                    </a:lnTo>
                    <a:cubicBezTo>
                      <a:pt x="559" y="4013"/>
                      <a:pt x="575" y="4117"/>
                      <a:pt x="596" y="4218"/>
                    </a:cubicBezTo>
                    <a:lnTo>
                      <a:pt x="1075" y="4300"/>
                    </a:lnTo>
                    <a:lnTo>
                      <a:pt x="1346" y="4607"/>
                    </a:lnTo>
                    <a:cubicBezTo>
                      <a:pt x="1361" y="4784"/>
                      <a:pt x="1382" y="4964"/>
                      <a:pt x="1397" y="5145"/>
                    </a:cubicBezTo>
                    <a:lnTo>
                      <a:pt x="2260" y="6069"/>
                    </a:lnTo>
                    <a:cubicBezTo>
                      <a:pt x="2330" y="6377"/>
                      <a:pt x="2404" y="6686"/>
                      <a:pt x="2475" y="6996"/>
                    </a:cubicBezTo>
                    <a:lnTo>
                      <a:pt x="3064" y="7459"/>
                    </a:lnTo>
                    <a:lnTo>
                      <a:pt x="3280" y="8069"/>
                    </a:lnTo>
                    <a:lnTo>
                      <a:pt x="3709" y="8846"/>
                    </a:lnTo>
                    <a:lnTo>
                      <a:pt x="4034" y="9073"/>
                    </a:lnTo>
                    <a:lnTo>
                      <a:pt x="4248" y="8846"/>
                    </a:lnTo>
                    <a:lnTo>
                      <a:pt x="4785" y="8923"/>
                    </a:lnTo>
                    <a:lnTo>
                      <a:pt x="5002" y="8766"/>
                    </a:lnTo>
                    <a:lnTo>
                      <a:pt x="5967" y="9926"/>
                    </a:lnTo>
                    <a:lnTo>
                      <a:pt x="6021" y="9926"/>
                    </a:lnTo>
                    <a:cubicBezTo>
                      <a:pt x="6057" y="9871"/>
                      <a:pt x="6094" y="9822"/>
                      <a:pt x="6130" y="9772"/>
                    </a:cubicBezTo>
                    <a:lnTo>
                      <a:pt x="6823" y="9772"/>
                    </a:lnTo>
                    <a:cubicBezTo>
                      <a:pt x="6863" y="9848"/>
                      <a:pt x="6901" y="9926"/>
                      <a:pt x="6936" y="10000"/>
                    </a:cubicBezTo>
                    <a:lnTo>
                      <a:pt x="7526" y="9690"/>
                    </a:lnTo>
                    <a:lnTo>
                      <a:pt x="8062" y="9690"/>
                    </a:lnTo>
                    <a:lnTo>
                      <a:pt x="8438" y="9383"/>
                    </a:lnTo>
                    <a:lnTo>
                      <a:pt x="8871" y="8766"/>
                    </a:lnTo>
                    <a:lnTo>
                      <a:pt x="10000" y="8766"/>
                    </a:lnTo>
                    <a:lnTo>
                      <a:pt x="10000" y="7923"/>
                    </a:lnTo>
                    <a:lnTo>
                      <a:pt x="9409" y="7535"/>
                    </a:lnTo>
                    <a:cubicBezTo>
                      <a:pt x="9299" y="7125"/>
                      <a:pt x="9193" y="6711"/>
                      <a:pt x="9083" y="6301"/>
                    </a:cubicBezTo>
                    <a:lnTo>
                      <a:pt x="8655" y="5838"/>
                    </a:lnTo>
                    <a:lnTo>
                      <a:pt x="8385" y="5220"/>
                    </a:lnTo>
                    <a:lnTo>
                      <a:pt x="7687" y="4763"/>
                    </a:lnTo>
                    <a:cubicBezTo>
                      <a:pt x="7740" y="4706"/>
                      <a:pt x="7794" y="4657"/>
                      <a:pt x="7848" y="4607"/>
                    </a:cubicBezTo>
                    <a:lnTo>
                      <a:pt x="7848" y="4218"/>
                    </a:lnTo>
                    <a:lnTo>
                      <a:pt x="8334" y="4218"/>
                    </a:lnTo>
                    <a:lnTo>
                      <a:pt x="8599" y="3912"/>
                    </a:lnTo>
                    <a:cubicBezTo>
                      <a:pt x="8620" y="3168"/>
                      <a:pt x="8640" y="2424"/>
                      <a:pt x="8655" y="1679"/>
                    </a:cubicBezTo>
                    <a:cubicBezTo>
                      <a:pt x="8673" y="1704"/>
                      <a:pt x="8690" y="1726"/>
                      <a:pt x="8707" y="1755"/>
                    </a:cubicBezTo>
                    <a:cubicBezTo>
                      <a:pt x="8758" y="1599"/>
                      <a:pt x="8463" y="2050"/>
                      <a:pt x="8517" y="1895"/>
                    </a:cubicBezTo>
                    <a:cubicBezTo>
                      <a:pt x="8491" y="1993"/>
                      <a:pt x="8467" y="2098"/>
                      <a:pt x="8440" y="2198"/>
                    </a:cubicBezTo>
                    <a:cubicBezTo>
                      <a:pt x="8494" y="1917"/>
                      <a:pt x="7910" y="1888"/>
                      <a:pt x="7961" y="1603"/>
                    </a:cubicBezTo>
                    <a:cubicBezTo>
                      <a:pt x="7933" y="1068"/>
                      <a:pt x="7903" y="533"/>
                      <a:pt x="7874" y="0"/>
                    </a:cubicBezTo>
                    <a:lnTo>
                      <a:pt x="7538" y="316"/>
                    </a:lnTo>
                    <a:cubicBezTo>
                      <a:pt x="7447" y="495"/>
                      <a:pt x="7563" y="700"/>
                      <a:pt x="7506" y="885"/>
                    </a:cubicBezTo>
                    <a:cubicBezTo>
                      <a:pt x="7468" y="1038"/>
                      <a:pt x="7396" y="1196"/>
                      <a:pt x="7351" y="1297"/>
                    </a:cubicBezTo>
                    <a:cubicBezTo>
                      <a:pt x="7306" y="1398"/>
                      <a:pt x="7303" y="1368"/>
                      <a:pt x="7237" y="1489"/>
                    </a:cubicBezTo>
                    <a:lnTo>
                      <a:pt x="6955" y="202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3" name="Google Shape;676;p69">
                <a:extLst>
                  <a:ext uri="{FF2B5EF4-FFF2-40B4-BE49-F238E27FC236}">
                    <a16:creationId xmlns:a16="http://schemas.microsoft.com/office/drawing/2014/main" id="{9048776F-30A7-277F-2B13-623B80BF8C04}"/>
                  </a:ext>
                </a:extLst>
              </p:cNvPr>
              <p:cNvSpPr/>
              <p:nvPr/>
            </p:nvSpPr>
            <p:spPr>
              <a:xfrm>
                <a:off x="20267318" y="4777540"/>
                <a:ext cx="1795600" cy="1591975"/>
              </a:xfrm>
              <a:custGeom>
                <a:avLst/>
                <a:gdLst/>
                <a:ahLst/>
                <a:cxnLst/>
                <a:rect l="l" t="t" r="r" b="b"/>
                <a:pathLst>
                  <a:path w="10000" h="10000" extrusionOk="0">
                    <a:moveTo>
                      <a:pt x="1285" y="2592"/>
                    </a:moveTo>
                    <a:lnTo>
                      <a:pt x="1285" y="3295"/>
                    </a:lnTo>
                    <a:lnTo>
                      <a:pt x="1285" y="3954"/>
                    </a:lnTo>
                    <a:lnTo>
                      <a:pt x="1285" y="4614"/>
                    </a:lnTo>
                    <a:lnTo>
                      <a:pt x="1285" y="5226"/>
                    </a:lnTo>
                    <a:lnTo>
                      <a:pt x="643" y="5360"/>
                    </a:lnTo>
                    <a:cubicBezTo>
                      <a:pt x="603" y="5477"/>
                      <a:pt x="562" y="5593"/>
                      <a:pt x="522" y="5710"/>
                    </a:cubicBezTo>
                    <a:lnTo>
                      <a:pt x="241" y="6150"/>
                    </a:lnTo>
                    <a:lnTo>
                      <a:pt x="241" y="6504"/>
                    </a:lnTo>
                    <a:lnTo>
                      <a:pt x="120" y="6589"/>
                    </a:lnTo>
                    <a:lnTo>
                      <a:pt x="120" y="6896"/>
                    </a:lnTo>
                    <a:lnTo>
                      <a:pt x="0" y="7163"/>
                    </a:lnTo>
                    <a:lnTo>
                      <a:pt x="0" y="7380"/>
                    </a:lnTo>
                    <a:lnTo>
                      <a:pt x="241" y="7337"/>
                    </a:lnTo>
                    <a:cubicBezTo>
                      <a:pt x="254" y="7469"/>
                      <a:pt x="268" y="7600"/>
                      <a:pt x="281" y="7730"/>
                    </a:cubicBezTo>
                    <a:lnTo>
                      <a:pt x="602" y="8437"/>
                    </a:lnTo>
                    <a:lnTo>
                      <a:pt x="602" y="8479"/>
                    </a:lnTo>
                    <a:lnTo>
                      <a:pt x="482" y="8522"/>
                    </a:lnTo>
                    <a:lnTo>
                      <a:pt x="964" y="9225"/>
                    </a:lnTo>
                    <a:cubicBezTo>
                      <a:pt x="977" y="9299"/>
                      <a:pt x="991" y="9372"/>
                      <a:pt x="1004" y="9446"/>
                    </a:cubicBezTo>
                    <a:cubicBezTo>
                      <a:pt x="991" y="9651"/>
                      <a:pt x="1191" y="9602"/>
                      <a:pt x="1178" y="9809"/>
                    </a:cubicBezTo>
                    <a:cubicBezTo>
                      <a:pt x="1205" y="9838"/>
                      <a:pt x="1330" y="9578"/>
                      <a:pt x="1357" y="9607"/>
                    </a:cubicBezTo>
                    <a:cubicBezTo>
                      <a:pt x="1491" y="9531"/>
                      <a:pt x="1526" y="9661"/>
                      <a:pt x="1652" y="9545"/>
                    </a:cubicBezTo>
                    <a:lnTo>
                      <a:pt x="1951" y="9489"/>
                    </a:lnTo>
                    <a:cubicBezTo>
                      <a:pt x="1964" y="9591"/>
                      <a:pt x="2012" y="9117"/>
                      <a:pt x="2025" y="9219"/>
                    </a:cubicBezTo>
                    <a:lnTo>
                      <a:pt x="2338" y="9131"/>
                    </a:lnTo>
                    <a:cubicBezTo>
                      <a:pt x="2482" y="9213"/>
                      <a:pt x="2505" y="9464"/>
                      <a:pt x="2643" y="9561"/>
                    </a:cubicBezTo>
                    <a:cubicBezTo>
                      <a:pt x="2747" y="9644"/>
                      <a:pt x="2890" y="9723"/>
                      <a:pt x="2977" y="9748"/>
                    </a:cubicBezTo>
                    <a:cubicBezTo>
                      <a:pt x="3064" y="9775"/>
                      <a:pt x="3071" y="9711"/>
                      <a:pt x="3167" y="9715"/>
                    </a:cubicBezTo>
                    <a:lnTo>
                      <a:pt x="3795" y="9872"/>
                    </a:lnTo>
                    <a:cubicBezTo>
                      <a:pt x="3849" y="9828"/>
                      <a:pt x="4099" y="10000"/>
                      <a:pt x="4153" y="9956"/>
                    </a:cubicBezTo>
                    <a:cubicBezTo>
                      <a:pt x="4287" y="9933"/>
                      <a:pt x="4581" y="9819"/>
                      <a:pt x="4682" y="9732"/>
                    </a:cubicBezTo>
                    <a:cubicBezTo>
                      <a:pt x="4806" y="9616"/>
                      <a:pt x="4903" y="9349"/>
                      <a:pt x="4983" y="9289"/>
                    </a:cubicBezTo>
                    <a:cubicBezTo>
                      <a:pt x="5106" y="9253"/>
                      <a:pt x="5227" y="9441"/>
                      <a:pt x="5337" y="9512"/>
                    </a:cubicBezTo>
                    <a:cubicBezTo>
                      <a:pt x="5340" y="9373"/>
                      <a:pt x="5492" y="9671"/>
                      <a:pt x="5564" y="9681"/>
                    </a:cubicBezTo>
                    <a:lnTo>
                      <a:pt x="5768" y="9572"/>
                    </a:lnTo>
                    <a:lnTo>
                      <a:pt x="5933" y="9471"/>
                    </a:lnTo>
                    <a:lnTo>
                      <a:pt x="6089" y="9245"/>
                    </a:lnTo>
                    <a:lnTo>
                      <a:pt x="6274" y="8940"/>
                    </a:lnTo>
                    <a:cubicBezTo>
                      <a:pt x="6312" y="8890"/>
                      <a:pt x="6351" y="8843"/>
                      <a:pt x="6389" y="8797"/>
                    </a:cubicBezTo>
                    <a:lnTo>
                      <a:pt x="6524" y="8740"/>
                    </a:lnTo>
                    <a:cubicBezTo>
                      <a:pt x="6526" y="8680"/>
                      <a:pt x="6529" y="8620"/>
                      <a:pt x="6531" y="8560"/>
                    </a:cubicBezTo>
                    <a:cubicBezTo>
                      <a:pt x="6495" y="8427"/>
                      <a:pt x="6608" y="8487"/>
                      <a:pt x="6572" y="8352"/>
                    </a:cubicBezTo>
                    <a:cubicBezTo>
                      <a:pt x="6582" y="8288"/>
                      <a:pt x="6592" y="8226"/>
                      <a:pt x="6602" y="8162"/>
                    </a:cubicBezTo>
                    <a:lnTo>
                      <a:pt x="6855" y="7916"/>
                    </a:lnTo>
                    <a:cubicBezTo>
                      <a:pt x="6892" y="8049"/>
                      <a:pt x="6846" y="8691"/>
                      <a:pt x="6893" y="8869"/>
                    </a:cubicBezTo>
                    <a:cubicBezTo>
                      <a:pt x="6988" y="9092"/>
                      <a:pt x="7208" y="9208"/>
                      <a:pt x="7308" y="9201"/>
                    </a:cubicBezTo>
                    <a:cubicBezTo>
                      <a:pt x="7321" y="8774"/>
                      <a:pt x="7417" y="9343"/>
                      <a:pt x="7430" y="8917"/>
                    </a:cubicBezTo>
                    <a:cubicBezTo>
                      <a:pt x="7443" y="8935"/>
                      <a:pt x="7457" y="8947"/>
                      <a:pt x="7470" y="8960"/>
                    </a:cubicBezTo>
                    <a:lnTo>
                      <a:pt x="7590" y="8698"/>
                    </a:lnTo>
                    <a:lnTo>
                      <a:pt x="7831" y="8567"/>
                    </a:lnTo>
                    <a:cubicBezTo>
                      <a:pt x="7871" y="8405"/>
                      <a:pt x="7912" y="8243"/>
                      <a:pt x="7952" y="8083"/>
                    </a:cubicBezTo>
                    <a:lnTo>
                      <a:pt x="8313" y="7513"/>
                    </a:lnTo>
                    <a:lnTo>
                      <a:pt x="8594" y="7248"/>
                    </a:lnTo>
                    <a:lnTo>
                      <a:pt x="8795" y="6504"/>
                    </a:lnTo>
                    <a:lnTo>
                      <a:pt x="8795" y="6328"/>
                    </a:lnTo>
                    <a:cubicBezTo>
                      <a:pt x="8782" y="6182"/>
                      <a:pt x="8768" y="6033"/>
                      <a:pt x="8755" y="5888"/>
                    </a:cubicBezTo>
                    <a:lnTo>
                      <a:pt x="9157" y="4305"/>
                    </a:lnTo>
                    <a:lnTo>
                      <a:pt x="9277" y="4305"/>
                    </a:lnTo>
                    <a:cubicBezTo>
                      <a:pt x="9331" y="4263"/>
                      <a:pt x="9384" y="4216"/>
                      <a:pt x="9438" y="4174"/>
                    </a:cubicBezTo>
                    <a:lnTo>
                      <a:pt x="9920" y="3954"/>
                    </a:lnTo>
                    <a:cubicBezTo>
                      <a:pt x="9947" y="3837"/>
                      <a:pt x="9973" y="3722"/>
                      <a:pt x="10000" y="3602"/>
                    </a:cubicBezTo>
                    <a:cubicBezTo>
                      <a:pt x="9987" y="3573"/>
                      <a:pt x="9973" y="3545"/>
                      <a:pt x="9960" y="3514"/>
                    </a:cubicBezTo>
                    <a:lnTo>
                      <a:pt x="9799" y="3514"/>
                    </a:lnTo>
                    <a:lnTo>
                      <a:pt x="9679" y="3295"/>
                    </a:lnTo>
                    <a:lnTo>
                      <a:pt x="9438" y="3209"/>
                    </a:lnTo>
                    <a:cubicBezTo>
                      <a:pt x="9398" y="3148"/>
                      <a:pt x="9357" y="3091"/>
                      <a:pt x="9317" y="3033"/>
                    </a:cubicBezTo>
                    <a:cubicBezTo>
                      <a:pt x="9290" y="2813"/>
                      <a:pt x="9264" y="2592"/>
                      <a:pt x="9237" y="2374"/>
                    </a:cubicBezTo>
                    <a:lnTo>
                      <a:pt x="9237" y="1449"/>
                    </a:lnTo>
                    <a:lnTo>
                      <a:pt x="9036" y="1144"/>
                    </a:lnTo>
                    <a:cubicBezTo>
                      <a:pt x="9023" y="1040"/>
                      <a:pt x="9009" y="936"/>
                      <a:pt x="8996" y="835"/>
                    </a:cubicBezTo>
                    <a:lnTo>
                      <a:pt x="8675" y="396"/>
                    </a:lnTo>
                    <a:lnTo>
                      <a:pt x="8394" y="222"/>
                    </a:lnTo>
                    <a:lnTo>
                      <a:pt x="8233" y="0"/>
                    </a:lnTo>
                    <a:lnTo>
                      <a:pt x="7992" y="222"/>
                    </a:lnTo>
                    <a:lnTo>
                      <a:pt x="7831" y="176"/>
                    </a:lnTo>
                    <a:lnTo>
                      <a:pt x="7711" y="569"/>
                    </a:lnTo>
                    <a:lnTo>
                      <a:pt x="7390" y="660"/>
                    </a:lnTo>
                    <a:cubicBezTo>
                      <a:pt x="7363" y="762"/>
                      <a:pt x="7336" y="863"/>
                      <a:pt x="7309" y="965"/>
                    </a:cubicBezTo>
                    <a:lnTo>
                      <a:pt x="7028" y="965"/>
                    </a:lnTo>
                    <a:lnTo>
                      <a:pt x="6787" y="835"/>
                    </a:lnTo>
                    <a:lnTo>
                      <a:pt x="6265" y="835"/>
                    </a:lnTo>
                    <a:lnTo>
                      <a:pt x="5743" y="835"/>
                    </a:lnTo>
                    <a:cubicBezTo>
                      <a:pt x="5756" y="777"/>
                      <a:pt x="5770" y="718"/>
                      <a:pt x="5783" y="660"/>
                    </a:cubicBezTo>
                    <a:lnTo>
                      <a:pt x="5703" y="660"/>
                    </a:lnTo>
                    <a:cubicBezTo>
                      <a:pt x="5690" y="718"/>
                      <a:pt x="5676" y="777"/>
                      <a:pt x="5663" y="835"/>
                    </a:cubicBezTo>
                    <a:lnTo>
                      <a:pt x="5181" y="835"/>
                    </a:lnTo>
                    <a:lnTo>
                      <a:pt x="4699" y="835"/>
                    </a:lnTo>
                    <a:lnTo>
                      <a:pt x="4217" y="835"/>
                    </a:lnTo>
                    <a:lnTo>
                      <a:pt x="3735" y="835"/>
                    </a:lnTo>
                    <a:lnTo>
                      <a:pt x="3293" y="835"/>
                    </a:lnTo>
                    <a:lnTo>
                      <a:pt x="2811" y="835"/>
                    </a:lnTo>
                    <a:lnTo>
                      <a:pt x="2369" y="835"/>
                    </a:lnTo>
                    <a:lnTo>
                      <a:pt x="1888" y="835"/>
                    </a:lnTo>
                    <a:lnTo>
                      <a:pt x="1888" y="1449"/>
                    </a:lnTo>
                    <a:lnTo>
                      <a:pt x="1888" y="2241"/>
                    </a:lnTo>
                    <a:lnTo>
                      <a:pt x="1285" y="2241"/>
                    </a:lnTo>
                    <a:lnTo>
                      <a:pt x="1285" y="2592"/>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4" name="Google Shape;677;p69">
                <a:extLst>
                  <a:ext uri="{FF2B5EF4-FFF2-40B4-BE49-F238E27FC236}">
                    <a16:creationId xmlns:a16="http://schemas.microsoft.com/office/drawing/2014/main" id="{414B1E1E-A095-4AE1-3E52-31C07EB3A6B2}"/>
                  </a:ext>
                </a:extLst>
              </p:cNvPr>
              <p:cNvSpPr/>
              <p:nvPr/>
            </p:nvSpPr>
            <p:spPr>
              <a:xfrm>
                <a:off x="16964537" y="3022001"/>
                <a:ext cx="2199453" cy="2231155"/>
              </a:xfrm>
              <a:custGeom>
                <a:avLst/>
                <a:gdLst/>
                <a:ahLst/>
                <a:cxnLst/>
                <a:rect l="l" t="t" r="r" b="b"/>
                <a:pathLst>
                  <a:path w="305" h="319" extrusionOk="0">
                    <a:moveTo>
                      <a:pt x="0" y="180"/>
                    </a:moveTo>
                    <a:lnTo>
                      <a:pt x="14" y="190"/>
                    </a:lnTo>
                    <a:lnTo>
                      <a:pt x="29" y="200"/>
                    </a:lnTo>
                    <a:lnTo>
                      <a:pt x="42" y="209"/>
                    </a:lnTo>
                    <a:lnTo>
                      <a:pt x="56" y="219"/>
                    </a:lnTo>
                    <a:lnTo>
                      <a:pt x="67" y="227"/>
                    </a:lnTo>
                    <a:lnTo>
                      <a:pt x="79" y="235"/>
                    </a:lnTo>
                    <a:lnTo>
                      <a:pt x="89" y="243"/>
                    </a:lnTo>
                    <a:lnTo>
                      <a:pt x="100" y="251"/>
                    </a:lnTo>
                    <a:lnTo>
                      <a:pt x="112" y="259"/>
                    </a:lnTo>
                    <a:lnTo>
                      <a:pt x="123" y="267"/>
                    </a:lnTo>
                    <a:lnTo>
                      <a:pt x="133" y="275"/>
                    </a:lnTo>
                    <a:lnTo>
                      <a:pt x="145" y="282"/>
                    </a:lnTo>
                    <a:lnTo>
                      <a:pt x="146" y="288"/>
                    </a:lnTo>
                    <a:lnTo>
                      <a:pt x="152" y="292"/>
                    </a:lnTo>
                    <a:lnTo>
                      <a:pt x="156" y="297"/>
                    </a:lnTo>
                    <a:lnTo>
                      <a:pt x="163" y="298"/>
                    </a:lnTo>
                    <a:lnTo>
                      <a:pt x="165" y="300"/>
                    </a:lnTo>
                    <a:lnTo>
                      <a:pt x="176" y="304"/>
                    </a:lnTo>
                    <a:lnTo>
                      <a:pt x="177" y="310"/>
                    </a:lnTo>
                    <a:lnTo>
                      <a:pt x="176" y="316"/>
                    </a:lnTo>
                    <a:lnTo>
                      <a:pt x="179" y="319"/>
                    </a:lnTo>
                    <a:lnTo>
                      <a:pt x="190" y="316"/>
                    </a:lnTo>
                    <a:lnTo>
                      <a:pt x="202" y="313"/>
                    </a:lnTo>
                    <a:lnTo>
                      <a:pt x="214" y="310"/>
                    </a:lnTo>
                    <a:lnTo>
                      <a:pt x="223" y="303"/>
                    </a:lnTo>
                    <a:lnTo>
                      <a:pt x="231" y="297"/>
                    </a:lnTo>
                    <a:lnTo>
                      <a:pt x="239" y="291"/>
                    </a:lnTo>
                    <a:lnTo>
                      <a:pt x="248" y="283"/>
                    </a:lnTo>
                    <a:lnTo>
                      <a:pt x="255" y="278"/>
                    </a:lnTo>
                    <a:lnTo>
                      <a:pt x="262" y="273"/>
                    </a:lnTo>
                    <a:lnTo>
                      <a:pt x="269" y="268"/>
                    </a:lnTo>
                    <a:lnTo>
                      <a:pt x="276" y="264"/>
                    </a:lnTo>
                    <a:lnTo>
                      <a:pt x="283" y="259"/>
                    </a:lnTo>
                    <a:lnTo>
                      <a:pt x="290" y="254"/>
                    </a:lnTo>
                    <a:lnTo>
                      <a:pt x="298" y="249"/>
                    </a:lnTo>
                    <a:lnTo>
                      <a:pt x="305" y="244"/>
                    </a:lnTo>
                    <a:lnTo>
                      <a:pt x="299" y="230"/>
                    </a:lnTo>
                    <a:lnTo>
                      <a:pt x="290" y="227"/>
                    </a:lnTo>
                    <a:lnTo>
                      <a:pt x="282" y="227"/>
                    </a:lnTo>
                    <a:lnTo>
                      <a:pt x="279" y="222"/>
                    </a:lnTo>
                    <a:lnTo>
                      <a:pt x="277" y="213"/>
                    </a:lnTo>
                    <a:lnTo>
                      <a:pt x="268" y="198"/>
                    </a:lnTo>
                    <a:lnTo>
                      <a:pt x="269" y="196"/>
                    </a:lnTo>
                    <a:lnTo>
                      <a:pt x="274" y="194"/>
                    </a:lnTo>
                    <a:lnTo>
                      <a:pt x="275" y="171"/>
                    </a:lnTo>
                    <a:lnTo>
                      <a:pt x="273" y="143"/>
                    </a:lnTo>
                    <a:lnTo>
                      <a:pt x="267" y="133"/>
                    </a:lnTo>
                    <a:lnTo>
                      <a:pt x="267" y="130"/>
                    </a:lnTo>
                    <a:lnTo>
                      <a:pt x="269" y="126"/>
                    </a:lnTo>
                    <a:lnTo>
                      <a:pt x="264" y="94"/>
                    </a:lnTo>
                    <a:lnTo>
                      <a:pt x="252" y="88"/>
                    </a:lnTo>
                    <a:lnTo>
                      <a:pt x="252" y="82"/>
                    </a:lnTo>
                    <a:lnTo>
                      <a:pt x="250" y="77"/>
                    </a:lnTo>
                    <a:lnTo>
                      <a:pt x="243" y="73"/>
                    </a:lnTo>
                    <a:lnTo>
                      <a:pt x="239" y="60"/>
                    </a:lnTo>
                    <a:lnTo>
                      <a:pt x="252" y="47"/>
                    </a:lnTo>
                    <a:lnTo>
                      <a:pt x="256" y="38"/>
                    </a:lnTo>
                    <a:lnTo>
                      <a:pt x="254" y="24"/>
                    </a:lnTo>
                    <a:lnTo>
                      <a:pt x="256" y="13"/>
                    </a:lnTo>
                    <a:lnTo>
                      <a:pt x="254" y="11"/>
                    </a:lnTo>
                    <a:lnTo>
                      <a:pt x="259" y="3"/>
                    </a:lnTo>
                    <a:lnTo>
                      <a:pt x="246" y="4"/>
                    </a:lnTo>
                    <a:lnTo>
                      <a:pt x="239" y="1"/>
                    </a:lnTo>
                    <a:lnTo>
                      <a:pt x="234" y="3"/>
                    </a:lnTo>
                    <a:lnTo>
                      <a:pt x="225" y="0"/>
                    </a:lnTo>
                    <a:lnTo>
                      <a:pt x="223" y="3"/>
                    </a:lnTo>
                    <a:lnTo>
                      <a:pt x="209" y="8"/>
                    </a:lnTo>
                    <a:lnTo>
                      <a:pt x="204" y="4"/>
                    </a:lnTo>
                    <a:lnTo>
                      <a:pt x="189" y="4"/>
                    </a:lnTo>
                    <a:lnTo>
                      <a:pt x="182" y="7"/>
                    </a:lnTo>
                    <a:lnTo>
                      <a:pt x="175" y="6"/>
                    </a:lnTo>
                    <a:lnTo>
                      <a:pt x="170" y="9"/>
                    </a:lnTo>
                    <a:lnTo>
                      <a:pt x="149" y="12"/>
                    </a:lnTo>
                    <a:lnTo>
                      <a:pt x="134" y="18"/>
                    </a:lnTo>
                    <a:lnTo>
                      <a:pt x="133" y="20"/>
                    </a:lnTo>
                    <a:lnTo>
                      <a:pt x="131" y="23"/>
                    </a:lnTo>
                    <a:lnTo>
                      <a:pt x="118" y="27"/>
                    </a:lnTo>
                    <a:lnTo>
                      <a:pt x="110" y="35"/>
                    </a:lnTo>
                    <a:lnTo>
                      <a:pt x="100" y="39"/>
                    </a:lnTo>
                    <a:lnTo>
                      <a:pt x="99" y="40"/>
                    </a:lnTo>
                    <a:lnTo>
                      <a:pt x="99" y="41"/>
                    </a:lnTo>
                    <a:lnTo>
                      <a:pt x="102" y="45"/>
                    </a:lnTo>
                    <a:lnTo>
                      <a:pt x="102" y="46"/>
                    </a:lnTo>
                    <a:lnTo>
                      <a:pt x="104" y="49"/>
                    </a:lnTo>
                    <a:lnTo>
                      <a:pt x="102" y="51"/>
                    </a:lnTo>
                    <a:lnTo>
                      <a:pt x="105" y="56"/>
                    </a:lnTo>
                    <a:lnTo>
                      <a:pt x="104" y="63"/>
                    </a:lnTo>
                    <a:lnTo>
                      <a:pt x="106" y="66"/>
                    </a:lnTo>
                    <a:lnTo>
                      <a:pt x="105" y="71"/>
                    </a:lnTo>
                    <a:lnTo>
                      <a:pt x="106" y="77"/>
                    </a:lnTo>
                    <a:lnTo>
                      <a:pt x="108" y="82"/>
                    </a:lnTo>
                    <a:lnTo>
                      <a:pt x="114" y="86"/>
                    </a:lnTo>
                    <a:lnTo>
                      <a:pt x="111" y="89"/>
                    </a:lnTo>
                    <a:lnTo>
                      <a:pt x="112" y="93"/>
                    </a:lnTo>
                    <a:lnTo>
                      <a:pt x="86" y="93"/>
                    </a:lnTo>
                    <a:lnTo>
                      <a:pt x="85" y="98"/>
                    </a:lnTo>
                    <a:lnTo>
                      <a:pt x="73" y="101"/>
                    </a:lnTo>
                    <a:lnTo>
                      <a:pt x="71" y="105"/>
                    </a:lnTo>
                    <a:lnTo>
                      <a:pt x="74" y="106"/>
                    </a:lnTo>
                    <a:lnTo>
                      <a:pt x="71" y="110"/>
                    </a:lnTo>
                    <a:lnTo>
                      <a:pt x="75" y="113"/>
                    </a:lnTo>
                    <a:lnTo>
                      <a:pt x="75" y="114"/>
                    </a:lnTo>
                    <a:lnTo>
                      <a:pt x="57" y="121"/>
                    </a:lnTo>
                    <a:lnTo>
                      <a:pt x="51" y="130"/>
                    </a:lnTo>
                    <a:lnTo>
                      <a:pt x="45" y="132"/>
                    </a:lnTo>
                    <a:lnTo>
                      <a:pt x="31" y="135"/>
                    </a:lnTo>
                    <a:lnTo>
                      <a:pt x="31" y="138"/>
                    </a:lnTo>
                    <a:lnTo>
                      <a:pt x="23" y="137"/>
                    </a:lnTo>
                    <a:lnTo>
                      <a:pt x="17" y="143"/>
                    </a:lnTo>
                    <a:lnTo>
                      <a:pt x="13" y="143"/>
                    </a:lnTo>
                    <a:lnTo>
                      <a:pt x="7" y="147"/>
                    </a:lnTo>
                    <a:lnTo>
                      <a:pt x="0" y="153"/>
                    </a:lnTo>
                    <a:lnTo>
                      <a:pt x="0" y="171"/>
                    </a:lnTo>
                    <a:lnTo>
                      <a:pt x="0" y="18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5" name="Google Shape;678;p69">
                <a:extLst>
                  <a:ext uri="{FF2B5EF4-FFF2-40B4-BE49-F238E27FC236}">
                    <a16:creationId xmlns:a16="http://schemas.microsoft.com/office/drawing/2014/main" id="{FA6366F8-6951-EB96-659B-E7723E0FD2DB}"/>
                  </a:ext>
                </a:extLst>
              </p:cNvPr>
              <p:cNvSpPr/>
              <p:nvPr/>
            </p:nvSpPr>
            <p:spPr>
              <a:xfrm>
                <a:off x="20548563" y="3742403"/>
                <a:ext cx="1211499" cy="1189014"/>
              </a:xfrm>
              <a:custGeom>
                <a:avLst/>
                <a:gdLst/>
                <a:ahLst/>
                <a:cxnLst/>
                <a:rect l="l" t="t" r="r" b="b"/>
                <a:pathLst>
                  <a:path w="168" h="170" extrusionOk="0">
                    <a:moveTo>
                      <a:pt x="145" y="8"/>
                    </a:moveTo>
                    <a:lnTo>
                      <a:pt x="143" y="6"/>
                    </a:lnTo>
                    <a:lnTo>
                      <a:pt x="135" y="11"/>
                    </a:lnTo>
                    <a:lnTo>
                      <a:pt x="129" y="11"/>
                    </a:lnTo>
                    <a:lnTo>
                      <a:pt x="128" y="10"/>
                    </a:lnTo>
                    <a:lnTo>
                      <a:pt x="120" y="11"/>
                    </a:lnTo>
                    <a:lnTo>
                      <a:pt x="118" y="8"/>
                    </a:lnTo>
                    <a:lnTo>
                      <a:pt x="115" y="7"/>
                    </a:lnTo>
                    <a:lnTo>
                      <a:pt x="115" y="7"/>
                    </a:lnTo>
                    <a:lnTo>
                      <a:pt x="110" y="1"/>
                    </a:lnTo>
                    <a:lnTo>
                      <a:pt x="108" y="3"/>
                    </a:lnTo>
                    <a:lnTo>
                      <a:pt x="100" y="2"/>
                    </a:lnTo>
                    <a:lnTo>
                      <a:pt x="98" y="2"/>
                    </a:lnTo>
                    <a:lnTo>
                      <a:pt x="90" y="6"/>
                    </a:lnTo>
                    <a:lnTo>
                      <a:pt x="92" y="2"/>
                    </a:lnTo>
                    <a:lnTo>
                      <a:pt x="86" y="3"/>
                    </a:lnTo>
                    <a:lnTo>
                      <a:pt x="66" y="14"/>
                    </a:lnTo>
                    <a:lnTo>
                      <a:pt x="35" y="3"/>
                    </a:lnTo>
                    <a:lnTo>
                      <a:pt x="20" y="1"/>
                    </a:lnTo>
                    <a:lnTo>
                      <a:pt x="10" y="2"/>
                    </a:lnTo>
                    <a:lnTo>
                      <a:pt x="8" y="0"/>
                    </a:lnTo>
                    <a:lnTo>
                      <a:pt x="6" y="0"/>
                    </a:lnTo>
                    <a:lnTo>
                      <a:pt x="3" y="6"/>
                    </a:lnTo>
                    <a:lnTo>
                      <a:pt x="4" y="23"/>
                    </a:lnTo>
                    <a:lnTo>
                      <a:pt x="0" y="28"/>
                    </a:lnTo>
                    <a:lnTo>
                      <a:pt x="2" y="34"/>
                    </a:lnTo>
                    <a:lnTo>
                      <a:pt x="4" y="38"/>
                    </a:lnTo>
                    <a:lnTo>
                      <a:pt x="3" y="41"/>
                    </a:lnTo>
                    <a:lnTo>
                      <a:pt x="8" y="46"/>
                    </a:lnTo>
                    <a:lnTo>
                      <a:pt x="8" y="61"/>
                    </a:lnTo>
                    <a:lnTo>
                      <a:pt x="8" y="77"/>
                    </a:lnTo>
                    <a:lnTo>
                      <a:pt x="8" y="92"/>
                    </a:lnTo>
                    <a:lnTo>
                      <a:pt x="8" y="106"/>
                    </a:lnTo>
                    <a:lnTo>
                      <a:pt x="8" y="122"/>
                    </a:lnTo>
                    <a:lnTo>
                      <a:pt x="8" y="137"/>
                    </a:lnTo>
                    <a:lnTo>
                      <a:pt x="8" y="152"/>
                    </a:lnTo>
                    <a:lnTo>
                      <a:pt x="8" y="167"/>
                    </a:lnTo>
                    <a:lnTo>
                      <a:pt x="20" y="167"/>
                    </a:lnTo>
                    <a:lnTo>
                      <a:pt x="31" y="167"/>
                    </a:lnTo>
                    <a:lnTo>
                      <a:pt x="43" y="167"/>
                    </a:lnTo>
                    <a:lnTo>
                      <a:pt x="54" y="167"/>
                    </a:lnTo>
                    <a:lnTo>
                      <a:pt x="66" y="167"/>
                    </a:lnTo>
                    <a:lnTo>
                      <a:pt x="78" y="167"/>
                    </a:lnTo>
                    <a:lnTo>
                      <a:pt x="90" y="167"/>
                    </a:lnTo>
                    <a:lnTo>
                      <a:pt x="102" y="167"/>
                    </a:lnTo>
                    <a:lnTo>
                      <a:pt x="103" y="163"/>
                    </a:lnTo>
                    <a:lnTo>
                      <a:pt x="105" y="163"/>
                    </a:lnTo>
                    <a:lnTo>
                      <a:pt x="104" y="167"/>
                    </a:lnTo>
                    <a:lnTo>
                      <a:pt x="117" y="167"/>
                    </a:lnTo>
                    <a:lnTo>
                      <a:pt x="130" y="167"/>
                    </a:lnTo>
                    <a:lnTo>
                      <a:pt x="136" y="170"/>
                    </a:lnTo>
                    <a:lnTo>
                      <a:pt x="143" y="170"/>
                    </a:lnTo>
                    <a:lnTo>
                      <a:pt x="145" y="163"/>
                    </a:lnTo>
                    <a:lnTo>
                      <a:pt x="153" y="161"/>
                    </a:lnTo>
                    <a:lnTo>
                      <a:pt x="156" y="152"/>
                    </a:lnTo>
                    <a:lnTo>
                      <a:pt x="160" y="153"/>
                    </a:lnTo>
                    <a:lnTo>
                      <a:pt x="166" y="148"/>
                    </a:lnTo>
                    <a:lnTo>
                      <a:pt x="164" y="135"/>
                    </a:lnTo>
                    <a:lnTo>
                      <a:pt x="168" y="135"/>
                    </a:lnTo>
                    <a:lnTo>
                      <a:pt x="160" y="125"/>
                    </a:lnTo>
                    <a:lnTo>
                      <a:pt x="142" y="91"/>
                    </a:lnTo>
                    <a:lnTo>
                      <a:pt x="140" y="78"/>
                    </a:lnTo>
                    <a:lnTo>
                      <a:pt x="135" y="72"/>
                    </a:lnTo>
                    <a:lnTo>
                      <a:pt x="135" y="65"/>
                    </a:lnTo>
                    <a:lnTo>
                      <a:pt x="127" y="57"/>
                    </a:lnTo>
                    <a:lnTo>
                      <a:pt x="123" y="49"/>
                    </a:lnTo>
                    <a:lnTo>
                      <a:pt x="122" y="41"/>
                    </a:lnTo>
                    <a:lnTo>
                      <a:pt x="118" y="37"/>
                    </a:lnTo>
                    <a:lnTo>
                      <a:pt x="121" y="29"/>
                    </a:lnTo>
                    <a:lnTo>
                      <a:pt x="121" y="29"/>
                    </a:lnTo>
                    <a:lnTo>
                      <a:pt x="123" y="38"/>
                    </a:lnTo>
                    <a:lnTo>
                      <a:pt x="130" y="49"/>
                    </a:lnTo>
                    <a:lnTo>
                      <a:pt x="131" y="54"/>
                    </a:lnTo>
                    <a:lnTo>
                      <a:pt x="143" y="68"/>
                    </a:lnTo>
                    <a:lnTo>
                      <a:pt x="148" y="66"/>
                    </a:lnTo>
                    <a:lnTo>
                      <a:pt x="149" y="60"/>
                    </a:lnTo>
                    <a:lnTo>
                      <a:pt x="155" y="40"/>
                    </a:lnTo>
                    <a:lnTo>
                      <a:pt x="152" y="32"/>
                    </a:lnTo>
                    <a:lnTo>
                      <a:pt x="149" y="23"/>
                    </a:lnTo>
                    <a:lnTo>
                      <a:pt x="147" y="14"/>
                    </a:lnTo>
                    <a:lnTo>
                      <a:pt x="145" y="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6" name="Google Shape;679;p69">
                <a:extLst>
                  <a:ext uri="{FF2B5EF4-FFF2-40B4-BE49-F238E27FC236}">
                    <a16:creationId xmlns:a16="http://schemas.microsoft.com/office/drawing/2014/main" id="{5CC1EC4E-9A8E-8F03-1076-2E39ADFEAB82}"/>
                  </a:ext>
                </a:extLst>
              </p:cNvPr>
              <p:cNvSpPr/>
              <p:nvPr/>
            </p:nvSpPr>
            <p:spPr>
              <a:xfrm>
                <a:off x="19221680" y="6770898"/>
                <a:ext cx="2069650" cy="2007340"/>
              </a:xfrm>
              <a:custGeom>
                <a:avLst/>
                <a:gdLst/>
                <a:ahLst/>
                <a:cxnLst/>
                <a:rect l="l" t="t" r="r" b="b"/>
                <a:pathLst>
                  <a:path w="287" h="287" extrusionOk="0">
                    <a:moveTo>
                      <a:pt x="275" y="61"/>
                    </a:moveTo>
                    <a:lnTo>
                      <a:pt x="275" y="58"/>
                    </a:lnTo>
                    <a:lnTo>
                      <a:pt x="287" y="47"/>
                    </a:lnTo>
                    <a:lnTo>
                      <a:pt x="281" y="43"/>
                    </a:lnTo>
                    <a:lnTo>
                      <a:pt x="280" y="39"/>
                    </a:lnTo>
                    <a:lnTo>
                      <a:pt x="281" y="25"/>
                    </a:lnTo>
                    <a:lnTo>
                      <a:pt x="280" y="25"/>
                    </a:lnTo>
                    <a:lnTo>
                      <a:pt x="262" y="10"/>
                    </a:lnTo>
                    <a:lnTo>
                      <a:pt x="258" y="12"/>
                    </a:lnTo>
                    <a:lnTo>
                      <a:pt x="248" y="11"/>
                    </a:lnTo>
                    <a:lnTo>
                      <a:pt x="244" y="14"/>
                    </a:lnTo>
                    <a:lnTo>
                      <a:pt x="238" y="11"/>
                    </a:lnTo>
                    <a:lnTo>
                      <a:pt x="230" y="1"/>
                    </a:lnTo>
                    <a:lnTo>
                      <a:pt x="223" y="1"/>
                    </a:lnTo>
                    <a:lnTo>
                      <a:pt x="220" y="4"/>
                    </a:lnTo>
                    <a:lnTo>
                      <a:pt x="217" y="1"/>
                    </a:lnTo>
                    <a:lnTo>
                      <a:pt x="215" y="4"/>
                    </a:lnTo>
                    <a:lnTo>
                      <a:pt x="211" y="0"/>
                    </a:lnTo>
                    <a:lnTo>
                      <a:pt x="201" y="1"/>
                    </a:lnTo>
                    <a:lnTo>
                      <a:pt x="195" y="0"/>
                    </a:lnTo>
                    <a:lnTo>
                      <a:pt x="194" y="4"/>
                    </a:lnTo>
                    <a:lnTo>
                      <a:pt x="189" y="5"/>
                    </a:lnTo>
                    <a:lnTo>
                      <a:pt x="186" y="2"/>
                    </a:lnTo>
                    <a:lnTo>
                      <a:pt x="167" y="9"/>
                    </a:lnTo>
                    <a:lnTo>
                      <a:pt x="160" y="6"/>
                    </a:lnTo>
                    <a:lnTo>
                      <a:pt x="156" y="9"/>
                    </a:lnTo>
                    <a:lnTo>
                      <a:pt x="156" y="14"/>
                    </a:lnTo>
                    <a:lnTo>
                      <a:pt x="154" y="15"/>
                    </a:lnTo>
                    <a:lnTo>
                      <a:pt x="139" y="15"/>
                    </a:lnTo>
                    <a:lnTo>
                      <a:pt x="130" y="10"/>
                    </a:lnTo>
                    <a:lnTo>
                      <a:pt x="127" y="12"/>
                    </a:lnTo>
                    <a:lnTo>
                      <a:pt x="125" y="11"/>
                    </a:lnTo>
                    <a:lnTo>
                      <a:pt x="117" y="1"/>
                    </a:lnTo>
                    <a:lnTo>
                      <a:pt x="108" y="1"/>
                    </a:lnTo>
                    <a:lnTo>
                      <a:pt x="100" y="11"/>
                    </a:lnTo>
                    <a:lnTo>
                      <a:pt x="99" y="23"/>
                    </a:lnTo>
                    <a:lnTo>
                      <a:pt x="95" y="23"/>
                    </a:lnTo>
                    <a:lnTo>
                      <a:pt x="95" y="34"/>
                    </a:lnTo>
                    <a:lnTo>
                      <a:pt x="87" y="50"/>
                    </a:lnTo>
                    <a:lnTo>
                      <a:pt x="82" y="91"/>
                    </a:lnTo>
                    <a:lnTo>
                      <a:pt x="68" y="103"/>
                    </a:lnTo>
                    <a:lnTo>
                      <a:pt x="61" y="113"/>
                    </a:lnTo>
                    <a:lnTo>
                      <a:pt x="60" y="119"/>
                    </a:lnTo>
                    <a:lnTo>
                      <a:pt x="58" y="130"/>
                    </a:lnTo>
                    <a:lnTo>
                      <a:pt x="54" y="141"/>
                    </a:lnTo>
                    <a:lnTo>
                      <a:pt x="39" y="153"/>
                    </a:lnTo>
                    <a:lnTo>
                      <a:pt x="33" y="155"/>
                    </a:lnTo>
                    <a:lnTo>
                      <a:pt x="31" y="155"/>
                    </a:lnTo>
                    <a:lnTo>
                      <a:pt x="30" y="149"/>
                    </a:lnTo>
                    <a:lnTo>
                      <a:pt x="23" y="150"/>
                    </a:lnTo>
                    <a:lnTo>
                      <a:pt x="19" y="155"/>
                    </a:lnTo>
                    <a:lnTo>
                      <a:pt x="15" y="156"/>
                    </a:lnTo>
                    <a:lnTo>
                      <a:pt x="11" y="153"/>
                    </a:lnTo>
                    <a:lnTo>
                      <a:pt x="5" y="157"/>
                    </a:lnTo>
                    <a:lnTo>
                      <a:pt x="2" y="169"/>
                    </a:lnTo>
                    <a:lnTo>
                      <a:pt x="0" y="171"/>
                    </a:lnTo>
                    <a:lnTo>
                      <a:pt x="0" y="177"/>
                    </a:lnTo>
                    <a:lnTo>
                      <a:pt x="15" y="171"/>
                    </a:lnTo>
                    <a:lnTo>
                      <a:pt x="26" y="171"/>
                    </a:lnTo>
                    <a:lnTo>
                      <a:pt x="37" y="171"/>
                    </a:lnTo>
                    <a:lnTo>
                      <a:pt x="49" y="171"/>
                    </a:lnTo>
                    <a:lnTo>
                      <a:pt x="60" y="171"/>
                    </a:lnTo>
                    <a:lnTo>
                      <a:pt x="65" y="174"/>
                    </a:lnTo>
                    <a:lnTo>
                      <a:pt x="70" y="194"/>
                    </a:lnTo>
                    <a:lnTo>
                      <a:pt x="79" y="205"/>
                    </a:lnTo>
                    <a:lnTo>
                      <a:pt x="82" y="206"/>
                    </a:lnTo>
                    <a:lnTo>
                      <a:pt x="95" y="204"/>
                    </a:lnTo>
                    <a:lnTo>
                      <a:pt x="106" y="204"/>
                    </a:lnTo>
                    <a:lnTo>
                      <a:pt x="110" y="189"/>
                    </a:lnTo>
                    <a:lnTo>
                      <a:pt x="129" y="187"/>
                    </a:lnTo>
                    <a:lnTo>
                      <a:pt x="127" y="193"/>
                    </a:lnTo>
                    <a:lnTo>
                      <a:pt x="140" y="193"/>
                    </a:lnTo>
                    <a:lnTo>
                      <a:pt x="143" y="196"/>
                    </a:lnTo>
                    <a:lnTo>
                      <a:pt x="144" y="219"/>
                    </a:lnTo>
                    <a:lnTo>
                      <a:pt x="144" y="227"/>
                    </a:lnTo>
                    <a:lnTo>
                      <a:pt x="148" y="244"/>
                    </a:lnTo>
                    <a:lnTo>
                      <a:pt x="145" y="253"/>
                    </a:lnTo>
                    <a:lnTo>
                      <a:pt x="150" y="255"/>
                    </a:lnTo>
                    <a:lnTo>
                      <a:pt x="154" y="250"/>
                    </a:lnTo>
                    <a:lnTo>
                      <a:pt x="163" y="250"/>
                    </a:lnTo>
                    <a:lnTo>
                      <a:pt x="174" y="250"/>
                    </a:lnTo>
                    <a:lnTo>
                      <a:pt x="177" y="249"/>
                    </a:lnTo>
                    <a:lnTo>
                      <a:pt x="181" y="248"/>
                    </a:lnTo>
                    <a:lnTo>
                      <a:pt x="184" y="255"/>
                    </a:lnTo>
                    <a:lnTo>
                      <a:pt x="194" y="253"/>
                    </a:lnTo>
                    <a:lnTo>
                      <a:pt x="198" y="259"/>
                    </a:lnTo>
                    <a:lnTo>
                      <a:pt x="209" y="265"/>
                    </a:lnTo>
                    <a:lnTo>
                      <a:pt x="223" y="263"/>
                    </a:lnTo>
                    <a:lnTo>
                      <a:pt x="229" y="268"/>
                    </a:lnTo>
                    <a:lnTo>
                      <a:pt x="238" y="271"/>
                    </a:lnTo>
                    <a:lnTo>
                      <a:pt x="243" y="279"/>
                    </a:lnTo>
                    <a:lnTo>
                      <a:pt x="250" y="284"/>
                    </a:lnTo>
                    <a:lnTo>
                      <a:pt x="255" y="285"/>
                    </a:lnTo>
                    <a:lnTo>
                      <a:pt x="258" y="285"/>
                    </a:lnTo>
                    <a:lnTo>
                      <a:pt x="263" y="287"/>
                    </a:lnTo>
                    <a:lnTo>
                      <a:pt x="262" y="270"/>
                    </a:lnTo>
                    <a:lnTo>
                      <a:pt x="251" y="270"/>
                    </a:lnTo>
                    <a:lnTo>
                      <a:pt x="245" y="263"/>
                    </a:lnTo>
                    <a:lnTo>
                      <a:pt x="250" y="242"/>
                    </a:lnTo>
                    <a:lnTo>
                      <a:pt x="250" y="234"/>
                    </a:lnTo>
                    <a:lnTo>
                      <a:pt x="250" y="225"/>
                    </a:lnTo>
                    <a:lnTo>
                      <a:pt x="250" y="220"/>
                    </a:lnTo>
                    <a:lnTo>
                      <a:pt x="252" y="217"/>
                    </a:lnTo>
                    <a:lnTo>
                      <a:pt x="252" y="214"/>
                    </a:lnTo>
                    <a:lnTo>
                      <a:pt x="255" y="211"/>
                    </a:lnTo>
                    <a:lnTo>
                      <a:pt x="275" y="207"/>
                    </a:lnTo>
                    <a:lnTo>
                      <a:pt x="273" y="198"/>
                    </a:lnTo>
                    <a:lnTo>
                      <a:pt x="263" y="189"/>
                    </a:lnTo>
                    <a:lnTo>
                      <a:pt x="257" y="179"/>
                    </a:lnTo>
                    <a:lnTo>
                      <a:pt x="257" y="168"/>
                    </a:lnTo>
                    <a:lnTo>
                      <a:pt x="256" y="163"/>
                    </a:lnTo>
                    <a:lnTo>
                      <a:pt x="254" y="160"/>
                    </a:lnTo>
                    <a:lnTo>
                      <a:pt x="256" y="149"/>
                    </a:lnTo>
                    <a:lnTo>
                      <a:pt x="256" y="146"/>
                    </a:lnTo>
                    <a:lnTo>
                      <a:pt x="255" y="146"/>
                    </a:lnTo>
                    <a:lnTo>
                      <a:pt x="255" y="141"/>
                    </a:lnTo>
                    <a:lnTo>
                      <a:pt x="257" y="133"/>
                    </a:lnTo>
                    <a:lnTo>
                      <a:pt x="256" y="125"/>
                    </a:lnTo>
                    <a:lnTo>
                      <a:pt x="254" y="122"/>
                    </a:lnTo>
                    <a:lnTo>
                      <a:pt x="252" y="117"/>
                    </a:lnTo>
                    <a:lnTo>
                      <a:pt x="256" y="110"/>
                    </a:lnTo>
                    <a:lnTo>
                      <a:pt x="263" y="101"/>
                    </a:lnTo>
                    <a:lnTo>
                      <a:pt x="263" y="86"/>
                    </a:lnTo>
                    <a:lnTo>
                      <a:pt x="264" y="82"/>
                    </a:lnTo>
                    <a:lnTo>
                      <a:pt x="265" y="74"/>
                    </a:lnTo>
                    <a:lnTo>
                      <a:pt x="275" y="61"/>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7" name="Google Shape;680;p69">
                <a:extLst>
                  <a:ext uri="{FF2B5EF4-FFF2-40B4-BE49-F238E27FC236}">
                    <a16:creationId xmlns:a16="http://schemas.microsoft.com/office/drawing/2014/main" id="{7B24569B-D4C5-9830-A598-8F4E22A24901}"/>
                  </a:ext>
                </a:extLst>
              </p:cNvPr>
              <p:cNvSpPr/>
              <p:nvPr/>
            </p:nvSpPr>
            <p:spPr>
              <a:xfrm>
                <a:off x="19675991" y="9764419"/>
                <a:ext cx="1773983" cy="1566702"/>
              </a:xfrm>
              <a:custGeom>
                <a:avLst/>
                <a:gdLst/>
                <a:ahLst/>
                <a:cxnLst/>
                <a:rect l="l" t="t" r="r" b="b"/>
                <a:pathLst>
                  <a:path w="246" h="224" extrusionOk="0">
                    <a:moveTo>
                      <a:pt x="38" y="119"/>
                    </a:moveTo>
                    <a:lnTo>
                      <a:pt x="19" y="119"/>
                    </a:lnTo>
                    <a:lnTo>
                      <a:pt x="16" y="116"/>
                    </a:lnTo>
                    <a:lnTo>
                      <a:pt x="16" y="112"/>
                    </a:lnTo>
                    <a:lnTo>
                      <a:pt x="8" y="107"/>
                    </a:lnTo>
                    <a:lnTo>
                      <a:pt x="5" y="107"/>
                    </a:lnTo>
                    <a:lnTo>
                      <a:pt x="2" y="113"/>
                    </a:lnTo>
                    <a:lnTo>
                      <a:pt x="0" y="113"/>
                    </a:lnTo>
                    <a:lnTo>
                      <a:pt x="14" y="149"/>
                    </a:lnTo>
                    <a:lnTo>
                      <a:pt x="26" y="172"/>
                    </a:lnTo>
                    <a:lnTo>
                      <a:pt x="27" y="183"/>
                    </a:lnTo>
                    <a:lnTo>
                      <a:pt x="24" y="188"/>
                    </a:lnTo>
                    <a:lnTo>
                      <a:pt x="22" y="187"/>
                    </a:lnTo>
                    <a:lnTo>
                      <a:pt x="20" y="192"/>
                    </a:lnTo>
                    <a:lnTo>
                      <a:pt x="23" y="193"/>
                    </a:lnTo>
                    <a:lnTo>
                      <a:pt x="23" y="196"/>
                    </a:lnTo>
                    <a:lnTo>
                      <a:pt x="29" y="205"/>
                    </a:lnTo>
                    <a:lnTo>
                      <a:pt x="27" y="213"/>
                    </a:lnTo>
                    <a:lnTo>
                      <a:pt x="30" y="218"/>
                    </a:lnTo>
                    <a:lnTo>
                      <a:pt x="30" y="213"/>
                    </a:lnTo>
                    <a:lnTo>
                      <a:pt x="35" y="213"/>
                    </a:lnTo>
                    <a:lnTo>
                      <a:pt x="35" y="218"/>
                    </a:lnTo>
                    <a:lnTo>
                      <a:pt x="41" y="218"/>
                    </a:lnTo>
                    <a:lnTo>
                      <a:pt x="42" y="221"/>
                    </a:lnTo>
                    <a:lnTo>
                      <a:pt x="45" y="224"/>
                    </a:lnTo>
                    <a:lnTo>
                      <a:pt x="54" y="224"/>
                    </a:lnTo>
                    <a:lnTo>
                      <a:pt x="58" y="220"/>
                    </a:lnTo>
                    <a:lnTo>
                      <a:pt x="80" y="218"/>
                    </a:lnTo>
                    <a:lnTo>
                      <a:pt x="81" y="215"/>
                    </a:lnTo>
                    <a:lnTo>
                      <a:pt x="86" y="212"/>
                    </a:lnTo>
                    <a:lnTo>
                      <a:pt x="91" y="212"/>
                    </a:lnTo>
                    <a:lnTo>
                      <a:pt x="100" y="213"/>
                    </a:lnTo>
                    <a:lnTo>
                      <a:pt x="107" y="210"/>
                    </a:lnTo>
                    <a:lnTo>
                      <a:pt x="125" y="214"/>
                    </a:lnTo>
                    <a:lnTo>
                      <a:pt x="127" y="212"/>
                    </a:lnTo>
                    <a:lnTo>
                      <a:pt x="138" y="213"/>
                    </a:lnTo>
                    <a:lnTo>
                      <a:pt x="138" y="208"/>
                    </a:lnTo>
                    <a:lnTo>
                      <a:pt x="139" y="207"/>
                    </a:lnTo>
                    <a:lnTo>
                      <a:pt x="155" y="205"/>
                    </a:lnTo>
                    <a:lnTo>
                      <a:pt x="161" y="203"/>
                    </a:lnTo>
                    <a:lnTo>
                      <a:pt x="181" y="185"/>
                    </a:lnTo>
                    <a:lnTo>
                      <a:pt x="195" y="167"/>
                    </a:lnTo>
                    <a:lnTo>
                      <a:pt x="205" y="159"/>
                    </a:lnTo>
                    <a:lnTo>
                      <a:pt x="224" y="124"/>
                    </a:lnTo>
                    <a:lnTo>
                      <a:pt x="239" y="110"/>
                    </a:lnTo>
                    <a:lnTo>
                      <a:pt x="246" y="80"/>
                    </a:lnTo>
                    <a:lnTo>
                      <a:pt x="235" y="80"/>
                    </a:lnTo>
                    <a:lnTo>
                      <a:pt x="233" y="64"/>
                    </a:lnTo>
                    <a:lnTo>
                      <a:pt x="232" y="37"/>
                    </a:lnTo>
                    <a:lnTo>
                      <a:pt x="226" y="10"/>
                    </a:lnTo>
                    <a:lnTo>
                      <a:pt x="220" y="5"/>
                    </a:lnTo>
                    <a:lnTo>
                      <a:pt x="216" y="4"/>
                    </a:lnTo>
                    <a:lnTo>
                      <a:pt x="205" y="3"/>
                    </a:lnTo>
                    <a:lnTo>
                      <a:pt x="196" y="0"/>
                    </a:lnTo>
                    <a:lnTo>
                      <a:pt x="193" y="2"/>
                    </a:lnTo>
                    <a:lnTo>
                      <a:pt x="175" y="13"/>
                    </a:lnTo>
                    <a:lnTo>
                      <a:pt x="166" y="20"/>
                    </a:lnTo>
                    <a:lnTo>
                      <a:pt x="157" y="30"/>
                    </a:lnTo>
                    <a:lnTo>
                      <a:pt x="152" y="37"/>
                    </a:lnTo>
                    <a:lnTo>
                      <a:pt x="141" y="48"/>
                    </a:lnTo>
                    <a:lnTo>
                      <a:pt x="136" y="59"/>
                    </a:lnTo>
                    <a:lnTo>
                      <a:pt x="124" y="62"/>
                    </a:lnTo>
                    <a:lnTo>
                      <a:pt x="110" y="57"/>
                    </a:lnTo>
                    <a:lnTo>
                      <a:pt x="102" y="58"/>
                    </a:lnTo>
                    <a:lnTo>
                      <a:pt x="86" y="79"/>
                    </a:lnTo>
                    <a:lnTo>
                      <a:pt x="76" y="81"/>
                    </a:lnTo>
                    <a:lnTo>
                      <a:pt x="63" y="79"/>
                    </a:lnTo>
                    <a:lnTo>
                      <a:pt x="63" y="78"/>
                    </a:lnTo>
                    <a:lnTo>
                      <a:pt x="66" y="68"/>
                    </a:lnTo>
                    <a:lnTo>
                      <a:pt x="64" y="61"/>
                    </a:lnTo>
                    <a:lnTo>
                      <a:pt x="51" y="46"/>
                    </a:lnTo>
                    <a:lnTo>
                      <a:pt x="51" y="64"/>
                    </a:lnTo>
                    <a:lnTo>
                      <a:pt x="51" y="84"/>
                    </a:lnTo>
                    <a:lnTo>
                      <a:pt x="51" y="111"/>
                    </a:lnTo>
                    <a:lnTo>
                      <a:pt x="38" y="119"/>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8" name="Google Shape;681;p69">
                <a:extLst>
                  <a:ext uri="{FF2B5EF4-FFF2-40B4-BE49-F238E27FC236}">
                    <a16:creationId xmlns:a16="http://schemas.microsoft.com/office/drawing/2014/main" id="{DC737D77-417A-991F-1345-7019F56319A8}"/>
                  </a:ext>
                </a:extLst>
              </p:cNvPr>
              <p:cNvSpPr/>
              <p:nvPr/>
            </p:nvSpPr>
            <p:spPr>
              <a:xfrm>
                <a:off x="20274532" y="8218697"/>
                <a:ext cx="1276405" cy="1091097"/>
              </a:xfrm>
              <a:custGeom>
                <a:avLst/>
                <a:gdLst/>
                <a:ahLst/>
                <a:cxnLst/>
                <a:rect l="l" t="t" r="r" b="b"/>
                <a:pathLst>
                  <a:path w="177" h="156" extrusionOk="0">
                    <a:moveTo>
                      <a:pt x="74" y="153"/>
                    </a:moveTo>
                    <a:lnTo>
                      <a:pt x="86" y="137"/>
                    </a:lnTo>
                    <a:lnTo>
                      <a:pt x="90" y="137"/>
                    </a:lnTo>
                    <a:lnTo>
                      <a:pt x="94" y="132"/>
                    </a:lnTo>
                    <a:lnTo>
                      <a:pt x="100" y="132"/>
                    </a:lnTo>
                    <a:lnTo>
                      <a:pt x="100" y="129"/>
                    </a:lnTo>
                    <a:lnTo>
                      <a:pt x="102" y="123"/>
                    </a:lnTo>
                    <a:lnTo>
                      <a:pt x="116" y="117"/>
                    </a:lnTo>
                    <a:lnTo>
                      <a:pt x="121" y="118"/>
                    </a:lnTo>
                    <a:lnTo>
                      <a:pt x="124" y="117"/>
                    </a:lnTo>
                    <a:lnTo>
                      <a:pt x="121" y="108"/>
                    </a:lnTo>
                    <a:lnTo>
                      <a:pt x="133" y="105"/>
                    </a:lnTo>
                    <a:lnTo>
                      <a:pt x="144" y="100"/>
                    </a:lnTo>
                    <a:lnTo>
                      <a:pt x="158" y="96"/>
                    </a:lnTo>
                    <a:lnTo>
                      <a:pt x="168" y="91"/>
                    </a:lnTo>
                    <a:lnTo>
                      <a:pt x="165" y="91"/>
                    </a:lnTo>
                    <a:lnTo>
                      <a:pt x="162" y="86"/>
                    </a:lnTo>
                    <a:lnTo>
                      <a:pt x="166" y="79"/>
                    </a:lnTo>
                    <a:lnTo>
                      <a:pt x="167" y="70"/>
                    </a:lnTo>
                    <a:lnTo>
                      <a:pt x="173" y="68"/>
                    </a:lnTo>
                    <a:lnTo>
                      <a:pt x="171" y="63"/>
                    </a:lnTo>
                    <a:lnTo>
                      <a:pt x="171" y="52"/>
                    </a:lnTo>
                    <a:lnTo>
                      <a:pt x="172" y="42"/>
                    </a:lnTo>
                    <a:lnTo>
                      <a:pt x="177" y="39"/>
                    </a:lnTo>
                    <a:lnTo>
                      <a:pt x="171" y="25"/>
                    </a:lnTo>
                    <a:lnTo>
                      <a:pt x="169" y="23"/>
                    </a:lnTo>
                    <a:lnTo>
                      <a:pt x="166" y="23"/>
                    </a:lnTo>
                    <a:lnTo>
                      <a:pt x="166" y="19"/>
                    </a:lnTo>
                    <a:lnTo>
                      <a:pt x="148" y="12"/>
                    </a:lnTo>
                    <a:lnTo>
                      <a:pt x="142" y="7"/>
                    </a:lnTo>
                    <a:lnTo>
                      <a:pt x="138" y="7"/>
                    </a:lnTo>
                    <a:lnTo>
                      <a:pt x="136" y="9"/>
                    </a:lnTo>
                    <a:lnTo>
                      <a:pt x="130" y="7"/>
                    </a:lnTo>
                    <a:lnTo>
                      <a:pt x="129" y="0"/>
                    </a:lnTo>
                    <a:lnTo>
                      <a:pt x="109" y="4"/>
                    </a:lnTo>
                    <a:lnTo>
                      <a:pt x="106" y="7"/>
                    </a:lnTo>
                    <a:lnTo>
                      <a:pt x="106" y="10"/>
                    </a:lnTo>
                    <a:lnTo>
                      <a:pt x="104" y="13"/>
                    </a:lnTo>
                    <a:lnTo>
                      <a:pt x="104" y="18"/>
                    </a:lnTo>
                    <a:lnTo>
                      <a:pt x="104" y="27"/>
                    </a:lnTo>
                    <a:lnTo>
                      <a:pt x="104" y="35"/>
                    </a:lnTo>
                    <a:lnTo>
                      <a:pt x="99" y="56"/>
                    </a:lnTo>
                    <a:lnTo>
                      <a:pt x="105" y="63"/>
                    </a:lnTo>
                    <a:lnTo>
                      <a:pt x="116" y="63"/>
                    </a:lnTo>
                    <a:lnTo>
                      <a:pt x="117" y="80"/>
                    </a:lnTo>
                    <a:lnTo>
                      <a:pt x="112" y="78"/>
                    </a:lnTo>
                    <a:lnTo>
                      <a:pt x="109" y="78"/>
                    </a:lnTo>
                    <a:lnTo>
                      <a:pt x="104" y="77"/>
                    </a:lnTo>
                    <a:lnTo>
                      <a:pt x="97" y="72"/>
                    </a:lnTo>
                    <a:lnTo>
                      <a:pt x="92" y="64"/>
                    </a:lnTo>
                    <a:lnTo>
                      <a:pt x="83" y="61"/>
                    </a:lnTo>
                    <a:lnTo>
                      <a:pt x="77" y="56"/>
                    </a:lnTo>
                    <a:lnTo>
                      <a:pt x="63" y="58"/>
                    </a:lnTo>
                    <a:lnTo>
                      <a:pt x="52" y="52"/>
                    </a:lnTo>
                    <a:lnTo>
                      <a:pt x="48" y="46"/>
                    </a:lnTo>
                    <a:lnTo>
                      <a:pt x="38" y="48"/>
                    </a:lnTo>
                    <a:lnTo>
                      <a:pt x="35" y="41"/>
                    </a:lnTo>
                    <a:lnTo>
                      <a:pt x="31" y="42"/>
                    </a:lnTo>
                    <a:lnTo>
                      <a:pt x="33" y="43"/>
                    </a:lnTo>
                    <a:lnTo>
                      <a:pt x="29" y="72"/>
                    </a:lnTo>
                    <a:lnTo>
                      <a:pt x="34" y="75"/>
                    </a:lnTo>
                    <a:lnTo>
                      <a:pt x="22" y="75"/>
                    </a:lnTo>
                    <a:lnTo>
                      <a:pt x="11" y="75"/>
                    </a:lnTo>
                    <a:lnTo>
                      <a:pt x="0" y="75"/>
                    </a:lnTo>
                    <a:lnTo>
                      <a:pt x="0" y="86"/>
                    </a:lnTo>
                    <a:lnTo>
                      <a:pt x="0" y="99"/>
                    </a:lnTo>
                    <a:lnTo>
                      <a:pt x="0" y="115"/>
                    </a:lnTo>
                    <a:lnTo>
                      <a:pt x="0" y="132"/>
                    </a:lnTo>
                    <a:lnTo>
                      <a:pt x="18" y="149"/>
                    </a:lnTo>
                    <a:lnTo>
                      <a:pt x="33" y="145"/>
                    </a:lnTo>
                    <a:lnTo>
                      <a:pt x="42" y="148"/>
                    </a:lnTo>
                    <a:lnTo>
                      <a:pt x="48" y="153"/>
                    </a:lnTo>
                    <a:lnTo>
                      <a:pt x="59" y="154"/>
                    </a:lnTo>
                    <a:lnTo>
                      <a:pt x="67" y="154"/>
                    </a:lnTo>
                    <a:lnTo>
                      <a:pt x="69" y="156"/>
                    </a:lnTo>
                    <a:lnTo>
                      <a:pt x="73" y="155"/>
                    </a:lnTo>
                    <a:lnTo>
                      <a:pt x="74" y="153"/>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9" name="Google Shape;682;p69">
                <a:extLst>
                  <a:ext uri="{FF2B5EF4-FFF2-40B4-BE49-F238E27FC236}">
                    <a16:creationId xmlns:a16="http://schemas.microsoft.com/office/drawing/2014/main" id="{3F061377-D786-8FC5-C8C9-0A39F1DDDDF3}"/>
                  </a:ext>
                </a:extLst>
              </p:cNvPr>
              <p:cNvSpPr/>
              <p:nvPr/>
            </p:nvSpPr>
            <p:spPr>
              <a:xfrm>
                <a:off x="21147101" y="8463497"/>
                <a:ext cx="1153809" cy="1860460"/>
              </a:xfrm>
              <a:custGeom>
                <a:avLst/>
                <a:gdLst/>
                <a:ahLst/>
                <a:cxnLst/>
                <a:rect l="l" t="t" r="r" b="b"/>
                <a:pathLst>
                  <a:path w="160" h="266" extrusionOk="0">
                    <a:moveTo>
                      <a:pt x="73" y="49"/>
                    </a:moveTo>
                    <a:lnTo>
                      <a:pt x="70" y="32"/>
                    </a:lnTo>
                    <a:lnTo>
                      <a:pt x="75" y="18"/>
                    </a:lnTo>
                    <a:lnTo>
                      <a:pt x="85" y="18"/>
                    </a:lnTo>
                    <a:lnTo>
                      <a:pt x="90" y="17"/>
                    </a:lnTo>
                    <a:lnTo>
                      <a:pt x="96" y="21"/>
                    </a:lnTo>
                    <a:lnTo>
                      <a:pt x="104" y="18"/>
                    </a:lnTo>
                    <a:lnTo>
                      <a:pt x="115" y="18"/>
                    </a:lnTo>
                    <a:lnTo>
                      <a:pt x="119" y="13"/>
                    </a:lnTo>
                    <a:lnTo>
                      <a:pt x="126" y="12"/>
                    </a:lnTo>
                    <a:lnTo>
                      <a:pt x="129" y="15"/>
                    </a:lnTo>
                    <a:lnTo>
                      <a:pt x="134" y="15"/>
                    </a:lnTo>
                    <a:lnTo>
                      <a:pt x="150" y="8"/>
                    </a:lnTo>
                    <a:lnTo>
                      <a:pt x="157" y="2"/>
                    </a:lnTo>
                    <a:lnTo>
                      <a:pt x="157" y="0"/>
                    </a:lnTo>
                    <a:lnTo>
                      <a:pt x="158" y="2"/>
                    </a:lnTo>
                    <a:lnTo>
                      <a:pt x="160" y="4"/>
                    </a:lnTo>
                    <a:lnTo>
                      <a:pt x="160" y="10"/>
                    </a:lnTo>
                    <a:lnTo>
                      <a:pt x="154" y="22"/>
                    </a:lnTo>
                    <a:lnTo>
                      <a:pt x="157" y="38"/>
                    </a:lnTo>
                    <a:lnTo>
                      <a:pt x="154" y="39"/>
                    </a:lnTo>
                    <a:lnTo>
                      <a:pt x="156" y="42"/>
                    </a:lnTo>
                    <a:lnTo>
                      <a:pt x="156" y="60"/>
                    </a:lnTo>
                    <a:lnTo>
                      <a:pt x="158" y="60"/>
                    </a:lnTo>
                    <a:lnTo>
                      <a:pt x="159" y="61"/>
                    </a:lnTo>
                    <a:lnTo>
                      <a:pt x="158" y="64"/>
                    </a:lnTo>
                    <a:lnTo>
                      <a:pt x="160" y="65"/>
                    </a:lnTo>
                    <a:lnTo>
                      <a:pt x="160" y="67"/>
                    </a:lnTo>
                    <a:lnTo>
                      <a:pt x="156" y="76"/>
                    </a:lnTo>
                    <a:lnTo>
                      <a:pt x="157" y="76"/>
                    </a:lnTo>
                    <a:lnTo>
                      <a:pt x="157" y="81"/>
                    </a:lnTo>
                    <a:lnTo>
                      <a:pt x="148" y="91"/>
                    </a:lnTo>
                    <a:lnTo>
                      <a:pt x="144" y="93"/>
                    </a:lnTo>
                    <a:lnTo>
                      <a:pt x="145" y="94"/>
                    </a:lnTo>
                    <a:lnTo>
                      <a:pt x="145" y="97"/>
                    </a:lnTo>
                    <a:lnTo>
                      <a:pt x="135" y="102"/>
                    </a:lnTo>
                    <a:lnTo>
                      <a:pt x="134" y="105"/>
                    </a:lnTo>
                    <a:lnTo>
                      <a:pt x="122" y="108"/>
                    </a:lnTo>
                    <a:lnTo>
                      <a:pt x="110" y="114"/>
                    </a:lnTo>
                    <a:lnTo>
                      <a:pt x="102" y="120"/>
                    </a:lnTo>
                    <a:lnTo>
                      <a:pt x="102" y="123"/>
                    </a:lnTo>
                    <a:lnTo>
                      <a:pt x="97" y="125"/>
                    </a:lnTo>
                    <a:lnTo>
                      <a:pt x="98" y="126"/>
                    </a:lnTo>
                    <a:lnTo>
                      <a:pt x="92" y="135"/>
                    </a:lnTo>
                    <a:lnTo>
                      <a:pt x="91" y="135"/>
                    </a:lnTo>
                    <a:lnTo>
                      <a:pt x="90" y="131"/>
                    </a:lnTo>
                    <a:lnTo>
                      <a:pt x="88" y="136"/>
                    </a:lnTo>
                    <a:lnTo>
                      <a:pt x="72" y="151"/>
                    </a:lnTo>
                    <a:lnTo>
                      <a:pt x="70" y="152"/>
                    </a:lnTo>
                    <a:lnTo>
                      <a:pt x="69" y="163"/>
                    </a:lnTo>
                    <a:lnTo>
                      <a:pt x="73" y="168"/>
                    </a:lnTo>
                    <a:lnTo>
                      <a:pt x="75" y="169"/>
                    </a:lnTo>
                    <a:lnTo>
                      <a:pt x="79" y="190"/>
                    </a:lnTo>
                    <a:lnTo>
                      <a:pt x="81" y="189"/>
                    </a:lnTo>
                    <a:lnTo>
                      <a:pt x="82" y="190"/>
                    </a:lnTo>
                    <a:lnTo>
                      <a:pt x="81" y="206"/>
                    </a:lnTo>
                    <a:lnTo>
                      <a:pt x="77" y="220"/>
                    </a:lnTo>
                    <a:lnTo>
                      <a:pt x="78" y="222"/>
                    </a:lnTo>
                    <a:lnTo>
                      <a:pt x="81" y="217"/>
                    </a:lnTo>
                    <a:lnTo>
                      <a:pt x="79" y="222"/>
                    </a:lnTo>
                    <a:lnTo>
                      <a:pt x="75" y="231"/>
                    </a:lnTo>
                    <a:lnTo>
                      <a:pt x="70" y="234"/>
                    </a:lnTo>
                    <a:lnTo>
                      <a:pt x="53" y="240"/>
                    </a:lnTo>
                    <a:lnTo>
                      <a:pt x="41" y="247"/>
                    </a:lnTo>
                    <a:lnTo>
                      <a:pt x="37" y="254"/>
                    </a:lnTo>
                    <a:lnTo>
                      <a:pt x="40" y="259"/>
                    </a:lnTo>
                    <a:lnTo>
                      <a:pt x="42" y="255"/>
                    </a:lnTo>
                    <a:lnTo>
                      <a:pt x="42" y="266"/>
                    </a:lnTo>
                    <a:lnTo>
                      <a:pt x="31" y="266"/>
                    </a:lnTo>
                    <a:lnTo>
                      <a:pt x="29" y="250"/>
                    </a:lnTo>
                    <a:lnTo>
                      <a:pt x="28" y="223"/>
                    </a:lnTo>
                    <a:lnTo>
                      <a:pt x="22" y="196"/>
                    </a:lnTo>
                    <a:lnTo>
                      <a:pt x="23" y="189"/>
                    </a:lnTo>
                    <a:lnTo>
                      <a:pt x="31" y="182"/>
                    </a:lnTo>
                    <a:lnTo>
                      <a:pt x="42" y="153"/>
                    </a:lnTo>
                    <a:lnTo>
                      <a:pt x="40" y="136"/>
                    </a:lnTo>
                    <a:lnTo>
                      <a:pt x="44" y="125"/>
                    </a:lnTo>
                    <a:lnTo>
                      <a:pt x="44" y="112"/>
                    </a:lnTo>
                    <a:lnTo>
                      <a:pt x="41" y="98"/>
                    </a:lnTo>
                    <a:lnTo>
                      <a:pt x="39" y="96"/>
                    </a:lnTo>
                    <a:lnTo>
                      <a:pt x="19" y="88"/>
                    </a:lnTo>
                    <a:lnTo>
                      <a:pt x="3" y="87"/>
                    </a:lnTo>
                    <a:lnTo>
                      <a:pt x="3" y="82"/>
                    </a:lnTo>
                    <a:lnTo>
                      <a:pt x="0" y="73"/>
                    </a:lnTo>
                    <a:lnTo>
                      <a:pt x="12" y="70"/>
                    </a:lnTo>
                    <a:lnTo>
                      <a:pt x="23" y="65"/>
                    </a:lnTo>
                    <a:lnTo>
                      <a:pt x="37" y="61"/>
                    </a:lnTo>
                    <a:lnTo>
                      <a:pt x="47" y="56"/>
                    </a:lnTo>
                    <a:lnTo>
                      <a:pt x="54" y="65"/>
                    </a:lnTo>
                    <a:lnTo>
                      <a:pt x="65" y="64"/>
                    </a:lnTo>
                    <a:lnTo>
                      <a:pt x="67" y="66"/>
                    </a:lnTo>
                    <a:lnTo>
                      <a:pt x="69" y="77"/>
                    </a:lnTo>
                    <a:lnTo>
                      <a:pt x="65" y="87"/>
                    </a:lnTo>
                    <a:lnTo>
                      <a:pt x="66" y="92"/>
                    </a:lnTo>
                    <a:lnTo>
                      <a:pt x="77" y="102"/>
                    </a:lnTo>
                    <a:lnTo>
                      <a:pt x="76" y="105"/>
                    </a:lnTo>
                    <a:lnTo>
                      <a:pt x="79" y="105"/>
                    </a:lnTo>
                    <a:lnTo>
                      <a:pt x="79" y="100"/>
                    </a:lnTo>
                    <a:lnTo>
                      <a:pt x="78" y="97"/>
                    </a:lnTo>
                    <a:lnTo>
                      <a:pt x="79" y="92"/>
                    </a:lnTo>
                    <a:lnTo>
                      <a:pt x="88" y="88"/>
                    </a:lnTo>
                    <a:lnTo>
                      <a:pt x="89" y="80"/>
                    </a:lnTo>
                    <a:lnTo>
                      <a:pt x="88" y="76"/>
                    </a:lnTo>
                    <a:lnTo>
                      <a:pt x="89" y="71"/>
                    </a:lnTo>
                    <a:lnTo>
                      <a:pt x="87" y="65"/>
                    </a:lnTo>
                    <a:lnTo>
                      <a:pt x="73" y="49"/>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0" name="Google Shape;683;p69">
                <a:extLst>
                  <a:ext uri="{FF2B5EF4-FFF2-40B4-BE49-F238E27FC236}">
                    <a16:creationId xmlns:a16="http://schemas.microsoft.com/office/drawing/2014/main" id="{0EAE74C4-7FC7-44EE-A219-88951F111010}"/>
                  </a:ext>
                </a:extLst>
              </p:cNvPr>
              <p:cNvSpPr/>
              <p:nvPr/>
            </p:nvSpPr>
            <p:spPr>
              <a:xfrm>
                <a:off x="21442766" y="8351588"/>
                <a:ext cx="346144" cy="846301"/>
              </a:xfrm>
              <a:custGeom>
                <a:avLst/>
                <a:gdLst/>
                <a:ahLst/>
                <a:cxnLst/>
                <a:rect l="l" t="t" r="r" b="b"/>
                <a:pathLst>
                  <a:path w="48" h="121" extrusionOk="0">
                    <a:moveTo>
                      <a:pt x="32" y="65"/>
                    </a:moveTo>
                    <a:lnTo>
                      <a:pt x="32" y="69"/>
                    </a:lnTo>
                    <a:lnTo>
                      <a:pt x="35" y="70"/>
                    </a:lnTo>
                    <a:lnTo>
                      <a:pt x="37" y="78"/>
                    </a:lnTo>
                    <a:lnTo>
                      <a:pt x="32" y="74"/>
                    </a:lnTo>
                    <a:lnTo>
                      <a:pt x="30" y="76"/>
                    </a:lnTo>
                    <a:lnTo>
                      <a:pt x="28" y="75"/>
                    </a:lnTo>
                    <a:lnTo>
                      <a:pt x="28" y="69"/>
                    </a:lnTo>
                    <a:lnTo>
                      <a:pt x="24" y="65"/>
                    </a:lnTo>
                    <a:lnTo>
                      <a:pt x="22" y="53"/>
                    </a:lnTo>
                    <a:lnTo>
                      <a:pt x="18" y="47"/>
                    </a:lnTo>
                    <a:lnTo>
                      <a:pt x="23" y="37"/>
                    </a:lnTo>
                    <a:lnTo>
                      <a:pt x="23" y="16"/>
                    </a:lnTo>
                    <a:lnTo>
                      <a:pt x="17" y="8"/>
                    </a:lnTo>
                    <a:lnTo>
                      <a:pt x="18" y="5"/>
                    </a:lnTo>
                    <a:lnTo>
                      <a:pt x="16" y="2"/>
                    </a:lnTo>
                    <a:lnTo>
                      <a:pt x="11" y="4"/>
                    </a:lnTo>
                    <a:lnTo>
                      <a:pt x="4" y="0"/>
                    </a:lnTo>
                    <a:lnTo>
                      <a:pt x="4" y="4"/>
                    </a:lnTo>
                    <a:lnTo>
                      <a:pt x="7" y="4"/>
                    </a:lnTo>
                    <a:lnTo>
                      <a:pt x="9" y="6"/>
                    </a:lnTo>
                    <a:lnTo>
                      <a:pt x="15" y="20"/>
                    </a:lnTo>
                    <a:lnTo>
                      <a:pt x="10" y="23"/>
                    </a:lnTo>
                    <a:lnTo>
                      <a:pt x="9" y="33"/>
                    </a:lnTo>
                    <a:lnTo>
                      <a:pt x="9" y="44"/>
                    </a:lnTo>
                    <a:lnTo>
                      <a:pt x="11" y="49"/>
                    </a:lnTo>
                    <a:lnTo>
                      <a:pt x="5" y="51"/>
                    </a:lnTo>
                    <a:lnTo>
                      <a:pt x="4" y="60"/>
                    </a:lnTo>
                    <a:lnTo>
                      <a:pt x="0" y="67"/>
                    </a:lnTo>
                    <a:lnTo>
                      <a:pt x="3" y="72"/>
                    </a:lnTo>
                    <a:lnTo>
                      <a:pt x="6" y="72"/>
                    </a:lnTo>
                    <a:lnTo>
                      <a:pt x="13" y="81"/>
                    </a:lnTo>
                    <a:lnTo>
                      <a:pt x="24" y="80"/>
                    </a:lnTo>
                    <a:lnTo>
                      <a:pt x="26" y="82"/>
                    </a:lnTo>
                    <a:lnTo>
                      <a:pt x="28" y="93"/>
                    </a:lnTo>
                    <a:lnTo>
                      <a:pt x="24" y="103"/>
                    </a:lnTo>
                    <a:lnTo>
                      <a:pt x="25" y="108"/>
                    </a:lnTo>
                    <a:lnTo>
                      <a:pt x="36" y="118"/>
                    </a:lnTo>
                    <a:lnTo>
                      <a:pt x="35" y="121"/>
                    </a:lnTo>
                    <a:lnTo>
                      <a:pt x="38" y="121"/>
                    </a:lnTo>
                    <a:lnTo>
                      <a:pt x="38" y="116"/>
                    </a:lnTo>
                    <a:lnTo>
                      <a:pt x="37" y="113"/>
                    </a:lnTo>
                    <a:lnTo>
                      <a:pt x="38" y="108"/>
                    </a:lnTo>
                    <a:lnTo>
                      <a:pt x="47" y="104"/>
                    </a:lnTo>
                    <a:lnTo>
                      <a:pt x="48" y="96"/>
                    </a:lnTo>
                    <a:lnTo>
                      <a:pt x="47" y="92"/>
                    </a:lnTo>
                    <a:lnTo>
                      <a:pt x="48" y="87"/>
                    </a:lnTo>
                    <a:lnTo>
                      <a:pt x="46" y="81"/>
                    </a:lnTo>
                    <a:lnTo>
                      <a:pt x="32" y="65"/>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1" name="Google Shape;684;p69">
                <a:extLst>
                  <a:ext uri="{FF2B5EF4-FFF2-40B4-BE49-F238E27FC236}">
                    <a16:creationId xmlns:a16="http://schemas.microsoft.com/office/drawing/2014/main" id="{DD4DA82A-4BBA-0ED1-5F4A-C7535FB52889}"/>
                  </a:ext>
                </a:extLst>
              </p:cNvPr>
              <p:cNvSpPr/>
              <p:nvPr/>
            </p:nvSpPr>
            <p:spPr>
              <a:xfrm>
                <a:off x="21572568" y="6840840"/>
                <a:ext cx="858149" cy="993176"/>
              </a:xfrm>
              <a:custGeom>
                <a:avLst/>
                <a:gdLst/>
                <a:ahLst/>
                <a:cxnLst/>
                <a:rect l="l" t="t" r="r" b="b"/>
                <a:pathLst>
                  <a:path w="119" h="142" extrusionOk="0">
                    <a:moveTo>
                      <a:pt x="5" y="86"/>
                    </a:moveTo>
                    <a:lnTo>
                      <a:pt x="3" y="83"/>
                    </a:lnTo>
                    <a:lnTo>
                      <a:pt x="5" y="80"/>
                    </a:lnTo>
                    <a:lnTo>
                      <a:pt x="7" y="80"/>
                    </a:lnTo>
                    <a:lnTo>
                      <a:pt x="10" y="77"/>
                    </a:lnTo>
                    <a:lnTo>
                      <a:pt x="13" y="76"/>
                    </a:lnTo>
                    <a:lnTo>
                      <a:pt x="13" y="75"/>
                    </a:lnTo>
                    <a:lnTo>
                      <a:pt x="10" y="75"/>
                    </a:lnTo>
                    <a:lnTo>
                      <a:pt x="7" y="75"/>
                    </a:lnTo>
                    <a:lnTo>
                      <a:pt x="5" y="76"/>
                    </a:lnTo>
                    <a:lnTo>
                      <a:pt x="4" y="76"/>
                    </a:lnTo>
                    <a:lnTo>
                      <a:pt x="3" y="73"/>
                    </a:lnTo>
                    <a:lnTo>
                      <a:pt x="1" y="71"/>
                    </a:lnTo>
                    <a:lnTo>
                      <a:pt x="1" y="67"/>
                    </a:lnTo>
                    <a:lnTo>
                      <a:pt x="1" y="67"/>
                    </a:lnTo>
                    <a:lnTo>
                      <a:pt x="16" y="48"/>
                    </a:lnTo>
                    <a:lnTo>
                      <a:pt x="16" y="38"/>
                    </a:lnTo>
                    <a:lnTo>
                      <a:pt x="16" y="28"/>
                    </a:lnTo>
                    <a:lnTo>
                      <a:pt x="8" y="23"/>
                    </a:lnTo>
                    <a:lnTo>
                      <a:pt x="6" y="10"/>
                    </a:lnTo>
                    <a:lnTo>
                      <a:pt x="0" y="8"/>
                    </a:lnTo>
                    <a:lnTo>
                      <a:pt x="8" y="0"/>
                    </a:lnTo>
                    <a:lnTo>
                      <a:pt x="29" y="0"/>
                    </a:lnTo>
                    <a:lnTo>
                      <a:pt x="41" y="1"/>
                    </a:lnTo>
                    <a:lnTo>
                      <a:pt x="58" y="13"/>
                    </a:lnTo>
                    <a:lnTo>
                      <a:pt x="75" y="17"/>
                    </a:lnTo>
                    <a:lnTo>
                      <a:pt x="81" y="17"/>
                    </a:lnTo>
                    <a:lnTo>
                      <a:pt x="88" y="13"/>
                    </a:lnTo>
                    <a:lnTo>
                      <a:pt x="92" y="8"/>
                    </a:lnTo>
                    <a:lnTo>
                      <a:pt x="102" y="6"/>
                    </a:lnTo>
                    <a:lnTo>
                      <a:pt x="112" y="11"/>
                    </a:lnTo>
                    <a:lnTo>
                      <a:pt x="119" y="11"/>
                    </a:lnTo>
                    <a:lnTo>
                      <a:pt x="113" y="21"/>
                    </a:lnTo>
                    <a:lnTo>
                      <a:pt x="106" y="28"/>
                    </a:lnTo>
                    <a:lnTo>
                      <a:pt x="106" y="42"/>
                    </a:lnTo>
                    <a:lnTo>
                      <a:pt x="106" y="56"/>
                    </a:lnTo>
                    <a:lnTo>
                      <a:pt x="106" y="70"/>
                    </a:lnTo>
                    <a:lnTo>
                      <a:pt x="106" y="85"/>
                    </a:lnTo>
                    <a:lnTo>
                      <a:pt x="114" y="96"/>
                    </a:lnTo>
                    <a:lnTo>
                      <a:pt x="111" y="100"/>
                    </a:lnTo>
                    <a:lnTo>
                      <a:pt x="107" y="102"/>
                    </a:lnTo>
                    <a:lnTo>
                      <a:pt x="104" y="108"/>
                    </a:lnTo>
                    <a:lnTo>
                      <a:pt x="99" y="110"/>
                    </a:lnTo>
                    <a:lnTo>
                      <a:pt x="97" y="113"/>
                    </a:lnTo>
                    <a:lnTo>
                      <a:pt x="86" y="137"/>
                    </a:lnTo>
                    <a:lnTo>
                      <a:pt x="81" y="142"/>
                    </a:lnTo>
                    <a:lnTo>
                      <a:pt x="61" y="129"/>
                    </a:lnTo>
                    <a:lnTo>
                      <a:pt x="57" y="116"/>
                    </a:lnTo>
                    <a:lnTo>
                      <a:pt x="5" y="86"/>
                    </a:lnTo>
                    <a:lnTo>
                      <a:pt x="5" y="86"/>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2" name="Google Shape;685;p69">
                <a:extLst>
                  <a:ext uri="{FF2B5EF4-FFF2-40B4-BE49-F238E27FC236}">
                    <a16:creationId xmlns:a16="http://schemas.microsoft.com/office/drawing/2014/main" id="{C41483B1-6596-AF66-1CCD-7DC347C11A5F}"/>
                  </a:ext>
                </a:extLst>
              </p:cNvPr>
              <p:cNvSpPr/>
              <p:nvPr/>
            </p:nvSpPr>
            <p:spPr>
              <a:xfrm>
                <a:off x="21111045" y="7442341"/>
                <a:ext cx="1168233" cy="1168035"/>
              </a:xfrm>
              <a:custGeom>
                <a:avLst/>
                <a:gdLst/>
                <a:ahLst/>
                <a:cxnLst/>
                <a:rect l="l" t="t" r="r" b="b"/>
                <a:pathLst>
                  <a:path w="162" h="167" extrusionOk="0">
                    <a:moveTo>
                      <a:pt x="22" y="118"/>
                    </a:moveTo>
                    <a:lnTo>
                      <a:pt x="14" y="98"/>
                    </a:lnTo>
                    <a:lnTo>
                      <a:pt x="13" y="92"/>
                    </a:lnTo>
                    <a:lnTo>
                      <a:pt x="8" y="87"/>
                    </a:lnTo>
                    <a:lnTo>
                      <a:pt x="2" y="83"/>
                    </a:lnTo>
                    <a:lnTo>
                      <a:pt x="1" y="80"/>
                    </a:lnTo>
                    <a:lnTo>
                      <a:pt x="3" y="76"/>
                    </a:lnTo>
                    <a:lnTo>
                      <a:pt x="2" y="65"/>
                    </a:lnTo>
                    <a:lnTo>
                      <a:pt x="0" y="62"/>
                    </a:lnTo>
                    <a:lnTo>
                      <a:pt x="0" y="53"/>
                    </a:lnTo>
                    <a:lnTo>
                      <a:pt x="8" y="50"/>
                    </a:lnTo>
                    <a:lnTo>
                      <a:pt x="18" y="34"/>
                    </a:lnTo>
                    <a:lnTo>
                      <a:pt x="17" y="29"/>
                    </a:lnTo>
                    <a:lnTo>
                      <a:pt x="13" y="27"/>
                    </a:lnTo>
                    <a:lnTo>
                      <a:pt x="15" y="21"/>
                    </a:lnTo>
                    <a:lnTo>
                      <a:pt x="19" y="14"/>
                    </a:lnTo>
                    <a:lnTo>
                      <a:pt x="12" y="0"/>
                    </a:lnTo>
                    <a:lnTo>
                      <a:pt x="32" y="0"/>
                    </a:lnTo>
                    <a:lnTo>
                      <a:pt x="32" y="1"/>
                    </a:lnTo>
                    <a:lnTo>
                      <a:pt x="32" y="7"/>
                    </a:lnTo>
                    <a:lnTo>
                      <a:pt x="31" y="11"/>
                    </a:lnTo>
                    <a:lnTo>
                      <a:pt x="31" y="16"/>
                    </a:lnTo>
                    <a:lnTo>
                      <a:pt x="32" y="23"/>
                    </a:lnTo>
                    <a:lnTo>
                      <a:pt x="32" y="24"/>
                    </a:lnTo>
                    <a:lnTo>
                      <a:pt x="33" y="27"/>
                    </a:lnTo>
                    <a:lnTo>
                      <a:pt x="36" y="26"/>
                    </a:lnTo>
                    <a:lnTo>
                      <a:pt x="37" y="24"/>
                    </a:lnTo>
                    <a:lnTo>
                      <a:pt x="38" y="24"/>
                    </a:lnTo>
                    <a:lnTo>
                      <a:pt x="38" y="22"/>
                    </a:lnTo>
                    <a:lnTo>
                      <a:pt x="39" y="19"/>
                    </a:lnTo>
                    <a:lnTo>
                      <a:pt x="40" y="21"/>
                    </a:lnTo>
                    <a:lnTo>
                      <a:pt x="43" y="23"/>
                    </a:lnTo>
                    <a:lnTo>
                      <a:pt x="45" y="24"/>
                    </a:lnTo>
                    <a:lnTo>
                      <a:pt x="46" y="23"/>
                    </a:lnTo>
                    <a:lnTo>
                      <a:pt x="47" y="24"/>
                    </a:lnTo>
                    <a:lnTo>
                      <a:pt x="49" y="29"/>
                    </a:lnTo>
                    <a:lnTo>
                      <a:pt x="50" y="28"/>
                    </a:lnTo>
                    <a:lnTo>
                      <a:pt x="50" y="26"/>
                    </a:lnTo>
                    <a:lnTo>
                      <a:pt x="51" y="23"/>
                    </a:lnTo>
                    <a:lnTo>
                      <a:pt x="52" y="23"/>
                    </a:lnTo>
                    <a:lnTo>
                      <a:pt x="55" y="23"/>
                    </a:lnTo>
                    <a:lnTo>
                      <a:pt x="56" y="23"/>
                    </a:lnTo>
                    <a:lnTo>
                      <a:pt x="58" y="22"/>
                    </a:lnTo>
                    <a:lnTo>
                      <a:pt x="62" y="19"/>
                    </a:lnTo>
                    <a:lnTo>
                      <a:pt x="62" y="18"/>
                    </a:lnTo>
                    <a:lnTo>
                      <a:pt x="61" y="17"/>
                    </a:lnTo>
                    <a:lnTo>
                      <a:pt x="57" y="18"/>
                    </a:lnTo>
                    <a:lnTo>
                      <a:pt x="55" y="17"/>
                    </a:lnTo>
                    <a:lnTo>
                      <a:pt x="56" y="16"/>
                    </a:lnTo>
                    <a:lnTo>
                      <a:pt x="58" y="14"/>
                    </a:lnTo>
                    <a:lnTo>
                      <a:pt x="57" y="13"/>
                    </a:lnTo>
                    <a:lnTo>
                      <a:pt x="58" y="12"/>
                    </a:lnTo>
                    <a:lnTo>
                      <a:pt x="59" y="12"/>
                    </a:lnTo>
                    <a:lnTo>
                      <a:pt x="61" y="11"/>
                    </a:lnTo>
                    <a:lnTo>
                      <a:pt x="62" y="10"/>
                    </a:lnTo>
                    <a:lnTo>
                      <a:pt x="62" y="8"/>
                    </a:lnTo>
                    <a:lnTo>
                      <a:pt x="63" y="7"/>
                    </a:lnTo>
                    <a:lnTo>
                      <a:pt x="64" y="5"/>
                    </a:lnTo>
                    <a:lnTo>
                      <a:pt x="65" y="5"/>
                    </a:lnTo>
                    <a:lnTo>
                      <a:pt x="65" y="5"/>
                    </a:lnTo>
                    <a:lnTo>
                      <a:pt x="65" y="2"/>
                    </a:lnTo>
                    <a:lnTo>
                      <a:pt x="65" y="1"/>
                    </a:lnTo>
                    <a:lnTo>
                      <a:pt x="69" y="0"/>
                    </a:lnTo>
                    <a:lnTo>
                      <a:pt x="69" y="0"/>
                    </a:lnTo>
                    <a:lnTo>
                      <a:pt x="121" y="30"/>
                    </a:lnTo>
                    <a:lnTo>
                      <a:pt x="125" y="43"/>
                    </a:lnTo>
                    <a:lnTo>
                      <a:pt x="145" y="56"/>
                    </a:lnTo>
                    <a:lnTo>
                      <a:pt x="138" y="78"/>
                    </a:lnTo>
                    <a:lnTo>
                      <a:pt x="138" y="82"/>
                    </a:lnTo>
                    <a:lnTo>
                      <a:pt x="149" y="94"/>
                    </a:lnTo>
                    <a:lnTo>
                      <a:pt x="146" y="103"/>
                    </a:lnTo>
                    <a:lnTo>
                      <a:pt x="147" y="107"/>
                    </a:lnTo>
                    <a:lnTo>
                      <a:pt x="147" y="110"/>
                    </a:lnTo>
                    <a:lnTo>
                      <a:pt x="145" y="111"/>
                    </a:lnTo>
                    <a:lnTo>
                      <a:pt x="145" y="113"/>
                    </a:lnTo>
                    <a:lnTo>
                      <a:pt x="149" y="120"/>
                    </a:lnTo>
                    <a:lnTo>
                      <a:pt x="147" y="123"/>
                    </a:lnTo>
                    <a:lnTo>
                      <a:pt x="151" y="127"/>
                    </a:lnTo>
                    <a:lnTo>
                      <a:pt x="153" y="140"/>
                    </a:lnTo>
                    <a:lnTo>
                      <a:pt x="162" y="146"/>
                    </a:lnTo>
                    <a:lnTo>
                      <a:pt x="162" y="148"/>
                    </a:lnTo>
                    <a:lnTo>
                      <a:pt x="155" y="154"/>
                    </a:lnTo>
                    <a:lnTo>
                      <a:pt x="139" y="161"/>
                    </a:lnTo>
                    <a:lnTo>
                      <a:pt x="134" y="161"/>
                    </a:lnTo>
                    <a:lnTo>
                      <a:pt x="131" y="158"/>
                    </a:lnTo>
                    <a:lnTo>
                      <a:pt x="124" y="159"/>
                    </a:lnTo>
                    <a:lnTo>
                      <a:pt x="120" y="164"/>
                    </a:lnTo>
                    <a:lnTo>
                      <a:pt x="109" y="164"/>
                    </a:lnTo>
                    <a:lnTo>
                      <a:pt x="101" y="167"/>
                    </a:lnTo>
                    <a:lnTo>
                      <a:pt x="95" y="163"/>
                    </a:lnTo>
                    <a:lnTo>
                      <a:pt x="90" y="164"/>
                    </a:lnTo>
                    <a:lnTo>
                      <a:pt x="80" y="164"/>
                    </a:lnTo>
                    <a:lnTo>
                      <a:pt x="75" y="157"/>
                    </a:lnTo>
                    <a:lnTo>
                      <a:pt x="72" y="140"/>
                    </a:lnTo>
                    <a:lnTo>
                      <a:pt x="68" y="134"/>
                    </a:lnTo>
                    <a:lnTo>
                      <a:pt x="65" y="132"/>
                    </a:lnTo>
                    <a:lnTo>
                      <a:pt x="64" y="135"/>
                    </a:lnTo>
                    <a:lnTo>
                      <a:pt x="62" y="132"/>
                    </a:lnTo>
                    <a:lnTo>
                      <a:pt x="57" y="134"/>
                    </a:lnTo>
                    <a:lnTo>
                      <a:pt x="50" y="130"/>
                    </a:lnTo>
                    <a:lnTo>
                      <a:pt x="32" y="123"/>
                    </a:lnTo>
                    <a:lnTo>
                      <a:pt x="26" y="118"/>
                    </a:lnTo>
                    <a:lnTo>
                      <a:pt x="22" y="11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3" name="Google Shape;686;p69">
                <a:extLst>
                  <a:ext uri="{FF2B5EF4-FFF2-40B4-BE49-F238E27FC236}">
                    <a16:creationId xmlns:a16="http://schemas.microsoft.com/office/drawing/2014/main" id="{C2BDA143-5E72-EAC8-BCD1-B1833F9537B2}"/>
                  </a:ext>
                </a:extLst>
              </p:cNvPr>
              <p:cNvSpPr/>
              <p:nvPr/>
            </p:nvSpPr>
            <p:spPr>
              <a:xfrm>
                <a:off x="19142355" y="7966905"/>
                <a:ext cx="1377363" cy="1342889"/>
              </a:xfrm>
              <a:custGeom>
                <a:avLst/>
                <a:gdLst/>
                <a:ahLst/>
                <a:cxnLst/>
                <a:rect l="l" t="t" r="r" b="b"/>
                <a:pathLst>
                  <a:path w="191" h="192" extrusionOk="0">
                    <a:moveTo>
                      <a:pt x="101" y="180"/>
                    </a:moveTo>
                    <a:lnTo>
                      <a:pt x="85" y="180"/>
                    </a:lnTo>
                    <a:lnTo>
                      <a:pt x="68" y="180"/>
                    </a:lnTo>
                    <a:lnTo>
                      <a:pt x="51" y="180"/>
                    </a:lnTo>
                    <a:lnTo>
                      <a:pt x="35" y="180"/>
                    </a:lnTo>
                    <a:lnTo>
                      <a:pt x="26" y="174"/>
                    </a:lnTo>
                    <a:lnTo>
                      <a:pt x="24" y="173"/>
                    </a:lnTo>
                    <a:lnTo>
                      <a:pt x="17" y="174"/>
                    </a:lnTo>
                    <a:lnTo>
                      <a:pt x="10" y="178"/>
                    </a:lnTo>
                    <a:lnTo>
                      <a:pt x="7" y="176"/>
                    </a:lnTo>
                    <a:lnTo>
                      <a:pt x="2" y="180"/>
                    </a:lnTo>
                    <a:lnTo>
                      <a:pt x="0" y="169"/>
                    </a:lnTo>
                    <a:lnTo>
                      <a:pt x="3" y="173"/>
                    </a:lnTo>
                    <a:lnTo>
                      <a:pt x="3" y="158"/>
                    </a:lnTo>
                    <a:lnTo>
                      <a:pt x="5" y="156"/>
                    </a:lnTo>
                    <a:lnTo>
                      <a:pt x="7" y="146"/>
                    </a:lnTo>
                    <a:lnTo>
                      <a:pt x="12" y="124"/>
                    </a:lnTo>
                    <a:lnTo>
                      <a:pt x="16" y="116"/>
                    </a:lnTo>
                    <a:lnTo>
                      <a:pt x="19" y="113"/>
                    </a:lnTo>
                    <a:lnTo>
                      <a:pt x="19" y="109"/>
                    </a:lnTo>
                    <a:lnTo>
                      <a:pt x="25" y="106"/>
                    </a:lnTo>
                    <a:lnTo>
                      <a:pt x="30" y="99"/>
                    </a:lnTo>
                    <a:lnTo>
                      <a:pt x="32" y="92"/>
                    </a:lnTo>
                    <a:lnTo>
                      <a:pt x="32" y="81"/>
                    </a:lnTo>
                    <a:lnTo>
                      <a:pt x="34" y="78"/>
                    </a:lnTo>
                    <a:lnTo>
                      <a:pt x="32" y="73"/>
                    </a:lnTo>
                    <a:lnTo>
                      <a:pt x="26" y="65"/>
                    </a:lnTo>
                    <a:lnTo>
                      <a:pt x="23" y="52"/>
                    </a:lnTo>
                    <a:lnTo>
                      <a:pt x="26" y="46"/>
                    </a:lnTo>
                    <a:lnTo>
                      <a:pt x="25" y="38"/>
                    </a:lnTo>
                    <a:lnTo>
                      <a:pt x="19" y="18"/>
                    </a:lnTo>
                    <a:lnTo>
                      <a:pt x="11" y="6"/>
                    </a:lnTo>
                    <a:lnTo>
                      <a:pt x="26" y="0"/>
                    </a:lnTo>
                    <a:lnTo>
                      <a:pt x="37" y="0"/>
                    </a:lnTo>
                    <a:lnTo>
                      <a:pt x="48" y="0"/>
                    </a:lnTo>
                    <a:lnTo>
                      <a:pt x="60" y="0"/>
                    </a:lnTo>
                    <a:lnTo>
                      <a:pt x="71" y="0"/>
                    </a:lnTo>
                    <a:lnTo>
                      <a:pt x="76" y="3"/>
                    </a:lnTo>
                    <a:lnTo>
                      <a:pt x="81" y="23"/>
                    </a:lnTo>
                    <a:lnTo>
                      <a:pt x="90" y="34"/>
                    </a:lnTo>
                    <a:lnTo>
                      <a:pt x="93" y="35"/>
                    </a:lnTo>
                    <a:lnTo>
                      <a:pt x="106" y="33"/>
                    </a:lnTo>
                    <a:lnTo>
                      <a:pt x="117" y="33"/>
                    </a:lnTo>
                    <a:lnTo>
                      <a:pt x="121" y="18"/>
                    </a:lnTo>
                    <a:lnTo>
                      <a:pt x="140" y="16"/>
                    </a:lnTo>
                    <a:lnTo>
                      <a:pt x="138" y="22"/>
                    </a:lnTo>
                    <a:lnTo>
                      <a:pt x="151" y="22"/>
                    </a:lnTo>
                    <a:lnTo>
                      <a:pt x="154" y="25"/>
                    </a:lnTo>
                    <a:lnTo>
                      <a:pt x="155" y="48"/>
                    </a:lnTo>
                    <a:lnTo>
                      <a:pt x="155" y="56"/>
                    </a:lnTo>
                    <a:lnTo>
                      <a:pt x="159" y="73"/>
                    </a:lnTo>
                    <a:lnTo>
                      <a:pt x="156" y="82"/>
                    </a:lnTo>
                    <a:lnTo>
                      <a:pt x="161" y="84"/>
                    </a:lnTo>
                    <a:lnTo>
                      <a:pt x="165" y="79"/>
                    </a:lnTo>
                    <a:lnTo>
                      <a:pt x="174" y="79"/>
                    </a:lnTo>
                    <a:lnTo>
                      <a:pt x="185" y="79"/>
                    </a:lnTo>
                    <a:lnTo>
                      <a:pt x="188" y="78"/>
                    </a:lnTo>
                    <a:lnTo>
                      <a:pt x="190" y="79"/>
                    </a:lnTo>
                    <a:lnTo>
                      <a:pt x="186" y="108"/>
                    </a:lnTo>
                    <a:lnTo>
                      <a:pt x="191" y="111"/>
                    </a:lnTo>
                    <a:lnTo>
                      <a:pt x="179" y="111"/>
                    </a:lnTo>
                    <a:lnTo>
                      <a:pt x="168" y="111"/>
                    </a:lnTo>
                    <a:lnTo>
                      <a:pt x="157" y="111"/>
                    </a:lnTo>
                    <a:lnTo>
                      <a:pt x="157" y="124"/>
                    </a:lnTo>
                    <a:lnTo>
                      <a:pt x="157" y="135"/>
                    </a:lnTo>
                    <a:lnTo>
                      <a:pt x="157" y="151"/>
                    </a:lnTo>
                    <a:lnTo>
                      <a:pt x="157" y="168"/>
                    </a:lnTo>
                    <a:lnTo>
                      <a:pt x="175" y="185"/>
                    </a:lnTo>
                    <a:lnTo>
                      <a:pt x="149" y="192"/>
                    </a:lnTo>
                    <a:lnTo>
                      <a:pt x="128" y="187"/>
                    </a:lnTo>
                    <a:lnTo>
                      <a:pt x="112" y="189"/>
                    </a:lnTo>
                    <a:lnTo>
                      <a:pt x="107" y="186"/>
                    </a:lnTo>
                    <a:lnTo>
                      <a:pt x="101" y="18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4" name="Google Shape;687;p69">
                <a:extLst>
                  <a:ext uri="{FF2B5EF4-FFF2-40B4-BE49-F238E27FC236}">
                    <a16:creationId xmlns:a16="http://schemas.microsoft.com/office/drawing/2014/main" id="{60B29CA5-D83D-308B-6AC5-1FB1D9D608FE}"/>
                  </a:ext>
                </a:extLst>
              </p:cNvPr>
              <p:cNvSpPr/>
              <p:nvPr/>
            </p:nvSpPr>
            <p:spPr>
              <a:xfrm>
                <a:off x="20620676" y="9037020"/>
                <a:ext cx="843726" cy="797339"/>
              </a:xfrm>
              <a:custGeom>
                <a:avLst/>
                <a:gdLst/>
                <a:ahLst/>
                <a:cxnLst/>
                <a:rect l="l" t="t" r="r" b="b"/>
                <a:pathLst>
                  <a:path w="117" h="114" extrusionOk="0">
                    <a:moveTo>
                      <a:pt x="26" y="36"/>
                    </a:moveTo>
                    <a:lnTo>
                      <a:pt x="30" y="34"/>
                    </a:lnTo>
                    <a:lnTo>
                      <a:pt x="37" y="27"/>
                    </a:lnTo>
                    <a:lnTo>
                      <a:pt x="43" y="23"/>
                    </a:lnTo>
                    <a:lnTo>
                      <a:pt x="43" y="21"/>
                    </a:lnTo>
                    <a:lnTo>
                      <a:pt x="49" y="18"/>
                    </a:lnTo>
                    <a:lnTo>
                      <a:pt x="54" y="20"/>
                    </a:lnTo>
                    <a:lnTo>
                      <a:pt x="55" y="17"/>
                    </a:lnTo>
                    <a:lnTo>
                      <a:pt x="52" y="15"/>
                    </a:lnTo>
                    <a:lnTo>
                      <a:pt x="52" y="12"/>
                    </a:lnTo>
                    <a:lnTo>
                      <a:pt x="54" y="6"/>
                    </a:lnTo>
                    <a:lnTo>
                      <a:pt x="68" y="0"/>
                    </a:lnTo>
                    <a:lnTo>
                      <a:pt x="73" y="1"/>
                    </a:lnTo>
                    <a:lnTo>
                      <a:pt x="76" y="0"/>
                    </a:lnTo>
                    <a:lnTo>
                      <a:pt x="76" y="5"/>
                    </a:lnTo>
                    <a:lnTo>
                      <a:pt x="92" y="6"/>
                    </a:lnTo>
                    <a:lnTo>
                      <a:pt x="112" y="14"/>
                    </a:lnTo>
                    <a:lnTo>
                      <a:pt x="114" y="16"/>
                    </a:lnTo>
                    <a:lnTo>
                      <a:pt x="117" y="30"/>
                    </a:lnTo>
                    <a:lnTo>
                      <a:pt x="117" y="43"/>
                    </a:lnTo>
                    <a:lnTo>
                      <a:pt x="113" y="54"/>
                    </a:lnTo>
                    <a:lnTo>
                      <a:pt x="115" y="71"/>
                    </a:lnTo>
                    <a:lnTo>
                      <a:pt x="104" y="100"/>
                    </a:lnTo>
                    <a:lnTo>
                      <a:pt x="96" y="107"/>
                    </a:lnTo>
                    <a:lnTo>
                      <a:pt x="95" y="114"/>
                    </a:lnTo>
                    <a:lnTo>
                      <a:pt x="89" y="109"/>
                    </a:lnTo>
                    <a:lnTo>
                      <a:pt x="85" y="108"/>
                    </a:lnTo>
                    <a:lnTo>
                      <a:pt x="74" y="107"/>
                    </a:lnTo>
                    <a:lnTo>
                      <a:pt x="65" y="104"/>
                    </a:lnTo>
                    <a:lnTo>
                      <a:pt x="62" y="106"/>
                    </a:lnTo>
                    <a:lnTo>
                      <a:pt x="52" y="101"/>
                    </a:lnTo>
                    <a:lnTo>
                      <a:pt x="45" y="101"/>
                    </a:lnTo>
                    <a:lnTo>
                      <a:pt x="40" y="96"/>
                    </a:lnTo>
                    <a:lnTo>
                      <a:pt x="38" y="81"/>
                    </a:lnTo>
                    <a:lnTo>
                      <a:pt x="25" y="71"/>
                    </a:lnTo>
                    <a:lnTo>
                      <a:pt x="21" y="70"/>
                    </a:lnTo>
                    <a:lnTo>
                      <a:pt x="13" y="60"/>
                    </a:lnTo>
                    <a:lnTo>
                      <a:pt x="7" y="48"/>
                    </a:lnTo>
                    <a:lnTo>
                      <a:pt x="0" y="39"/>
                    </a:lnTo>
                    <a:lnTo>
                      <a:pt x="0" y="36"/>
                    </a:lnTo>
                    <a:lnTo>
                      <a:pt x="11" y="37"/>
                    </a:lnTo>
                    <a:lnTo>
                      <a:pt x="19" y="37"/>
                    </a:lnTo>
                    <a:lnTo>
                      <a:pt x="21" y="39"/>
                    </a:lnTo>
                    <a:lnTo>
                      <a:pt x="25" y="38"/>
                    </a:lnTo>
                    <a:lnTo>
                      <a:pt x="26" y="36"/>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5" name="Google Shape;688;p69">
                <a:extLst>
                  <a:ext uri="{FF2B5EF4-FFF2-40B4-BE49-F238E27FC236}">
                    <a16:creationId xmlns:a16="http://schemas.microsoft.com/office/drawing/2014/main" id="{1D45B861-B56C-B914-8512-31E29DFB19CD}"/>
                  </a:ext>
                </a:extLst>
              </p:cNvPr>
              <p:cNvSpPr/>
              <p:nvPr/>
            </p:nvSpPr>
            <p:spPr>
              <a:xfrm>
                <a:off x="20043770" y="9274824"/>
                <a:ext cx="1024005" cy="1056127"/>
              </a:xfrm>
              <a:custGeom>
                <a:avLst/>
                <a:gdLst/>
                <a:ahLst/>
                <a:cxnLst/>
                <a:rect l="l" t="t" r="r" b="b"/>
                <a:pathLst>
                  <a:path w="142" h="151" extrusionOk="0">
                    <a:moveTo>
                      <a:pt x="142" y="72"/>
                    </a:moveTo>
                    <a:lnTo>
                      <a:pt x="132" y="67"/>
                    </a:lnTo>
                    <a:lnTo>
                      <a:pt x="125" y="67"/>
                    </a:lnTo>
                    <a:lnTo>
                      <a:pt x="120" y="62"/>
                    </a:lnTo>
                    <a:lnTo>
                      <a:pt x="118" y="47"/>
                    </a:lnTo>
                    <a:lnTo>
                      <a:pt x="105" y="37"/>
                    </a:lnTo>
                    <a:lnTo>
                      <a:pt x="101" y="36"/>
                    </a:lnTo>
                    <a:lnTo>
                      <a:pt x="93" y="26"/>
                    </a:lnTo>
                    <a:lnTo>
                      <a:pt x="87" y="14"/>
                    </a:lnTo>
                    <a:lnTo>
                      <a:pt x="80" y="5"/>
                    </a:lnTo>
                    <a:lnTo>
                      <a:pt x="80" y="2"/>
                    </a:lnTo>
                    <a:lnTo>
                      <a:pt x="74" y="0"/>
                    </a:lnTo>
                    <a:lnTo>
                      <a:pt x="72" y="4"/>
                    </a:lnTo>
                    <a:lnTo>
                      <a:pt x="63" y="5"/>
                    </a:lnTo>
                    <a:lnTo>
                      <a:pt x="55" y="14"/>
                    </a:lnTo>
                    <a:lnTo>
                      <a:pt x="53" y="7"/>
                    </a:lnTo>
                    <a:lnTo>
                      <a:pt x="46" y="5"/>
                    </a:lnTo>
                    <a:lnTo>
                      <a:pt x="16" y="11"/>
                    </a:lnTo>
                    <a:lnTo>
                      <a:pt x="16" y="27"/>
                    </a:lnTo>
                    <a:lnTo>
                      <a:pt x="16" y="38"/>
                    </a:lnTo>
                    <a:lnTo>
                      <a:pt x="16" y="52"/>
                    </a:lnTo>
                    <a:lnTo>
                      <a:pt x="16" y="69"/>
                    </a:lnTo>
                    <a:lnTo>
                      <a:pt x="1" y="68"/>
                    </a:lnTo>
                    <a:lnTo>
                      <a:pt x="0" y="69"/>
                    </a:lnTo>
                    <a:lnTo>
                      <a:pt x="0" y="94"/>
                    </a:lnTo>
                    <a:lnTo>
                      <a:pt x="0" y="116"/>
                    </a:lnTo>
                    <a:lnTo>
                      <a:pt x="13" y="131"/>
                    </a:lnTo>
                    <a:lnTo>
                      <a:pt x="15" y="138"/>
                    </a:lnTo>
                    <a:lnTo>
                      <a:pt x="12" y="148"/>
                    </a:lnTo>
                    <a:lnTo>
                      <a:pt x="12" y="149"/>
                    </a:lnTo>
                    <a:lnTo>
                      <a:pt x="25" y="151"/>
                    </a:lnTo>
                    <a:lnTo>
                      <a:pt x="35" y="149"/>
                    </a:lnTo>
                    <a:lnTo>
                      <a:pt x="51" y="128"/>
                    </a:lnTo>
                    <a:lnTo>
                      <a:pt x="59" y="127"/>
                    </a:lnTo>
                    <a:lnTo>
                      <a:pt x="73" y="132"/>
                    </a:lnTo>
                    <a:lnTo>
                      <a:pt x="85" y="129"/>
                    </a:lnTo>
                    <a:lnTo>
                      <a:pt x="90" y="118"/>
                    </a:lnTo>
                    <a:lnTo>
                      <a:pt x="101" y="107"/>
                    </a:lnTo>
                    <a:lnTo>
                      <a:pt x="106" y="100"/>
                    </a:lnTo>
                    <a:lnTo>
                      <a:pt x="115" y="90"/>
                    </a:lnTo>
                    <a:lnTo>
                      <a:pt x="124" y="83"/>
                    </a:lnTo>
                    <a:lnTo>
                      <a:pt x="142" y="72"/>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6" name="Google Shape;689;p69">
                <a:extLst>
                  <a:ext uri="{FF2B5EF4-FFF2-40B4-BE49-F238E27FC236}">
                    <a16:creationId xmlns:a16="http://schemas.microsoft.com/office/drawing/2014/main" id="{215C768A-6547-4463-8E61-90C7410C9D88}"/>
                  </a:ext>
                </a:extLst>
              </p:cNvPr>
              <p:cNvSpPr/>
              <p:nvPr/>
            </p:nvSpPr>
            <p:spPr>
              <a:xfrm>
                <a:off x="19156776" y="9176906"/>
                <a:ext cx="1463897" cy="1419825"/>
              </a:xfrm>
              <a:custGeom>
                <a:avLst/>
                <a:gdLst/>
                <a:ahLst/>
                <a:cxnLst/>
                <a:rect l="l" t="t" r="r" b="b"/>
                <a:pathLst>
                  <a:path w="203" h="203" extrusionOk="0">
                    <a:moveTo>
                      <a:pt x="99" y="7"/>
                    </a:moveTo>
                    <a:lnTo>
                      <a:pt x="83" y="7"/>
                    </a:lnTo>
                    <a:lnTo>
                      <a:pt x="66" y="7"/>
                    </a:lnTo>
                    <a:lnTo>
                      <a:pt x="49" y="7"/>
                    </a:lnTo>
                    <a:lnTo>
                      <a:pt x="33" y="7"/>
                    </a:lnTo>
                    <a:lnTo>
                      <a:pt x="24" y="1"/>
                    </a:lnTo>
                    <a:lnTo>
                      <a:pt x="22" y="0"/>
                    </a:lnTo>
                    <a:lnTo>
                      <a:pt x="15" y="1"/>
                    </a:lnTo>
                    <a:lnTo>
                      <a:pt x="8" y="5"/>
                    </a:lnTo>
                    <a:lnTo>
                      <a:pt x="5" y="3"/>
                    </a:lnTo>
                    <a:lnTo>
                      <a:pt x="0" y="7"/>
                    </a:lnTo>
                    <a:lnTo>
                      <a:pt x="1" y="21"/>
                    </a:lnTo>
                    <a:lnTo>
                      <a:pt x="15" y="43"/>
                    </a:lnTo>
                    <a:lnTo>
                      <a:pt x="26" y="67"/>
                    </a:lnTo>
                    <a:lnTo>
                      <a:pt x="40" y="93"/>
                    </a:lnTo>
                    <a:lnTo>
                      <a:pt x="41" y="120"/>
                    </a:lnTo>
                    <a:lnTo>
                      <a:pt x="46" y="135"/>
                    </a:lnTo>
                    <a:lnTo>
                      <a:pt x="47" y="147"/>
                    </a:lnTo>
                    <a:lnTo>
                      <a:pt x="53" y="176"/>
                    </a:lnTo>
                    <a:lnTo>
                      <a:pt x="60" y="188"/>
                    </a:lnTo>
                    <a:lnTo>
                      <a:pt x="72" y="197"/>
                    </a:lnTo>
                    <a:lnTo>
                      <a:pt x="74" y="197"/>
                    </a:lnTo>
                    <a:lnTo>
                      <a:pt x="77" y="191"/>
                    </a:lnTo>
                    <a:lnTo>
                      <a:pt x="80" y="191"/>
                    </a:lnTo>
                    <a:lnTo>
                      <a:pt x="88" y="196"/>
                    </a:lnTo>
                    <a:lnTo>
                      <a:pt x="88" y="200"/>
                    </a:lnTo>
                    <a:lnTo>
                      <a:pt x="91" y="203"/>
                    </a:lnTo>
                    <a:lnTo>
                      <a:pt x="110" y="203"/>
                    </a:lnTo>
                    <a:lnTo>
                      <a:pt x="123" y="195"/>
                    </a:lnTo>
                    <a:lnTo>
                      <a:pt x="123" y="168"/>
                    </a:lnTo>
                    <a:lnTo>
                      <a:pt x="123" y="148"/>
                    </a:lnTo>
                    <a:lnTo>
                      <a:pt x="123" y="130"/>
                    </a:lnTo>
                    <a:lnTo>
                      <a:pt x="123" y="108"/>
                    </a:lnTo>
                    <a:lnTo>
                      <a:pt x="123" y="83"/>
                    </a:lnTo>
                    <a:lnTo>
                      <a:pt x="124" y="82"/>
                    </a:lnTo>
                    <a:lnTo>
                      <a:pt x="139" y="83"/>
                    </a:lnTo>
                    <a:lnTo>
                      <a:pt x="139" y="66"/>
                    </a:lnTo>
                    <a:lnTo>
                      <a:pt x="139" y="52"/>
                    </a:lnTo>
                    <a:lnTo>
                      <a:pt x="139" y="41"/>
                    </a:lnTo>
                    <a:lnTo>
                      <a:pt x="139" y="25"/>
                    </a:lnTo>
                    <a:lnTo>
                      <a:pt x="169" y="19"/>
                    </a:lnTo>
                    <a:lnTo>
                      <a:pt x="176" y="21"/>
                    </a:lnTo>
                    <a:lnTo>
                      <a:pt x="178" y="28"/>
                    </a:lnTo>
                    <a:lnTo>
                      <a:pt x="186" y="19"/>
                    </a:lnTo>
                    <a:lnTo>
                      <a:pt x="195" y="18"/>
                    </a:lnTo>
                    <a:lnTo>
                      <a:pt x="197" y="14"/>
                    </a:lnTo>
                    <a:lnTo>
                      <a:pt x="203" y="16"/>
                    </a:lnTo>
                    <a:lnTo>
                      <a:pt x="197" y="11"/>
                    </a:lnTo>
                    <a:lnTo>
                      <a:pt x="188" y="8"/>
                    </a:lnTo>
                    <a:lnTo>
                      <a:pt x="173" y="12"/>
                    </a:lnTo>
                    <a:lnTo>
                      <a:pt x="147" y="19"/>
                    </a:lnTo>
                    <a:lnTo>
                      <a:pt x="126" y="14"/>
                    </a:lnTo>
                    <a:lnTo>
                      <a:pt x="110" y="16"/>
                    </a:lnTo>
                    <a:lnTo>
                      <a:pt x="105" y="13"/>
                    </a:lnTo>
                    <a:lnTo>
                      <a:pt x="99" y="7"/>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7" name="Google Shape;690;p69">
                <a:extLst>
                  <a:ext uri="{FF2B5EF4-FFF2-40B4-BE49-F238E27FC236}">
                    <a16:creationId xmlns:a16="http://schemas.microsoft.com/office/drawing/2014/main" id="{8DCC13F4-9D07-17C4-B675-371BC4FF8714}"/>
                  </a:ext>
                </a:extLst>
              </p:cNvPr>
              <p:cNvSpPr/>
              <p:nvPr/>
            </p:nvSpPr>
            <p:spPr>
              <a:xfrm>
                <a:off x="17902007" y="4728588"/>
                <a:ext cx="1723504" cy="1328899"/>
              </a:xfrm>
              <a:custGeom>
                <a:avLst/>
                <a:gdLst/>
                <a:ahLst/>
                <a:cxnLst/>
                <a:rect l="l" t="t" r="r" b="b"/>
                <a:pathLst>
                  <a:path w="239" h="190" extrusionOk="0">
                    <a:moveTo>
                      <a:pt x="60" y="72"/>
                    </a:moveTo>
                    <a:lnTo>
                      <a:pt x="60" y="85"/>
                    </a:lnTo>
                    <a:lnTo>
                      <a:pt x="62" y="97"/>
                    </a:lnTo>
                    <a:lnTo>
                      <a:pt x="62" y="110"/>
                    </a:lnTo>
                    <a:lnTo>
                      <a:pt x="62" y="123"/>
                    </a:lnTo>
                    <a:lnTo>
                      <a:pt x="57" y="124"/>
                    </a:lnTo>
                    <a:lnTo>
                      <a:pt x="51" y="134"/>
                    </a:lnTo>
                    <a:lnTo>
                      <a:pt x="35" y="134"/>
                    </a:lnTo>
                    <a:lnTo>
                      <a:pt x="19" y="134"/>
                    </a:lnTo>
                    <a:lnTo>
                      <a:pt x="12" y="139"/>
                    </a:lnTo>
                    <a:lnTo>
                      <a:pt x="1" y="139"/>
                    </a:lnTo>
                    <a:lnTo>
                      <a:pt x="0" y="146"/>
                    </a:lnTo>
                    <a:lnTo>
                      <a:pt x="3" y="150"/>
                    </a:lnTo>
                    <a:lnTo>
                      <a:pt x="4" y="155"/>
                    </a:lnTo>
                    <a:lnTo>
                      <a:pt x="12" y="163"/>
                    </a:lnTo>
                    <a:lnTo>
                      <a:pt x="19" y="175"/>
                    </a:lnTo>
                    <a:lnTo>
                      <a:pt x="24" y="177"/>
                    </a:lnTo>
                    <a:lnTo>
                      <a:pt x="28" y="175"/>
                    </a:lnTo>
                    <a:lnTo>
                      <a:pt x="31" y="175"/>
                    </a:lnTo>
                    <a:lnTo>
                      <a:pt x="33" y="179"/>
                    </a:lnTo>
                    <a:lnTo>
                      <a:pt x="31" y="180"/>
                    </a:lnTo>
                    <a:lnTo>
                      <a:pt x="29" y="183"/>
                    </a:lnTo>
                    <a:lnTo>
                      <a:pt x="34" y="188"/>
                    </a:lnTo>
                    <a:lnTo>
                      <a:pt x="37" y="186"/>
                    </a:lnTo>
                    <a:lnTo>
                      <a:pt x="34" y="183"/>
                    </a:lnTo>
                    <a:lnTo>
                      <a:pt x="41" y="180"/>
                    </a:lnTo>
                    <a:lnTo>
                      <a:pt x="53" y="190"/>
                    </a:lnTo>
                    <a:lnTo>
                      <a:pt x="52" y="179"/>
                    </a:lnTo>
                    <a:lnTo>
                      <a:pt x="58" y="174"/>
                    </a:lnTo>
                    <a:lnTo>
                      <a:pt x="62" y="163"/>
                    </a:lnTo>
                    <a:lnTo>
                      <a:pt x="71" y="158"/>
                    </a:lnTo>
                    <a:lnTo>
                      <a:pt x="83" y="158"/>
                    </a:lnTo>
                    <a:lnTo>
                      <a:pt x="94" y="163"/>
                    </a:lnTo>
                    <a:lnTo>
                      <a:pt x="103" y="172"/>
                    </a:lnTo>
                    <a:lnTo>
                      <a:pt x="106" y="172"/>
                    </a:lnTo>
                    <a:lnTo>
                      <a:pt x="112" y="166"/>
                    </a:lnTo>
                    <a:lnTo>
                      <a:pt x="118" y="166"/>
                    </a:lnTo>
                    <a:lnTo>
                      <a:pt x="129" y="172"/>
                    </a:lnTo>
                    <a:lnTo>
                      <a:pt x="139" y="174"/>
                    </a:lnTo>
                    <a:lnTo>
                      <a:pt x="143" y="173"/>
                    </a:lnTo>
                    <a:lnTo>
                      <a:pt x="153" y="166"/>
                    </a:lnTo>
                    <a:lnTo>
                      <a:pt x="174" y="164"/>
                    </a:lnTo>
                    <a:lnTo>
                      <a:pt x="184" y="168"/>
                    </a:lnTo>
                    <a:lnTo>
                      <a:pt x="190" y="162"/>
                    </a:lnTo>
                    <a:lnTo>
                      <a:pt x="194" y="162"/>
                    </a:lnTo>
                    <a:lnTo>
                      <a:pt x="196" y="157"/>
                    </a:lnTo>
                    <a:lnTo>
                      <a:pt x="202" y="157"/>
                    </a:lnTo>
                    <a:lnTo>
                      <a:pt x="200" y="148"/>
                    </a:lnTo>
                    <a:lnTo>
                      <a:pt x="200" y="146"/>
                    </a:lnTo>
                    <a:lnTo>
                      <a:pt x="203" y="145"/>
                    </a:lnTo>
                    <a:lnTo>
                      <a:pt x="204" y="137"/>
                    </a:lnTo>
                    <a:lnTo>
                      <a:pt x="229" y="108"/>
                    </a:lnTo>
                    <a:lnTo>
                      <a:pt x="231" y="81"/>
                    </a:lnTo>
                    <a:lnTo>
                      <a:pt x="235" y="58"/>
                    </a:lnTo>
                    <a:lnTo>
                      <a:pt x="239" y="51"/>
                    </a:lnTo>
                    <a:lnTo>
                      <a:pt x="229" y="44"/>
                    </a:lnTo>
                    <a:lnTo>
                      <a:pt x="225" y="34"/>
                    </a:lnTo>
                    <a:lnTo>
                      <a:pt x="225" y="7"/>
                    </a:lnTo>
                    <a:lnTo>
                      <a:pt x="220" y="10"/>
                    </a:lnTo>
                    <a:lnTo>
                      <a:pt x="216" y="6"/>
                    </a:lnTo>
                    <a:lnTo>
                      <a:pt x="208" y="1"/>
                    </a:lnTo>
                    <a:lnTo>
                      <a:pt x="175" y="0"/>
                    </a:lnTo>
                    <a:lnTo>
                      <a:pt x="168" y="5"/>
                    </a:lnTo>
                    <a:lnTo>
                      <a:pt x="160" y="10"/>
                    </a:lnTo>
                    <a:lnTo>
                      <a:pt x="153" y="15"/>
                    </a:lnTo>
                    <a:lnTo>
                      <a:pt x="146" y="20"/>
                    </a:lnTo>
                    <a:lnTo>
                      <a:pt x="139" y="24"/>
                    </a:lnTo>
                    <a:lnTo>
                      <a:pt x="132" y="29"/>
                    </a:lnTo>
                    <a:lnTo>
                      <a:pt x="125" y="34"/>
                    </a:lnTo>
                    <a:lnTo>
                      <a:pt x="118" y="39"/>
                    </a:lnTo>
                    <a:lnTo>
                      <a:pt x="109" y="47"/>
                    </a:lnTo>
                    <a:lnTo>
                      <a:pt x="101" y="53"/>
                    </a:lnTo>
                    <a:lnTo>
                      <a:pt x="93" y="59"/>
                    </a:lnTo>
                    <a:lnTo>
                      <a:pt x="84" y="66"/>
                    </a:lnTo>
                    <a:lnTo>
                      <a:pt x="72" y="69"/>
                    </a:lnTo>
                    <a:lnTo>
                      <a:pt x="60" y="72"/>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8" name="Google Shape;691;p69">
                <a:extLst>
                  <a:ext uri="{FF2B5EF4-FFF2-40B4-BE49-F238E27FC236}">
                    <a16:creationId xmlns:a16="http://schemas.microsoft.com/office/drawing/2014/main" id="{679FBF24-E91E-E854-3745-ACFFDA008FC0}"/>
                  </a:ext>
                </a:extLst>
              </p:cNvPr>
              <p:cNvSpPr/>
              <p:nvPr/>
            </p:nvSpPr>
            <p:spPr>
              <a:xfrm>
                <a:off x="18688044" y="2994024"/>
                <a:ext cx="432678" cy="909247"/>
              </a:xfrm>
              <a:custGeom>
                <a:avLst/>
                <a:gdLst/>
                <a:ahLst/>
                <a:cxnLst/>
                <a:rect l="l" t="t" r="r" b="b"/>
                <a:pathLst>
                  <a:path w="60" h="130" extrusionOk="0">
                    <a:moveTo>
                      <a:pt x="20" y="7"/>
                    </a:moveTo>
                    <a:lnTo>
                      <a:pt x="15" y="15"/>
                    </a:lnTo>
                    <a:lnTo>
                      <a:pt x="17" y="17"/>
                    </a:lnTo>
                    <a:lnTo>
                      <a:pt x="15" y="28"/>
                    </a:lnTo>
                    <a:lnTo>
                      <a:pt x="17" y="42"/>
                    </a:lnTo>
                    <a:lnTo>
                      <a:pt x="13" y="51"/>
                    </a:lnTo>
                    <a:lnTo>
                      <a:pt x="0" y="64"/>
                    </a:lnTo>
                    <a:lnTo>
                      <a:pt x="4" y="77"/>
                    </a:lnTo>
                    <a:lnTo>
                      <a:pt x="11" y="81"/>
                    </a:lnTo>
                    <a:lnTo>
                      <a:pt x="13" y="86"/>
                    </a:lnTo>
                    <a:lnTo>
                      <a:pt x="13" y="92"/>
                    </a:lnTo>
                    <a:lnTo>
                      <a:pt x="25" y="98"/>
                    </a:lnTo>
                    <a:lnTo>
                      <a:pt x="30" y="130"/>
                    </a:lnTo>
                    <a:lnTo>
                      <a:pt x="37" y="128"/>
                    </a:lnTo>
                    <a:lnTo>
                      <a:pt x="42" y="123"/>
                    </a:lnTo>
                    <a:lnTo>
                      <a:pt x="41" y="112"/>
                    </a:lnTo>
                    <a:lnTo>
                      <a:pt x="42" y="107"/>
                    </a:lnTo>
                    <a:lnTo>
                      <a:pt x="59" y="93"/>
                    </a:lnTo>
                    <a:lnTo>
                      <a:pt x="60" y="91"/>
                    </a:lnTo>
                    <a:lnTo>
                      <a:pt x="60" y="78"/>
                    </a:lnTo>
                    <a:lnTo>
                      <a:pt x="56" y="78"/>
                    </a:lnTo>
                    <a:lnTo>
                      <a:pt x="53" y="71"/>
                    </a:lnTo>
                    <a:lnTo>
                      <a:pt x="49" y="72"/>
                    </a:lnTo>
                    <a:lnTo>
                      <a:pt x="47" y="70"/>
                    </a:lnTo>
                    <a:lnTo>
                      <a:pt x="42" y="70"/>
                    </a:lnTo>
                    <a:lnTo>
                      <a:pt x="40" y="67"/>
                    </a:lnTo>
                    <a:lnTo>
                      <a:pt x="38" y="64"/>
                    </a:lnTo>
                    <a:lnTo>
                      <a:pt x="38" y="61"/>
                    </a:lnTo>
                    <a:lnTo>
                      <a:pt x="42" y="61"/>
                    </a:lnTo>
                    <a:lnTo>
                      <a:pt x="42" y="58"/>
                    </a:lnTo>
                    <a:lnTo>
                      <a:pt x="53" y="49"/>
                    </a:lnTo>
                    <a:lnTo>
                      <a:pt x="57" y="39"/>
                    </a:lnTo>
                    <a:lnTo>
                      <a:pt x="56" y="33"/>
                    </a:lnTo>
                    <a:lnTo>
                      <a:pt x="50" y="28"/>
                    </a:lnTo>
                    <a:lnTo>
                      <a:pt x="48" y="22"/>
                    </a:lnTo>
                    <a:lnTo>
                      <a:pt x="48" y="18"/>
                    </a:lnTo>
                    <a:lnTo>
                      <a:pt x="54" y="15"/>
                    </a:lnTo>
                    <a:lnTo>
                      <a:pt x="57" y="8"/>
                    </a:lnTo>
                    <a:lnTo>
                      <a:pt x="55" y="5"/>
                    </a:lnTo>
                    <a:lnTo>
                      <a:pt x="47" y="11"/>
                    </a:lnTo>
                    <a:lnTo>
                      <a:pt x="44" y="10"/>
                    </a:lnTo>
                    <a:lnTo>
                      <a:pt x="43" y="5"/>
                    </a:lnTo>
                    <a:lnTo>
                      <a:pt x="43" y="2"/>
                    </a:lnTo>
                    <a:lnTo>
                      <a:pt x="35" y="0"/>
                    </a:lnTo>
                    <a:lnTo>
                      <a:pt x="29" y="1"/>
                    </a:lnTo>
                    <a:lnTo>
                      <a:pt x="20" y="7"/>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9" name="Google Shape;692;p69">
                <a:extLst>
                  <a:ext uri="{FF2B5EF4-FFF2-40B4-BE49-F238E27FC236}">
                    <a16:creationId xmlns:a16="http://schemas.microsoft.com/office/drawing/2014/main" id="{BF29CDCF-AFAA-4AC8-AC38-A26DDB4E3E50}"/>
                  </a:ext>
                </a:extLst>
              </p:cNvPr>
              <p:cNvSpPr/>
              <p:nvPr/>
            </p:nvSpPr>
            <p:spPr>
              <a:xfrm>
                <a:off x="21839384" y="5351071"/>
                <a:ext cx="713923" cy="650462"/>
              </a:xfrm>
              <a:custGeom>
                <a:avLst/>
                <a:gdLst/>
                <a:ahLst/>
                <a:cxnLst/>
                <a:rect l="l" t="t" r="r" b="b"/>
                <a:pathLst>
                  <a:path w="99" h="93" extrusionOk="0">
                    <a:moveTo>
                      <a:pt x="31" y="0"/>
                    </a:moveTo>
                    <a:lnTo>
                      <a:pt x="29" y="8"/>
                    </a:lnTo>
                    <a:lnTo>
                      <a:pt x="17" y="13"/>
                    </a:lnTo>
                    <a:lnTo>
                      <a:pt x="13" y="16"/>
                    </a:lnTo>
                    <a:lnTo>
                      <a:pt x="10" y="16"/>
                    </a:lnTo>
                    <a:lnTo>
                      <a:pt x="0" y="52"/>
                    </a:lnTo>
                    <a:lnTo>
                      <a:pt x="1" y="62"/>
                    </a:lnTo>
                    <a:lnTo>
                      <a:pt x="8" y="63"/>
                    </a:lnTo>
                    <a:lnTo>
                      <a:pt x="10" y="59"/>
                    </a:lnTo>
                    <a:lnTo>
                      <a:pt x="12" y="59"/>
                    </a:lnTo>
                    <a:lnTo>
                      <a:pt x="15" y="66"/>
                    </a:lnTo>
                    <a:lnTo>
                      <a:pt x="21" y="53"/>
                    </a:lnTo>
                    <a:lnTo>
                      <a:pt x="26" y="56"/>
                    </a:lnTo>
                    <a:lnTo>
                      <a:pt x="29" y="59"/>
                    </a:lnTo>
                    <a:lnTo>
                      <a:pt x="36" y="59"/>
                    </a:lnTo>
                    <a:lnTo>
                      <a:pt x="37" y="57"/>
                    </a:lnTo>
                    <a:lnTo>
                      <a:pt x="40" y="59"/>
                    </a:lnTo>
                    <a:lnTo>
                      <a:pt x="45" y="58"/>
                    </a:lnTo>
                    <a:lnTo>
                      <a:pt x="51" y="59"/>
                    </a:lnTo>
                    <a:lnTo>
                      <a:pt x="56" y="59"/>
                    </a:lnTo>
                    <a:lnTo>
                      <a:pt x="64" y="64"/>
                    </a:lnTo>
                    <a:lnTo>
                      <a:pt x="70" y="73"/>
                    </a:lnTo>
                    <a:lnTo>
                      <a:pt x="79" y="79"/>
                    </a:lnTo>
                    <a:lnTo>
                      <a:pt x="82" y="85"/>
                    </a:lnTo>
                    <a:lnTo>
                      <a:pt x="89" y="93"/>
                    </a:lnTo>
                    <a:lnTo>
                      <a:pt x="99" y="85"/>
                    </a:lnTo>
                    <a:lnTo>
                      <a:pt x="90" y="79"/>
                    </a:lnTo>
                    <a:lnTo>
                      <a:pt x="87" y="73"/>
                    </a:lnTo>
                    <a:lnTo>
                      <a:pt x="85" y="72"/>
                    </a:lnTo>
                    <a:lnTo>
                      <a:pt x="83" y="69"/>
                    </a:lnTo>
                    <a:lnTo>
                      <a:pt x="79" y="68"/>
                    </a:lnTo>
                    <a:lnTo>
                      <a:pt x="73" y="57"/>
                    </a:lnTo>
                    <a:lnTo>
                      <a:pt x="65" y="54"/>
                    </a:lnTo>
                    <a:lnTo>
                      <a:pt x="61" y="51"/>
                    </a:lnTo>
                    <a:lnTo>
                      <a:pt x="57" y="52"/>
                    </a:lnTo>
                    <a:lnTo>
                      <a:pt x="54" y="47"/>
                    </a:lnTo>
                    <a:lnTo>
                      <a:pt x="55" y="45"/>
                    </a:lnTo>
                    <a:lnTo>
                      <a:pt x="52" y="43"/>
                    </a:lnTo>
                    <a:lnTo>
                      <a:pt x="50" y="45"/>
                    </a:lnTo>
                    <a:lnTo>
                      <a:pt x="51" y="48"/>
                    </a:lnTo>
                    <a:lnTo>
                      <a:pt x="49" y="47"/>
                    </a:lnTo>
                    <a:lnTo>
                      <a:pt x="48" y="42"/>
                    </a:lnTo>
                    <a:lnTo>
                      <a:pt x="45" y="41"/>
                    </a:lnTo>
                    <a:lnTo>
                      <a:pt x="42" y="35"/>
                    </a:lnTo>
                    <a:lnTo>
                      <a:pt x="36" y="9"/>
                    </a:lnTo>
                    <a:lnTo>
                      <a:pt x="31"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0" name="Google Shape;693;p69">
                <a:extLst>
                  <a:ext uri="{FF2B5EF4-FFF2-40B4-BE49-F238E27FC236}">
                    <a16:creationId xmlns:a16="http://schemas.microsoft.com/office/drawing/2014/main" id="{4B2C97B5-2ADF-32D4-6401-4E186D102A30}"/>
                  </a:ext>
                </a:extLst>
              </p:cNvPr>
              <p:cNvSpPr/>
              <p:nvPr/>
            </p:nvSpPr>
            <p:spPr>
              <a:xfrm>
                <a:off x="22423503" y="5945581"/>
                <a:ext cx="165862" cy="209827"/>
              </a:xfrm>
              <a:custGeom>
                <a:avLst/>
                <a:gdLst/>
                <a:ahLst/>
                <a:cxnLst/>
                <a:rect l="l" t="t" r="r" b="b"/>
                <a:pathLst>
                  <a:path w="23" h="30" extrusionOk="0">
                    <a:moveTo>
                      <a:pt x="18" y="0"/>
                    </a:moveTo>
                    <a:lnTo>
                      <a:pt x="8" y="8"/>
                    </a:lnTo>
                    <a:lnTo>
                      <a:pt x="7" y="9"/>
                    </a:lnTo>
                    <a:lnTo>
                      <a:pt x="5" y="17"/>
                    </a:lnTo>
                    <a:lnTo>
                      <a:pt x="0" y="25"/>
                    </a:lnTo>
                    <a:lnTo>
                      <a:pt x="2" y="30"/>
                    </a:lnTo>
                    <a:lnTo>
                      <a:pt x="8" y="30"/>
                    </a:lnTo>
                    <a:lnTo>
                      <a:pt x="13" y="27"/>
                    </a:lnTo>
                    <a:lnTo>
                      <a:pt x="17" y="30"/>
                    </a:lnTo>
                    <a:lnTo>
                      <a:pt x="21" y="21"/>
                    </a:lnTo>
                    <a:lnTo>
                      <a:pt x="20" y="20"/>
                    </a:lnTo>
                    <a:lnTo>
                      <a:pt x="13" y="21"/>
                    </a:lnTo>
                    <a:lnTo>
                      <a:pt x="11" y="20"/>
                    </a:lnTo>
                    <a:lnTo>
                      <a:pt x="13" y="20"/>
                    </a:lnTo>
                    <a:lnTo>
                      <a:pt x="15" y="17"/>
                    </a:lnTo>
                    <a:lnTo>
                      <a:pt x="23" y="12"/>
                    </a:lnTo>
                    <a:lnTo>
                      <a:pt x="23" y="6"/>
                    </a:lnTo>
                    <a:lnTo>
                      <a:pt x="18"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1" name="Google Shape;694;p69">
                <a:extLst>
                  <a:ext uri="{FF2B5EF4-FFF2-40B4-BE49-F238E27FC236}">
                    <a16:creationId xmlns:a16="http://schemas.microsoft.com/office/drawing/2014/main" id="{9748F39C-BFDD-1EDC-FC02-09A6D5F9B53D}"/>
                  </a:ext>
                </a:extLst>
              </p:cNvPr>
              <p:cNvSpPr/>
              <p:nvPr/>
            </p:nvSpPr>
            <p:spPr>
              <a:xfrm>
                <a:off x="18183250" y="5826676"/>
                <a:ext cx="1269190" cy="1056129"/>
              </a:xfrm>
              <a:custGeom>
                <a:avLst/>
                <a:gdLst/>
                <a:ahLst/>
                <a:cxnLst/>
                <a:rect l="l" t="t" r="r" b="b"/>
                <a:pathLst>
                  <a:path w="176" h="151" extrusionOk="0">
                    <a:moveTo>
                      <a:pt x="2" y="118"/>
                    </a:moveTo>
                    <a:lnTo>
                      <a:pt x="24" y="118"/>
                    </a:lnTo>
                    <a:lnTo>
                      <a:pt x="32" y="122"/>
                    </a:lnTo>
                    <a:lnTo>
                      <a:pt x="35" y="126"/>
                    </a:lnTo>
                    <a:lnTo>
                      <a:pt x="39" y="131"/>
                    </a:lnTo>
                    <a:lnTo>
                      <a:pt x="42" y="133"/>
                    </a:lnTo>
                    <a:lnTo>
                      <a:pt x="40" y="134"/>
                    </a:lnTo>
                    <a:lnTo>
                      <a:pt x="42" y="142"/>
                    </a:lnTo>
                    <a:lnTo>
                      <a:pt x="46" y="147"/>
                    </a:lnTo>
                    <a:lnTo>
                      <a:pt x="51" y="149"/>
                    </a:lnTo>
                    <a:lnTo>
                      <a:pt x="52" y="149"/>
                    </a:lnTo>
                    <a:lnTo>
                      <a:pt x="54" y="151"/>
                    </a:lnTo>
                    <a:lnTo>
                      <a:pt x="58" y="149"/>
                    </a:lnTo>
                    <a:lnTo>
                      <a:pt x="62" y="149"/>
                    </a:lnTo>
                    <a:lnTo>
                      <a:pt x="67" y="144"/>
                    </a:lnTo>
                    <a:lnTo>
                      <a:pt x="73" y="147"/>
                    </a:lnTo>
                    <a:lnTo>
                      <a:pt x="82" y="147"/>
                    </a:lnTo>
                    <a:lnTo>
                      <a:pt x="83" y="141"/>
                    </a:lnTo>
                    <a:lnTo>
                      <a:pt x="86" y="144"/>
                    </a:lnTo>
                    <a:lnTo>
                      <a:pt x="90" y="134"/>
                    </a:lnTo>
                    <a:lnTo>
                      <a:pt x="93" y="125"/>
                    </a:lnTo>
                    <a:lnTo>
                      <a:pt x="98" y="118"/>
                    </a:lnTo>
                    <a:lnTo>
                      <a:pt x="102" y="114"/>
                    </a:lnTo>
                    <a:lnTo>
                      <a:pt x="104" y="110"/>
                    </a:lnTo>
                    <a:lnTo>
                      <a:pt x="118" y="109"/>
                    </a:lnTo>
                    <a:lnTo>
                      <a:pt x="125" y="117"/>
                    </a:lnTo>
                    <a:lnTo>
                      <a:pt x="131" y="115"/>
                    </a:lnTo>
                    <a:lnTo>
                      <a:pt x="140" y="96"/>
                    </a:lnTo>
                    <a:lnTo>
                      <a:pt x="144" y="85"/>
                    </a:lnTo>
                    <a:lnTo>
                      <a:pt x="151" y="79"/>
                    </a:lnTo>
                    <a:lnTo>
                      <a:pt x="155" y="63"/>
                    </a:lnTo>
                    <a:lnTo>
                      <a:pt x="162" y="45"/>
                    </a:lnTo>
                    <a:lnTo>
                      <a:pt x="165" y="42"/>
                    </a:lnTo>
                    <a:lnTo>
                      <a:pt x="176" y="34"/>
                    </a:lnTo>
                    <a:lnTo>
                      <a:pt x="176" y="26"/>
                    </a:lnTo>
                    <a:lnTo>
                      <a:pt x="171" y="21"/>
                    </a:lnTo>
                    <a:lnTo>
                      <a:pt x="171" y="11"/>
                    </a:lnTo>
                    <a:lnTo>
                      <a:pt x="163" y="0"/>
                    </a:lnTo>
                    <a:lnTo>
                      <a:pt x="157" y="0"/>
                    </a:lnTo>
                    <a:lnTo>
                      <a:pt x="155" y="5"/>
                    </a:lnTo>
                    <a:lnTo>
                      <a:pt x="151" y="5"/>
                    </a:lnTo>
                    <a:lnTo>
                      <a:pt x="145" y="11"/>
                    </a:lnTo>
                    <a:lnTo>
                      <a:pt x="135" y="7"/>
                    </a:lnTo>
                    <a:lnTo>
                      <a:pt x="114" y="9"/>
                    </a:lnTo>
                    <a:lnTo>
                      <a:pt x="104" y="16"/>
                    </a:lnTo>
                    <a:lnTo>
                      <a:pt x="100" y="17"/>
                    </a:lnTo>
                    <a:lnTo>
                      <a:pt x="90" y="15"/>
                    </a:lnTo>
                    <a:lnTo>
                      <a:pt x="79" y="9"/>
                    </a:lnTo>
                    <a:lnTo>
                      <a:pt x="73" y="9"/>
                    </a:lnTo>
                    <a:lnTo>
                      <a:pt x="67" y="15"/>
                    </a:lnTo>
                    <a:lnTo>
                      <a:pt x="64" y="15"/>
                    </a:lnTo>
                    <a:lnTo>
                      <a:pt x="55" y="6"/>
                    </a:lnTo>
                    <a:lnTo>
                      <a:pt x="44" y="1"/>
                    </a:lnTo>
                    <a:lnTo>
                      <a:pt x="32" y="1"/>
                    </a:lnTo>
                    <a:lnTo>
                      <a:pt x="23" y="6"/>
                    </a:lnTo>
                    <a:lnTo>
                      <a:pt x="19" y="17"/>
                    </a:lnTo>
                    <a:lnTo>
                      <a:pt x="13" y="22"/>
                    </a:lnTo>
                    <a:lnTo>
                      <a:pt x="14" y="33"/>
                    </a:lnTo>
                    <a:lnTo>
                      <a:pt x="12" y="38"/>
                    </a:lnTo>
                    <a:lnTo>
                      <a:pt x="15" y="44"/>
                    </a:lnTo>
                    <a:lnTo>
                      <a:pt x="17" y="54"/>
                    </a:lnTo>
                    <a:lnTo>
                      <a:pt x="13" y="56"/>
                    </a:lnTo>
                    <a:lnTo>
                      <a:pt x="14" y="59"/>
                    </a:lnTo>
                    <a:lnTo>
                      <a:pt x="13" y="63"/>
                    </a:lnTo>
                    <a:lnTo>
                      <a:pt x="7" y="67"/>
                    </a:lnTo>
                    <a:lnTo>
                      <a:pt x="6" y="75"/>
                    </a:lnTo>
                    <a:lnTo>
                      <a:pt x="2" y="85"/>
                    </a:lnTo>
                    <a:lnTo>
                      <a:pt x="0" y="107"/>
                    </a:lnTo>
                    <a:lnTo>
                      <a:pt x="2" y="11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2" name="Google Shape;695;p69">
                <a:extLst>
                  <a:ext uri="{FF2B5EF4-FFF2-40B4-BE49-F238E27FC236}">
                    <a16:creationId xmlns:a16="http://schemas.microsoft.com/office/drawing/2014/main" id="{5800784B-B97D-394F-C3E5-51D0CFA4F6A1}"/>
                  </a:ext>
                </a:extLst>
              </p:cNvPr>
              <p:cNvSpPr/>
              <p:nvPr/>
            </p:nvSpPr>
            <p:spPr>
              <a:xfrm>
                <a:off x="18803424" y="5903616"/>
                <a:ext cx="829302" cy="1251965"/>
              </a:xfrm>
              <a:custGeom>
                <a:avLst/>
                <a:gdLst/>
                <a:ahLst/>
                <a:cxnLst/>
                <a:rect l="l" t="t" r="r" b="b"/>
                <a:pathLst>
                  <a:path w="115" h="179" extrusionOk="0">
                    <a:moveTo>
                      <a:pt x="43" y="171"/>
                    </a:moveTo>
                    <a:lnTo>
                      <a:pt x="56" y="169"/>
                    </a:lnTo>
                    <a:lnTo>
                      <a:pt x="72" y="171"/>
                    </a:lnTo>
                    <a:lnTo>
                      <a:pt x="94" y="171"/>
                    </a:lnTo>
                    <a:lnTo>
                      <a:pt x="107" y="174"/>
                    </a:lnTo>
                    <a:lnTo>
                      <a:pt x="114" y="179"/>
                    </a:lnTo>
                    <a:lnTo>
                      <a:pt x="115" y="176"/>
                    </a:lnTo>
                    <a:lnTo>
                      <a:pt x="115" y="161"/>
                    </a:lnTo>
                    <a:lnTo>
                      <a:pt x="114" y="161"/>
                    </a:lnTo>
                    <a:lnTo>
                      <a:pt x="104" y="152"/>
                    </a:lnTo>
                    <a:lnTo>
                      <a:pt x="93" y="130"/>
                    </a:lnTo>
                    <a:lnTo>
                      <a:pt x="91" y="113"/>
                    </a:lnTo>
                    <a:lnTo>
                      <a:pt x="97" y="106"/>
                    </a:lnTo>
                    <a:lnTo>
                      <a:pt x="104" y="90"/>
                    </a:lnTo>
                    <a:lnTo>
                      <a:pt x="98" y="71"/>
                    </a:lnTo>
                    <a:lnTo>
                      <a:pt x="96" y="68"/>
                    </a:lnTo>
                    <a:lnTo>
                      <a:pt x="89" y="64"/>
                    </a:lnTo>
                    <a:lnTo>
                      <a:pt x="85" y="56"/>
                    </a:lnTo>
                    <a:lnTo>
                      <a:pt x="85" y="53"/>
                    </a:lnTo>
                    <a:lnTo>
                      <a:pt x="88" y="50"/>
                    </a:lnTo>
                    <a:lnTo>
                      <a:pt x="102" y="52"/>
                    </a:lnTo>
                    <a:lnTo>
                      <a:pt x="103" y="49"/>
                    </a:lnTo>
                    <a:lnTo>
                      <a:pt x="103" y="45"/>
                    </a:lnTo>
                    <a:lnTo>
                      <a:pt x="96" y="34"/>
                    </a:lnTo>
                    <a:lnTo>
                      <a:pt x="97" y="20"/>
                    </a:lnTo>
                    <a:lnTo>
                      <a:pt x="93" y="6"/>
                    </a:lnTo>
                    <a:lnTo>
                      <a:pt x="90" y="4"/>
                    </a:lnTo>
                    <a:lnTo>
                      <a:pt x="89" y="0"/>
                    </a:lnTo>
                    <a:lnTo>
                      <a:pt x="85" y="0"/>
                    </a:lnTo>
                    <a:lnTo>
                      <a:pt x="85" y="10"/>
                    </a:lnTo>
                    <a:lnTo>
                      <a:pt x="90" y="15"/>
                    </a:lnTo>
                    <a:lnTo>
                      <a:pt x="90" y="23"/>
                    </a:lnTo>
                    <a:lnTo>
                      <a:pt x="79" y="31"/>
                    </a:lnTo>
                    <a:lnTo>
                      <a:pt x="76" y="34"/>
                    </a:lnTo>
                    <a:lnTo>
                      <a:pt x="69" y="52"/>
                    </a:lnTo>
                    <a:lnTo>
                      <a:pt x="65" y="68"/>
                    </a:lnTo>
                    <a:lnTo>
                      <a:pt x="58" y="74"/>
                    </a:lnTo>
                    <a:lnTo>
                      <a:pt x="54" y="85"/>
                    </a:lnTo>
                    <a:lnTo>
                      <a:pt x="45" y="104"/>
                    </a:lnTo>
                    <a:lnTo>
                      <a:pt x="39" y="106"/>
                    </a:lnTo>
                    <a:lnTo>
                      <a:pt x="32" y="98"/>
                    </a:lnTo>
                    <a:lnTo>
                      <a:pt x="18" y="99"/>
                    </a:lnTo>
                    <a:lnTo>
                      <a:pt x="16" y="103"/>
                    </a:lnTo>
                    <a:lnTo>
                      <a:pt x="12" y="107"/>
                    </a:lnTo>
                    <a:lnTo>
                      <a:pt x="7" y="114"/>
                    </a:lnTo>
                    <a:lnTo>
                      <a:pt x="4" y="123"/>
                    </a:lnTo>
                    <a:lnTo>
                      <a:pt x="0" y="133"/>
                    </a:lnTo>
                    <a:lnTo>
                      <a:pt x="2" y="135"/>
                    </a:lnTo>
                    <a:lnTo>
                      <a:pt x="6" y="135"/>
                    </a:lnTo>
                    <a:lnTo>
                      <a:pt x="9" y="141"/>
                    </a:lnTo>
                    <a:lnTo>
                      <a:pt x="14" y="144"/>
                    </a:lnTo>
                    <a:lnTo>
                      <a:pt x="19" y="144"/>
                    </a:lnTo>
                    <a:lnTo>
                      <a:pt x="18" y="149"/>
                    </a:lnTo>
                    <a:lnTo>
                      <a:pt x="19" y="150"/>
                    </a:lnTo>
                    <a:lnTo>
                      <a:pt x="22" y="155"/>
                    </a:lnTo>
                    <a:lnTo>
                      <a:pt x="19" y="172"/>
                    </a:lnTo>
                    <a:lnTo>
                      <a:pt x="43" y="171"/>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3" name="Google Shape;696;p69">
                <a:extLst>
                  <a:ext uri="{FF2B5EF4-FFF2-40B4-BE49-F238E27FC236}">
                    <a16:creationId xmlns:a16="http://schemas.microsoft.com/office/drawing/2014/main" id="{7C18CFD8-C060-FC1E-09F7-7731164D8EF1}"/>
                  </a:ext>
                </a:extLst>
              </p:cNvPr>
              <p:cNvSpPr/>
              <p:nvPr/>
            </p:nvSpPr>
            <p:spPr>
              <a:xfrm>
                <a:off x="21042528" y="7431190"/>
                <a:ext cx="209132" cy="188847"/>
              </a:xfrm>
              <a:custGeom>
                <a:avLst/>
                <a:gdLst/>
                <a:ahLst/>
                <a:cxnLst/>
                <a:rect l="l" t="t" r="r" b="b"/>
                <a:pathLst>
                  <a:path w="29" h="27" extrusionOk="0">
                    <a:moveTo>
                      <a:pt x="22" y="0"/>
                    </a:moveTo>
                    <a:lnTo>
                      <a:pt x="18" y="1"/>
                    </a:lnTo>
                    <a:lnTo>
                      <a:pt x="16" y="6"/>
                    </a:lnTo>
                    <a:lnTo>
                      <a:pt x="11" y="5"/>
                    </a:lnTo>
                    <a:lnTo>
                      <a:pt x="4" y="14"/>
                    </a:lnTo>
                    <a:lnTo>
                      <a:pt x="0" y="21"/>
                    </a:lnTo>
                    <a:lnTo>
                      <a:pt x="2" y="26"/>
                    </a:lnTo>
                    <a:lnTo>
                      <a:pt x="4" y="23"/>
                    </a:lnTo>
                    <a:lnTo>
                      <a:pt x="5" y="23"/>
                    </a:lnTo>
                    <a:lnTo>
                      <a:pt x="9" y="27"/>
                    </a:lnTo>
                    <a:lnTo>
                      <a:pt x="13" y="26"/>
                    </a:lnTo>
                    <a:lnTo>
                      <a:pt x="16" y="21"/>
                    </a:lnTo>
                    <a:lnTo>
                      <a:pt x="23" y="19"/>
                    </a:lnTo>
                    <a:lnTo>
                      <a:pt x="25" y="21"/>
                    </a:lnTo>
                    <a:lnTo>
                      <a:pt x="29" y="14"/>
                    </a:lnTo>
                    <a:lnTo>
                      <a:pt x="22" y="0"/>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chemeClr val="accent4"/>
                  </a:solidFill>
                  <a:latin typeface="Verdana"/>
                  <a:ea typeface="Verdana"/>
                  <a:cs typeface="Verdana"/>
                  <a:sym typeface="Verdana"/>
                </a:endParaRPr>
              </a:p>
            </p:txBody>
          </p:sp>
          <p:sp>
            <p:nvSpPr>
              <p:cNvPr id="134" name="Google Shape;697;p69">
                <a:extLst>
                  <a:ext uri="{FF2B5EF4-FFF2-40B4-BE49-F238E27FC236}">
                    <a16:creationId xmlns:a16="http://schemas.microsoft.com/office/drawing/2014/main" id="{BCD89E12-32DD-63EB-2717-79EBDC2B3FE2}"/>
                  </a:ext>
                </a:extLst>
              </p:cNvPr>
              <p:cNvSpPr/>
              <p:nvPr/>
            </p:nvSpPr>
            <p:spPr>
              <a:xfrm>
                <a:off x="19459652" y="6156001"/>
                <a:ext cx="1420631" cy="895259"/>
              </a:xfrm>
              <a:custGeom>
                <a:avLst/>
                <a:gdLst/>
                <a:ahLst/>
                <a:cxnLst/>
                <a:rect l="l" t="t" r="r" b="b"/>
                <a:pathLst>
                  <a:path w="197" h="128" extrusionOk="0">
                    <a:moveTo>
                      <a:pt x="197" y="92"/>
                    </a:moveTo>
                    <a:lnTo>
                      <a:pt x="190" y="92"/>
                    </a:lnTo>
                    <a:lnTo>
                      <a:pt x="187" y="95"/>
                    </a:lnTo>
                    <a:lnTo>
                      <a:pt x="184" y="92"/>
                    </a:lnTo>
                    <a:lnTo>
                      <a:pt x="182" y="95"/>
                    </a:lnTo>
                    <a:lnTo>
                      <a:pt x="178" y="91"/>
                    </a:lnTo>
                    <a:lnTo>
                      <a:pt x="168" y="92"/>
                    </a:lnTo>
                    <a:lnTo>
                      <a:pt x="162" y="91"/>
                    </a:lnTo>
                    <a:lnTo>
                      <a:pt x="161" y="95"/>
                    </a:lnTo>
                    <a:lnTo>
                      <a:pt x="156" y="96"/>
                    </a:lnTo>
                    <a:lnTo>
                      <a:pt x="153" y="93"/>
                    </a:lnTo>
                    <a:lnTo>
                      <a:pt x="134" y="100"/>
                    </a:lnTo>
                    <a:lnTo>
                      <a:pt x="127" y="97"/>
                    </a:lnTo>
                    <a:lnTo>
                      <a:pt x="123" y="100"/>
                    </a:lnTo>
                    <a:lnTo>
                      <a:pt x="123" y="105"/>
                    </a:lnTo>
                    <a:lnTo>
                      <a:pt x="121" y="106"/>
                    </a:lnTo>
                    <a:lnTo>
                      <a:pt x="106" y="106"/>
                    </a:lnTo>
                    <a:lnTo>
                      <a:pt x="97" y="101"/>
                    </a:lnTo>
                    <a:lnTo>
                      <a:pt x="94" y="103"/>
                    </a:lnTo>
                    <a:lnTo>
                      <a:pt x="92" y="102"/>
                    </a:lnTo>
                    <a:lnTo>
                      <a:pt x="84" y="92"/>
                    </a:lnTo>
                    <a:lnTo>
                      <a:pt x="75" y="92"/>
                    </a:lnTo>
                    <a:lnTo>
                      <a:pt x="67" y="102"/>
                    </a:lnTo>
                    <a:lnTo>
                      <a:pt x="66" y="114"/>
                    </a:lnTo>
                    <a:lnTo>
                      <a:pt x="62" y="114"/>
                    </a:lnTo>
                    <a:lnTo>
                      <a:pt x="53" y="119"/>
                    </a:lnTo>
                    <a:lnTo>
                      <a:pt x="43" y="114"/>
                    </a:lnTo>
                    <a:lnTo>
                      <a:pt x="38" y="116"/>
                    </a:lnTo>
                    <a:lnTo>
                      <a:pt x="31" y="119"/>
                    </a:lnTo>
                    <a:lnTo>
                      <a:pt x="24" y="128"/>
                    </a:lnTo>
                    <a:lnTo>
                      <a:pt x="23" y="128"/>
                    </a:lnTo>
                    <a:lnTo>
                      <a:pt x="13" y="119"/>
                    </a:lnTo>
                    <a:lnTo>
                      <a:pt x="2" y="97"/>
                    </a:lnTo>
                    <a:lnTo>
                      <a:pt x="0" y="80"/>
                    </a:lnTo>
                    <a:lnTo>
                      <a:pt x="6" y="73"/>
                    </a:lnTo>
                    <a:lnTo>
                      <a:pt x="13" y="57"/>
                    </a:lnTo>
                    <a:lnTo>
                      <a:pt x="23" y="57"/>
                    </a:lnTo>
                    <a:lnTo>
                      <a:pt x="29" y="53"/>
                    </a:lnTo>
                    <a:lnTo>
                      <a:pt x="31" y="51"/>
                    </a:lnTo>
                    <a:lnTo>
                      <a:pt x="36" y="55"/>
                    </a:lnTo>
                    <a:lnTo>
                      <a:pt x="50" y="48"/>
                    </a:lnTo>
                    <a:lnTo>
                      <a:pt x="63" y="47"/>
                    </a:lnTo>
                    <a:lnTo>
                      <a:pt x="69" y="39"/>
                    </a:lnTo>
                    <a:lnTo>
                      <a:pt x="67" y="36"/>
                    </a:lnTo>
                    <a:lnTo>
                      <a:pt x="68" y="33"/>
                    </a:lnTo>
                    <a:lnTo>
                      <a:pt x="91" y="30"/>
                    </a:lnTo>
                    <a:lnTo>
                      <a:pt x="92" y="27"/>
                    </a:lnTo>
                    <a:lnTo>
                      <a:pt x="98" y="25"/>
                    </a:lnTo>
                    <a:lnTo>
                      <a:pt x="99" y="21"/>
                    </a:lnTo>
                    <a:lnTo>
                      <a:pt x="110" y="12"/>
                    </a:lnTo>
                    <a:lnTo>
                      <a:pt x="110" y="8"/>
                    </a:lnTo>
                    <a:lnTo>
                      <a:pt x="112" y="3"/>
                    </a:lnTo>
                    <a:lnTo>
                      <a:pt x="124" y="0"/>
                    </a:lnTo>
                    <a:lnTo>
                      <a:pt x="136" y="16"/>
                    </a:lnTo>
                    <a:lnTo>
                      <a:pt x="137" y="21"/>
                    </a:lnTo>
                    <a:lnTo>
                      <a:pt x="136" y="35"/>
                    </a:lnTo>
                    <a:lnTo>
                      <a:pt x="138" y="37"/>
                    </a:lnTo>
                    <a:lnTo>
                      <a:pt x="146" y="38"/>
                    </a:lnTo>
                    <a:lnTo>
                      <a:pt x="147" y="42"/>
                    </a:lnTo>
                    <a:lnTo>
                      <a:pt x="156" y="43"/>
                    </a:lnTo>
                    <a:lnTo>
                      <a:pt x="161" y="47"/>
                    </a:lnTo>
                    <a:lnTo>
                      <a:pt x="162" y="54"/>
                    </a:lnTo>
                    <a:lnTo>
                      <a:pt x="178" y="66"/>
                    </a:lnTo>
                    <a:lnTo>
                      <a:pt x="182" y="78"/>
                    </a:lnTo>
                    <a:lnTo>
                      <a:pt x="193" y="84"/>
                    </a:lnTo>
                    <a:lnTo>
                      <a:pt x="197" y="92"/>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5" name="Google Shape;698;p69">
                <a:extLst>
                  <a:ext uri="{FF2B5EF4-FFF2-40B4-BE49-F238E27FC236}">
                    <a16:creationId xmlns:a16="http://schemas.microsoft.com/office/drawing/2014/main" id="{BB22B6B6-5B4C-8AF6-B4B5-E8BEDE76DE86}"/>
                  </a:ext>
                </a:extLst>
              </p:cNvPr>
              <p:cNvSpPr/>
              <p:nvPr/>
            </p:nvSpPr>
            <p:spPr>
              <a:xfrm>
                <a:off x="19185623" y="7813033"/>
                <a:ext cx="115381" cy="153873"/>
              </a:xfrm>
              <a:custGeom>
                <a:avLst/>
                <a:gdLst/>
                <a:ahLst/>
                <a:cxnLst/>
                <a:rect l="l" t="t" r="r" b="b"/>
                <a:pathLst>
                  <a:path w="16" h="22" extrusionOk="0">
                    <a:moveTo>
                      <a:pt x="5" y="22"/>
                    </a:moveTo>
                    <a:lnTo>
                      <a:pt x="3" y="20"/>
                    </a:lnTo>
                    <a:lnTo>
                      <a:pt x="3" y="12"/>
                    </a:lnTo>
                    <a:lnTo>
                      <a:pt x="0" y="9"/>
                    </a:lnTo>
                    <a:lnTo>
                      <a:pt x="7" y="6"/>
                    </a:lnTo>
                    <a:lnTo>
                      <a:pt x="9" y="1"/>
                    </a:lnTo>
                    <a:lnTo>
                      <a:pt x="12" y="0"/>
                    </a:lnTo>
                    <a:lnTo>
                      <a:pt x="15" y="1"/>
                    </a:lnTo>
                    <a:lnTo>
                      <a:pt x="16" y="4"/>
                    </a:lnTo>
                    <a:lnTo>
                      <a:pt x="10" y="8"/>
                    </a:lnTo>
                    <a:lnTo>
                      <a:pt x="7" y="20"/>
                    </a:lnTo>
                    <a:lnTo>
                      <a:pt x="5" y="22"/>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6" name="Google Shape;699;p69">
                <a:extLst>
                  <a:ext uri="{FF2B5EF4-FFF2-40B4-BE49-F238E27FC236}">
                    <a16:creationId xmlns:a16="http://schemas.microsoft.com/office/drawing/2014/main" id="{EA9E8714-5C0E-01EF-5DEA-CE56A41C86D2}"/>
                  </a:ext>
                </a:extLst>
              </p:cNvPr>
              <p:cNvSpPr/>
              <p:nvPr/>
            </p:nvSpPr>
            <p:spPr>
              <a:xfrm>
                <a:off x="18846693" y="7085634"/>
                <a:ext cx="598542" cy="678441"/>
              </a:xfrm>
              <a:custGeom>
                <a:avLst/>
                <a:gdLst/>
                <a:ahLst/>
                <a:cxnLst/>
                <a:rect l="l" t="t" r="r" b="b"/>
                <a:pathLst>
                  <a:path w="83" h="97" extrusionOk="0">
                    <a:moveTo>
                      <a:pt x="37" y="2"/>
                    </a:moveTo>
                    <a:lnTo>
                      <a:pt x="35" y="5"/>
                    </a:lnTo>
                    <a:lnTo>
                      <a:pt x="37" y="19"/>
                    </a:lnTo>
                    <a:lnTo>
                      <a:pt x="18" y="19"/>
                    </a:lnTo>
                    <a:lnTo>
                      <a:pt x="10" y="21"/>
                    </a:lnTo>
                    <a:lnTo>
                      <a:pt x="12" y="25"/>
                    </a:lnTo>
                    <a:lnTo>
                      <a:pt x="8" y="27"/>
                    </a:lnTo>
                    <a:lnTo>
                      <a:pt x="15" y="34"/>
                    </a:lnTo>
                    <a:lnTo>
                      <a:pt x="12" y="35"/>
                    </a:lnTo>
                    <a:lnTo>
                      <a:pt x="7" y="32"/>
                    </a:lnTo>
                    <a:lnTo>
                      <a:pt x="6" y="42"/>
                    </a:lnTo>
                    <a:lnTo>
                      <a:pt x="2" y="47"/>
                    </a:lnTo>
                    <a:lnTo>
                      <a:pt x="0" y="47"/>
                    </a:lnTo>
                    <a:lnTo>
                      <a:pt x="1" y="51"/>
                    </a:lnTo>
                    <a:lnTo>
                      <a:pt x="7" y="65"/>
                    </a:lnTo>
                    <a:lnTo>
                      <a:pt x="16" y="78"/>
                    </a:lnTo>
                    <a:lnTo>
                      <a:pt x="33" y="92"/>
                    </a:lnTo>
                    <a:lnTo>
                      <a:pt x="34" y="97"/>
                    </a:lnTo>
                    <a:lnTo>
                      <a:pt x="37" y="90"/>
                    </a:lnTo>
                    <a:lnTo>
                      <a:pt x="43" y="90"/>
                    </a:lnTo>
                    <a:lnTo>
                      <a:pt x="44" y="89"/>
                    </a:lnTo>
                    <a:lnTo>
                      <a:pt x="41" y="80"/>
                    </a:lnTo>
                    <a:lnTo>
                      <a:pt x="43" y="75"/>
                    </a:lnTo>
                    <a:lnTo>
                      <a:pt x="52" y="70"/>
                    </a:lnTo>
                    <a:lnTo>
                      <a:pt x="58" y="64"/>
                    </a:lnTo>
                    <a:lnTo>
                      <a:pt x="62" y="69"/>
                    </a:lnTo>
                    <a:lnTo>
                      <a:pt x="69" y="68"/>
                    </a:lnTo>
                    <a:lnTo>
                      <a:pt x="75" y="73"/>
                    </a:lnTo>
                    <a:lnTo>
                      <a:pt x="78" y="72"/>
                    </a:lnTo>
                    <a:lnTo>
                      <a:pt x="82" y="48"/>
                    </a:lnTo>
                    <a:lnTo>
                      <a:pt x="77" y="36"/>
                    </a:lnTo>
                    <a:lnTo>
                      <a:pt x="78" y="31"/>
                    </a:lnTo>
                    <a:lnTo>
                      <a:pt x="83" y="23"/>
                    </a:lnTo>
                    <a:lnTo>
                      <a:pt x="83" y="18"/>
                    </a:lnTo>
                    <a:lnTo>
                      <a:pt x="79" y="14"/>
                    </a:lnTo>
                    <a:lnTo>
                      <a:pt x="71" y="11"/>
                    </a:lnTo>
                    <a:lnTo>
                      <a:pt x="67" y="18"/>
                    </a:lnTo>
                    <a:lnTo>
                      <a:pt x="65" y="16"/>
                    </a:lnTo>
                    <a:lnTo>
                      <a:pt x="65" y="7"/>
                    </a:lnTo>
                    <a:lnTo>
                      <a:pt x="66" y="2"/>
                    </a:lnTo>
                    <a:lnTo>
                      <a:pt x="50" y="0"/>
                    </a:lnTo>
                    <a:lnTo>
                      <a:pt x="37" y="2"/>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7" name="Google Shape;700;p69">
                <a:extLst>
                  <a:ext uri="{FF2B5EF4-FFF2-40B4-BE49-F238E27FC236}">
                    <a16:creationId xmlns:a16="http://schemas.microsoft.com/office/drawing/2014/main" id="{BF0BADEC-1662-08FD-1D74-D74288C8D0B7}"/>
                  </a:ext>
                </a:extLst>
              </p:cNvPr>
              <p:cNvSpPr/>
              <p:nvPr/>
            </p:nvSpPr>
            <p:spPr>
              <a:xfrm>
                <a:off x="19091877" y="6931761"/>
                <a:ext cx="814880" cy="944221"/>
              </a:xfrm>
              <a:custGeom>
                <a:avLst/>
                <a:gdLst/>
                <a:ahLst/>
                <a:cxnLst/>
                <a:rect l="l" t="t" r="r" b="b"/>
                <a:pathLst>
                  <a:path w="113" h="135" extrusionOk="0">
                    <a:moveTo>
                      <a:pt x="113" y="0"/>
                    </a:moveTo>
                    <a:lnTo>
                      <a:pt x="104" y="5"/>
                    </a:lnTo>
                    <a:lnTo>
                      <a:pt x="94" y="0"/>
                    </a:lnTo>
                    <a:lnTo>
                      <a:pt x="89" y="2"/>
                    </a:lnTo>
                    <a:lnTo>
                      <a:pt x="82" y="5"/>
                    </a:lnTo>
                    <a:lnTo>
                      <a:pt x="75" y="14"/>
                    </a:lnTo>
                    <a:lnTo>
                      <a:pt x="75" y="29"/>
                    </a:lnTo>
                    <a:lnTo>
                      <a:pt x="74" y="32"/>
                    </a:lnTo>
                    <a:lnTo>
                      <a:pt x="67" y="27"/>
                    </a:lnTo>
                    <a:lnTo>
                      <a:pt x="54" y="24"/>
                    </a:lnTo>
                    <a:lnTo>
                      <a:pt x="32" y="24"/>
                    </a:lnTo>
                    <a:lnTo>
                      <a:pt x="31" y="29"/>
                    </a:lnTo>
                    <a:lnTo>
                      <a:pt x="31" y="38"/>
                    </a:lnTo>
                    <a:lnTo>
                      <a:pt x="33" y="40"/>
                    </a:lnTo>
                    <a:lnTo>
                      <a:pt x="37" y="33"/>
                    </a:lnTo>
                    <a:lnTo>
                      <a:pt x="45" y="36"/>
                    </a:lnTo>
                    <a:lnTo>
                      <a:pt x="49" y="40"/>
                    </a:lnTo>
                    <a:lnTo>
                      <a:pt x="49" y="45"/>
                    </a:lnTo>
                    <a:lnTo>
                      <a:pt x="44" y="53"/>
                    </a:lnTo>
                    <a:lnTo>
                      <a:pt x="43" y="58"/>
                    </a:lnTo>
                    <a:lnTo>
                      <a:pt x="48" y="70"/>
                    </a:lnTo>
                    <a:lnTo>
                      <a:pt x="44" y="94"/>
                    </a:lnTo>
                    <a:lnTo>
                      <a:pt x="41" y="95"/>
                    </a:lnTo>
                    <a:lnTo>
                      <a:pt x="35" y="90"/>
                    </a:lnTo>
                    <a:lnTo>
                      <a:pt x="28" y="91"/>
                    </a:lnTo>
                    <a:lnTo>
                      <a:pt x="24" y="86"/>
                    </a:lnTo>
                    <a:lnTo>
                      <a:pt x="18" y="92"/>
                    </a:lnTo>
                    <a:lnTo>
                      <a:pt x="9" y="97"/>
                    </a:lnTo>
                    <a:lnTo>
                      <a:pt x="7" y="102"/>
                    </a:lnTo>
                    <a:lnTo>
                      <a:pt x="10" y="111"/>
                    </a:lnTo>
                    <a:lnTo>
                      <a:pt x="9" y="112"/>
                    </a:lnTo>
                    <a:lnTo>
                      <a:pt x="3" y="112"/>
                    </a:lnTo>
                    <a:lnTo>
                      <a:pt x="0" y="119"/>
                    </a:lnTo>
                    <a:lnTo>
                      <a:pt x="4" y="121"/>
                    </a:lnTo>
                    <a:lnTo>
                      <a:pt x="10" y="127"/>
                    </a:lnTo>
                    <a:lnTo>
                      <a:pt x="13" y="135"/>
                    </a:lnTo>
                    <a:lnTo>
                      <a:pt x="20" y="132"/>
                    </a:lnTo>
                    <a:lnTo>
                      <a:pt x="22" y="127"/>
                    </a:lnTo>
                    <a:lnTo>
                      <a:pt x="25" y="126"/>
                    </a:lnTo>
                    <a:lnTo>
                      <a:pt x="28" y="127"/>
                    </a:lnTo>
                    <a:lnTo>
                      <a:pt x="29" y="130"/>
                    </a:lnTo>
                    <a:lnTo>
                      <a:pt x="33" y="133"/>
                    </a:lnTo>
                    <a:lnTo>
                      <a:pt x="37" y="132"/>
                    </a:lnTo>
                    <a:lnTo>
                      <a:pt x="41" y="127"/>
                    </a:lnTo>
                    <a:lnTo>
                      <a:pt x="48" y="126"/>
                    </a:lnTo>
                    <a:lnTo>
                      <a:pt x="49" y="132"/>
                    </a:lnTo>
                    <a:lnTo>
                      <a:pt x="51" y="132"/>
                    </a:lnTo>
                    <a:lnTo>
                      <a:pt x="57" y="130"/>
                    </a:lnTo>
                    <a:lnTo>
                      <a:pt x="72" y="118"/>
                    </a:lnTo>
                    <a:lnTo>
                      <a:pt x="76" y="107"/>
                    </a:lnTo>
                    <a:lnTo>
                      <a:pt x="78" y="96"/>
                    </a:lnTo>
                    <a:lnTo>
                      <a:pt x="79" y="90"/>
                    </a:lnTo>
                    <a:lnTo>
                      <a:pt x="86" y="80"/>
                    </a:lnTo>
                    <a:lnTo>
                      <a:pt x="100" y="68"/>
                    </a:lnTo>
                    <a:lnTo>
                      <a:pt x="105" y="27"/>
                    </a:lnTo>
                    <a:lnTo>
                      <a:pt x="113" y="11"/>
                    </a:lnTo>
                    <a:lnTo>
                      <a:pt x="113" y="0"/>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8" name="Google Shape;701;p69">
                <a:extLst>
                  <a:ext uri="{FF2B5EF4-FFF2-40B4-BE49-F238E27FC236}">
                    <a16:creationId xmlns:a16="http://schemas.microsoft.com/office/drawing/2014/main" id="{152D9554-48D7-89E5-D13E-DED372652FE6}"/>
                  </a:ext>
                </a:extLst>
              </p:cNvPr>
              <p:cNvSpPr/>
              <p:nvPr/>
            </p:nvSpPr>
            <p:spPr>
              <a:xfrm>
                <a:off x="21053354" y="7575228"/>
                <a:ext cx="187494" cy="237802"/>
              </a:xfrm>
              <a:custGeom>
                <a:avLst/>
                <a:gdLst/>
                <a:ahLst/>
                <a:cxnLst/>
                <a:rect l="l" t="t" r="r" b="b"/>
                <a:pathLst>
                  <a:path w="26" h="34" extrusionOk="0">
                    <a:moveTo>
                      <a:pt x="5" y="32"/>
                    </a:moveTo>
                    <a:lnTo>
                      <a:pt x="3" y="25"/>
                    </a:lnTo>
                    <a:lnTo>
                      <a:pt x="3" y="18"/>
                    </a:lnTo>
                    <a:lnTo>
                      <a:pt x="2" y="10"/>
                    </a:lnTo>
                    <a:lnTo>
                      <a:pt x="0" y="7"/>
                    </a:lnTo>
                    <a:lnTo>
                      <a:pt x="2" y="4"/>
                    </a:lnTo>
                    <a:lnTo>
                      <a:pt x="3" y="4"/>
                    </a:lnTo>
                    <a:lnTo>
                      <a:pt x="7" y="8"/>
                    </a:lnTo>
                    <a:lnTo>
                      <a:pt x="11" y="7"/>
                    </a:lnTo>
                    <a:lnTo>
                      <a:pt x="14" y="2"/>
                    </a:lnTo>
                    <a:lnTo>
                      <a:pt x="21" y="0"/>
                    </a:lnTo>
                    <a:lnTo>
                      <a:pt x="23" y="2"/>
                    </a:lnTo>
                    <a:lnTo>
                      <a:pt x="21" y="8"/>
                    </a:lnTo>
                    <a:lnTo>
                      <a:pt x="25" y="10"/>
                    </a:lnTo>
                    <a:lnTo>
                      <a:pt x="26" y="15"/>
                    </a:lnTo>
                    <a:lnTo>
                      <a:pt x="16" y="31"/>
                    </a:lnTo>
                    <a:lnTo>
                      <a:pt x="8" y="34"/>
                    </a:lnTo>
                    <a:lnTo>
                      <a:pt x="5" y="32"/>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9" name="Google Shape;702;p69">
                <a:extLst>
                  <a:ext uri="{FF2B5EF4-FFF2-40B4-BE49-F238E27FC236}">
                    <a16:creationId xmlns:a16="http://schemas.microsoft.com/office/drawing/2014/main" id="{85ECB4F5-3AC9-3653-CF0C-747D232E4794}"/>
                  </a:ext>
                </a:extLst>
              </p:cNvPr>
              <p:cNvSpPr/>
              <p:nvPr/>
            </p:nvSpPr>
            <p:spPr>
              <a:xfrm>
                <a:off x="19185623" y="7813033"/>
                <a:ext cx="115381" cy="153873"/>
              </a:xfrm>
              <a:custGeom>
                <a:avLst/>
                <a:gdLst/>
                <a:ahLst/>
                <a:cxnLst/>
                <a:rect l="l" t="t" r="r" b="b"/>
                <a:pathLst>
                  <a:path w="16" h="22" extrusionOk="0">
                    <a:moveTo>
                      <a:pt x="5" y="22"/>
                    </a:moveTo>
                    <a:lnTo>
                      <a:pt x="3" y="20"/>
                    </a:lnTo>
                    <a:lnTo>
                      <a:pt x="3" y="12"/>
                    </a:lnTo>
                    <a:lnTo>
                      <a:pt x="0" y="9"/>
                    </a:lnTo>
                    <a:lnTo>
                      <a:pt x="7" y="6"/>
                    </a:lnTo>
                    <a:lnTo>
                      <a:pt x="9" y="1"/>
                    </a:lnTo>
                    <a:lnTo>
                      <a:pt x="12" y="0"/>
                    </a:lnTo>
                    <a:lnTo>
                      <a:pt x="15" y="1"/>
                    </a:lnTo>
                    <a:lnTo>
                      <a:pt x="16" y="4"/>
                    </a:lnTo>
                    <a:lnTo>
                      <a:pt x="10" y="8"/>
                    </a:lnTo>
                    <a:lnTo>
                      <a:pt x="7" y="20"/>
                    </a:lnTo>
                    <a:lnTo>
                      <a:pt x="5" y="22"/>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0" name="Google Shape;703;p69">
                <a:extLst>
                  <a:ext uri="{FF2B5EF4-FFF2-40B4-BE49-F238E27FC236}">
                    <a16:creationId xmlns:a16="http://schemas.microsoft.com/office/drawing/2014/main" id="{C86AC856-67A1-9862-4E24-BDE9D3619608}"/>
                  </a:ext>
                </a:extLst>
              </p:cNvPr>
              <p:cNvSpPr/>
              <p:nvPr/>
            </p:nvSpPr>
            <p:spPr>
              <a:xfrm>
                <a:off x="20829802" y="10540775"/>
                <a:ext cx="245184" cy="258789"/>
              </a:xfrm>
              <a:custGeom>
                <a:avLst/>
                <a:gdLst/>
                <a:ahLst/>
                <a:cxnLst/>
                <a:rect l="l" t="t" r="r" b="b"/>
                <a:pathLst>
                  <a:path w="34" h="37" extrusionOk="0">
                    <a:moveTo>
                      <a:pt x="34" y="13"/>
                    </a:moveTo>
                    <a:lnTo>
                      <a:pt x="34" y="16"/>
                    </a:lnTo>
                    <a:lnTo>
                      <a:pt x="28" y="27"/>
                    </a:lnTo>
                    <a:lnTo>
                      <a:pt x="20" y="31"/>
                    </a:lnTo>
                    <a:lnTo>
                      <a:pt x="15" y="35"/>
                    </a:lnTo>
                    <a:lnTo>
                      <a:pt x="11" y="37"/>
                    </a:lnTo>
                    <a:lnTo>
                      <a:pt x="7" y="32"/>
                    </a:lnTo>
                    <a:lnTo>
                      <a:pt x="0" y="21"/>
                    </a:lnTo>
                    <a:lnTo>
                      <a:pt x="8" y="7"/>
                    </a:lnTo>
                    <a:lnTo>
                      <a:pt x="19" y="0"/>
                    </a:lnTo>
                    <a:lnTo>
                      <a:pt x="23" y="0"/>
                    </a:lnTo>
                    <a:lnTo>
                      <a:pt x="26" y="1"/>
                    </a:lnTo>
                    <a:lnTo>
                      <a:pt x="34" y="13"/>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1" name="Google Shape;704;p69">
                <a:extLst>
                  <a:ext uri="{FF2B5EF4-FFF2-40B4-BE49-F238E27FC236}">
                    <a16:creationId xmlns:a16="http://schemas.microsoft.com/office/drawing/2014/main" id="{B6F20D20-E2DA-86C4-2493-233E43B5FDB0}"/>
                  </a:ext>
                </a:extLst>
              </p:cNvPr>
              <p:cNvSpPr/>
              <p:nvPr/>
            </p:nvSpPr>
            <p:spPr>
              <a:xfrm>
                <a:off x="21233636" y="10198059"/>
                <a:ext cx="137018" cy="181850"/>
              </a:xfrm>
              <a:custGeom>
                <a:avLst/>
                <a:gdLst/>
                <a:ahLst/>
                <a:cxnLst/>
                <a:rect l="l" t="t" r="r" b="b"/>
                <a:pathLst>
                  <a:path w="19" h="26" extrusionOk="0">
                    <a:moveTo>
                      <a:pt x="19" y="18"/>
                    </a:moveTo>
                    <a:lnTo>
                      <a:pt x="17" y="2"/>
                    </a:lnTo>
                    <a:lnTo>
                      <a:pt x="15" y="5"/>
                    </a:lnTo>
                    <a:lnTo>
                      <a:pt x="9" y="0"/>
                    </a:lnTo>
                    <a:lnTo>
                      <a:pt x="5" y="2"/>
                    </a:lnTo>
                    <a:lnTo>
                      <a:pt x="0" y="16"/>
                    </a:lnTo>
                    <a:lnTo>
                      <a:pt x="3" y="24"/>
                    </a:lnTo>
                    <a:lnTo>
                      <a:pt x="9" y="26"/>
                    </a:lnTo>
                    <a:lnTo>
                      <a:pt x="13" y="26"/>
                    </a:lnTo>
                    <a:lnTo>
                      <a:pt x="19" y="1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2" name="Google Shape;705;p69">
                <a:extLst>
                  <a:ext uri="{FF2B5EF4-FFF2-40B4-BE49-F238E27FC236}">
                    <a16:creationId xmlns:a16="http://schemas.microsoft.com/office/drawing/2014/main" id="{665CE477-5D7A-9D12-1357-28283413564B}"/>
                  </a:ext>
                </a:extLst>
              </p:cNvPr>
              <p:cNvSpPr/>
              <p:nvPr/>
            </p:nvSpPr>
            <p:spPr>
              <a:xfrm>
                <a:off x="16964537" y="6169394"/>
                <a:ext cx="670653" cy="699420"/>
              </a:xfrm>
              <a:custGeom>
                <a:avLst/>
                <a:gdLst/>
                <a:ahLst/>
                <a:cxnLst/>
                <a:rect l="l" t="t" r="r" b="b"/>
                <a:pathLst>
                  <a:path w="93" h="100" extrusionOk="0">
                    <a:moveTo>
                      <a:pt x="10" y="9"/>
                    </a:moveTo>
                    <a:lnTo>
                      <a:pt x="7" y="12"/>
                    </a:lnTo>
                    <a:lnTo>
                      <a:pt x="7" y="20"/>
                    </a:lnTo>
                    <a:lnTo>
                      <a:pt x="11" y="21"/>
                    </a:lnTo>
                    <a:lnTo>
                      <a:pt x="11" y="25"/>
                    </a:lnTo>
                    <a:lnTo>
                      <a:pt x="13" y="27"/>
                    </a:lnTo>
                    <a:lnTo>
                      <a:pt x="10" y="31"/>
                    </a:lnTo>
                    <a:lnTo>
                      <a:pt x="12" y="31"/>
                    </a:lnTo>
                    <a:lnTo>
                      <a:pt x="13" y="38"/>
                    </a:lnTo>
                    <a:lnTo>
                      <a:pt x="10" y="36"/>
                    </a:lnTo>
                    <a:lnTo>
                      <a:pt x="5" y="36"/>
                    </a:lnTo>
                    <a:lnTo>
                      <a:pt x="5" y="39"/>
                    </a:lnTo>
                    <a:lnTo>
                      <a:pt x="8" y="39"/>
                    </a:lnTo>
                    <a:lnTo>
                      <a:pt x="10" y="42"/>
                    </a:lnTo>
                    <a:lnTo>
                      <a:pt x="6" y="50"/>
                    </a:lnTo>
                    <a:lnTo>
                      <a:pt x="1" y="50"/>
                    </a:lnTo>
                    <a:lnTo>
                      <a:pt x="2" y="54"/>
                    </a:lnTo>
                    <a:lnTo>
                      <a:pt x="5" y="57"/>
                    </a:lnTo>
                    <a:lnTo>
                      <a:pt x="4" y="61"/>
                    </a:lnTo>
                    <a:lnTo>
                      <a:pt x="0" y="66"/>
                    </a:lnTo>
                    <a:lnTo>
                      <a:pt x="10" y="69"/>
                    </a:lnTo>
                    <a:lnTo>
                      <a:pt x="13" y="75"/>
                    </a:lnTo>
                    <a:lnTo>
                      <a:pt x="18" y="76"/>
                    </a:lnTo>
                    <a:lnTo>
                      <a:pt x="19" y="85"/>
                    </a:lnTo>
                    <a:lnTo>
                      <a:pt x="15" y="88"/>
                    </a:lnTo>
                    <a:lnTo>
                      <a:pt x="15" y="98"/>
                    </a:lnTo>
                    <a:lnTo>
                      <a:pt x="20" y="100"/>
                    </a:lnTo>
                    <a:lnTo>
                      <a:pt x="37" y="92"/>
                    </a:lnTo>
                    <a:lnTo>
                      <a:pt x="57" y="87"/>
                    </a:lnTo>
                    <a:lnTo>
                      <a:pt x="71" y="86"/>
                    </a:lnTo>
                    <a:lnTo>
                      <a:pt x="83" y="88"/>
                    </a:lnTo>
                    <a:lnTo>
                      <a:pt x="85" y="87"/>
                    </a:lnTo>
                    <a:lnTo>
                      <a:pt x="89" y="87"/>
                    </a:lnTo>
                    <a:lnTo>
                      <a:pt x="88" y="80"/>
                    </a:lnTo>
                    <a:lnTo>
                      <a:pt x="85" y="77"/>
                    </a:lnTo>
                    <a:lnTo>
                      <a:pt x="81" y="65"/>
                    </a:lnTo>
                    <a:lnTo>
                      <a:pt x="82" y="60"/>
                    </a:lnTo>
                    <a:lnTo>
                      <a:pt x="86" y="54"/>
                    </a:lnTo>
                    <a:lnTo>
                      <a:pt x="88" y="43"/>
                    </a:lnTo>
                    <a:lnTo>
                      <a:pt x="93" y="39"/>
                    </a:lnTo>
                    <a:lnTo>
                      <a:pt x="90" y="27"/>
                    </a:lnTo>
                    <a:lnTo>
                      <a:pt x="88" y="26"/>
                    </a:lnTo>
                    <a:lnTo>
                      <a:pt x="89" y="23"/>
                    </a:lnTo>
                    <a:lnTo>
                      <a:pt x="89" y="20"/>
                    </a:lnTo>
                    <a:lnTo>
                      <a:pt x="86" y="20"/>
                    </a:lnTo>
                    <a:lnTo>
                      <a:pt x="82" y="12"/>
                    </a:lnTo>
                    <a:lnTo>
                      <a:pt x="80" y="14"/>
                    </a:lnTo>
                    <a:lnTo>
                      <a:pt x="75" y="12"/>
                    </a:lnTo>
                    <a:lnTo>
                      <a:pt x="65" y="15"/>
                    </a:lnTo>
                    <a:lnTo>
                      <a:pt x="63" y="17"/>
                    </a:lnTo>
                    <a:lnTo>
                      <a:pt x="61" y="15"/>
                    </a:lnTo>
                    <a:lnTo>
                      <a:pt x="58" y="16"/>
                    </a:lnTo>
                    <a:lnTo>
                      <a:pt x="55" y="14"/>
                    </a:lnTo>
                    <a:lnTo>
                      <a:pt x="51" y="6"/>
                    </a:lnTo>
                    <a:lnTo>
                      <a:pt x="48" y="7"/>
                    </a:lnTo>
                    <a:lnTo>
                      <a:pt x="45" y="5"/>
                    </a:lnTo>
                    <a:lnTo>
                      <a:pt x="43" y="5"/>
                    </a:lnTo>
                    <a:lnTo>
                      <a:pt x="38" y="7"/>
                    </a:lnTo>
                    <a:lnTo>
                      <a:pt x="36" y="7"/>
                    </a:lnTo>
                    <a:lnTo>
                      <a:pt x="36" y="0"/>
                    </a:lnTo>
                    <a:lnTo>
                      <a:pt x="33" y="0"/>
                    </a:lnTo>
                    <a:lnTo>
                      <a:pt x="32" y="3"/>
                    </a:lnTo>
                    <a:lnTo>
                      <a:pt x="30" y="1"/>
                    </a:lnTo>
                    <a:lnTo>
                      <a:pt x="29" y="6"/>
                    </a:lnTo>
                    <a:lnTo>
                      <a:pt x="24" y="6"/>
                    </a:lnTo>
                    <a:lnTo>
                      <a:pt x="24" y="9"/>
                    </a:lnTo>
                    <a:lnTo>
                      <a:pt x="20" y="7"/>
                    </a:lnTo>
                    <a:lnTo>
                      <a:pt x="18" y="7"/>
                    </a:lnTo>
                    <a:lnTo>
                      <a:pt x="15" y="4"/>
                    </a:lnTo>
                    <a:lnTo>
                      <a:pt x="10" y="9"/>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3" name="Google Shape;706;p69">
                <a:extLst>
                  <a:ext uri="{FF2B5EF4-FFF2-40B4-BE49-F238E27FC236}">
                    <a16:creationId xmlns:a16="http://schemas.microsoft.com/office/drawing/2014/main" id="{7FAE88FD-CB71-E96D-774B-A06758F507A7}"/>
                  </a:ext>
                </a:extLst>
              </p:cNvPr>
              <p:cNvSpPr/>
              <p:nvPr/>
            </p:nvSpPr>
            <p:spPr>
              <a:xfrm>
                <a:off x="17981338" y="5987546"/>
                <a:ext cx="331722" cy="671444"/>
              </a:xfrm>
              <a:custGeom>
                <a:avLst/>
                <a:gdLst/>
                <a:ahLst/>
                <a:cxnLst/>
                <a:rect l="l" t="t" r="r" b="b"/>
                <a:pathLst>
                  <a:path w="46" h="96" extrusionOk="0">
                    <a:moveTo>
                      <a:pt x="18" y="96"/>
                    </a:moveTo>
                    <a:lnTo>
                      <a:pt x="17" y="96"/>
                    </a:lnTo>
                    <a:lnTo>
                      <a:pt x="15" y="90"/>
                    </a:lnTo>
                    <a:lnTo>
                      <a:pt x="16" y="81"/>
                    </a:lnTo>
                    <a:lnTo>
                      <a:pt x="15" y="58"/>
                    </a:lnTo>
                    <a:lnTo>
                      <a:pt x="9" y="40"/>
                    </a:lnTo>
                    <a:lnTo>
                      <a:pt x="5" y="35"/>
                    </a:lnTo>
                    <a:lnTo>
                      <a:pt x="0" y="32"/>
                    </a:lnTo>
                    <a:lnTo>
                      <a:pt x="3" y="22"/>
                    </a:lnTo>
                    <a:lnTo>
                      <a:pt x="10" y="14"/>
                    </a:lnTo>
                    <a:lnTo>
                      <a:pt x="19" y="15"/>
                    </a:lnTo>
                    <a:lnTo>
                      <a:pt x="24" y="8"/>
                    </a:lnTo>
                    <a:lnTo>
                      <a:pt x="27" y="6"/>
                    </a:lnTo>
                    <a:lnTo>
                      <a:pt x="24" y="3"/>
                    </a:lnTo>
                    <a:lnTo>
                      <a:pt x="31" y="0"/>
                    </a:lnTo>
                    <a:lnTo>
                      <a:pt x="43" y="10"/>
                    </a:lnTo>
                    <a:lnTo>
                      <a:pt x="41" y="15"/>
                    </a:lnTo>
                    <a:lnTo>
                      <a:pt x="44" y="21"/>
                    </a:lnTo>
                    <a:lnTo>
                      <a:pt x="46" y="31"/>
                    </a:lnTo>
                    <a:lnTo>
                      <a:pt x="42" y="33"/>
                    </a:lnTo>
                    <a:lnTo>
                      <a:pt x="43" y="36"/>
                    </a:lnTo>
                    <a:lnTo>
                      <a:pt x="42" y="40"/>
                    </a:lnTo>
                    <a:lnTo>
                      <a:pt x="36" y="44"/>
                    </a:lnTo>
                    <a:lnTo>
                      <a:pt x="35" y="52"/>
                    </a:lnTo>
                    <a:lnTo>
                      <a:pt x="31" y="62"/>
                    </a:lnTo>
                    <a:lnTo>
                      <a:pt x="29" y="84"/>
                    </a:lnTo>
                    <a:lnTo>
                      <a:pt x="31" y="95"/>
                    </a:lnTo>
                    <a:lnTo>
                      <a:pt x="18" y="96"/>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4" name="Google Shape;707;p69">
                <a:extLst>
                  <a:ext uri="{FF2B5EF4-FFF2-40B4-BE49-F238E27FC236}">
                    <a16:creationId xmlns:a16="http://schemas.microsoft.com/office/drawing/2014/main" id="{4F994FEE-A564-B521-A973-42902ADCED18}"/>
                  </a:ext>
                </a:extLst>
              </p:cNvPr>
              <p:cNvSpPr/>
              <p:nvPr/>
            </p:nvSpPr>
            <p:spPr>
              <a:xfrm>
                <a:off x="16654453" y="6407198"/>
                <a:ext cx="447101" cy="447630"/>
              </a:xfrm>
              <a:custGeom>
                <a:avLst/>
                <a:gdLst/>
                <a:ahLst/>
                <a:cxnLst/>
                <a:rect l="l" t="t" r="r" b="b"/>
                <a:pathLst>
                  <a:path w="62" h="64" extrusionOk="0">
                    <a:moveTo>
                      <a:pt x="0" y="25"/>
                    </a:moveTo>
                    <a:lnTo>
                      <a:pt x="3" y="20"/>
                    </a:lnTo>
                    <a:lnTo>
                      <a:pt x="13" y="13"/>
                    </a:lnTo>
                    <a:lnTo>
                      <a:pt x="13" y="8"/>
                    </a:lnTo>
                    <a:lnTo>
                      <a:pt x="18" y="5"/>
                    </a:lnTo>
                    <a:lnTo>
                      <a:pt x="17" y="3"/>
                    </a:lnTo>
                    <a:lnTo>
                      <a:pt x="20" y="0"/>
                    </a:lnTo>
                    <a:lnTo>
                      <a:pt x="23" y="2"/>
                    </a:lnTo>
                    <a:lnTo>
                      <a:pt x="26" y="0"/>
                    </a:lnTo>
                    <a:lnTo>
                      <a:pt x="30" y="4"/>
                    </a:lnTo>
                    <a:lnTo>
                      <a:pt x="31" y="13"/>
                    </a:lnTo>
                    <a:lnTo>
                      <a:pt x="30" y="19"/>
                    </a:lnTo>
                    <a:lnTo>
                      <a:pt x="32" y="19"/>
                    </a:lnTo>
                    <a:lnTo>
                      <a:pt x="37" y="21"/>
                    </a:lnTo>
                    <a:lnTo>
                      <a:pt x="39" y="20"/>
                    </a:lnTo>
                    <a:lnTo>
                      <a:pt x="42" y="14"/>
                    </a:lnTo>
                    <a:lnTo>
                      <a:pt x="44" y="16"/>
                    </a:lnTo>
                    <a:lnTo>
                      <a:pt x="45" y="20"/>
                    </a:lnTo>
                    <a:lnTo>
                      <a:pt x="48" y="23"/>
                    </a:lnTo>
                    <a:lnTo>
                      <a:pt x="47" y="27"/>
                    </a:lnTo>
                    <a:lnTo>
                      <a:pt x="43" y="32"/>
                    </a:lnTo>
                    <a:lnTo>
                      <a:pt x="53" y="35"/>
                    </a:lnTo>
                    <a:lnTo>
                      <a:pt x="56" y="41"/>
                    </a:lnTo>
                    <a:lnTo>
                      <a:pt x="61" y="42"/>
                    </a:lnTo>
                    <a:lnTo>
                      <a:pt x="62" y="51"/>
                    </a:lnTo>
                    <a:lnTo>
                      <a:pt x="58" y="54"/>
                    </a:lnTo>
                    <a:lnTo>
                      <a:pt x="58" y="64"/>
                    </a:lnTo>
                    <a:lnTo>
                      <a:pt x="45" y="61"/>
                    </a:lnTo>
                    <a:lnTo>
                      <a:pt x="32" y="53"/>
                    </a:lnTo>
                    <a:lnTo>
                      <a:pt x="17" y="39"/>
                    </a:lnTo>
                    <a:lnTo>
                      <a:pt x="10" y="35"/>
                    </a:lnTo>
                    <a:lnTo>
                      <a:pt x="0" y="25"/>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5" name="Google Shape;708;p69">
                <a:extLst>
                  <a:ext uri="{FF2B5EF4-FFF2-40B4-BE49-F238E27FC236}">
                    <a16:creationId xmlns:a16="http://schemas.microsoft.com/office/drawing/2014/main" id="{80441160-E71C-12CA-DD2E-8F0B129FD135}"/>
                  </a:ext>
                </a:extLst>
              </p:cNvPr>
              <p:cNvSpPr/>
              <p:nvPr/>
            </p:nvSpPr>
            <p:spPr>
              <a:xfrm>
                <a:off x="17880377" y="6141419"/>
                <a:ext cx="223553" cy="545548"/>
              </a:xfrm>
              <a:custGeom>
                <a:avLst/>
                <a:gdLst/>
                <a:ahLst/>
                <a:cxnLst/>
                <a:rect l="l" t="t" r="r" b="b"/>
                <a:pathLst>
                  <a:path w="31" h="78" extrusionOk="0">
                    <a:moveTo>
                      <a:pt x="31" y="74"/>
                    </a:moveTo>
                    <a:lnTo>
                      <a:pt x="21" y="78"/>
                    </a:lnTo>
                    <a:lnTo>
                      <a:pt x="16" y="72"/>
                    </a:lnTo>
                    <a:lnTo>
                      <a:pt x="12" y="65"/>
                    </a:lnTo>
                    <a:lnTo>
                      <a:pt x="10" y="26"/>
                    </a:lnTo>
                    <a:lnTo>
                      <a:pt x="6" y="13"/>
                    </a:lnTo>
                    <a:lnTo>
                      <a:pt x="0" y="5"/>
                    </a:lnTo>
                    <a:lnTo>
                      <a:pt x="3" y="2"/>
                    </a:lnTo>
                    <a:lnTo>
                      <a:pt x="0" y="2"/>
                    </a:lnTo>
                    <a:lnTo>
                      <a:pt x="0" y="0"/>
                    </a:lnTo>
                    <a:lnTo>
                      <a:pt x="5" y="0"/>
                    </a:lnTo>
                    <a:lnTo>
                      <a:pt x="10" y="2"/>
                    </a:lnTo>
                    <a:lnTo>
                      <a:pt x="16" y="0"/>
                    </a:lnTo>
                    <a:lnTo>
                      <a:pt x="13" y="10"/>
                    </a:lnTo>
                    <a:lnTo>
                      <a:pt x="18" y="13"/>
                    </a:lnTo>
                    <a:lnTo>
                      <a:pt x="22" y="18"/>
                    </a:lnTo>
                    <a:lnTo>
                      <a:pt x="28" y="36"/>
                    </a:lnTo>
                    <a:lnTo>
                      <a:pt x="29" y="59"/>
                    </a:lnTo>
                    <a:lnTo>
                      <a:pt x="28" y="68"/>
                    </a:lnTo>
                    <a:lnTo>
                      <a:pt x="30" y="74"/>
                    </a:lnTo>
                    <a:lnTo>
                      <a:pt x="31" y="74"/>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6" name="Google Shape;709;p69">
                <a:extLst>
                  <a:ext uri="{FF2B5EF4-FFF2-40B4-BE49-F238E27FC236}">
                    <a16:creationId xmlns:a16="http://schemas.microsoft.com/office/drawing/2014/main" id="{3FE7AB3B-81C4-5271-2076-8BCFE8C91F8F}"/>
                  </a:ext>
                </a:extLst>
              </p:cNvPr>
              <p:cNvSpPr/>
              <p:nvPr/>
            </p:nvSpPr>
            <p:spPr>
              <a:xfrm>
                <a:off x="16257829" y="5952574"/>
                <a:ext cx="800457" cy="601503"/>
              </a:xfrm>
              <a:custGeom>
                <a:avLst/>
                <a:gdLst/>
                <a:ahLst/>
                <a:cxnLst/>
                <a:rect l="l" t="t" r="r" b="b"/>
                <a:pathLst>
                  <a:path w="111" h="86" extrusionOk="0">
                    <a:moveTo>
                      <a:pt x="22" y="0"/>
                    </a:moveTo>
                    <a:lnTo>
                      <a:pt x="30" y="0"/>
                    </a:lnTo>
                    <a:lnTo>
                      <a:pt x="31" y="4"/>
                    </a:lnTo>
                    <a:lnTo>
                      <a:pt x="34" y="3"/>
                    </a:lnTo>
                    <a:lnTo>
                      <a:pt x="42" y="5"/>
                    </a:lnTo>
                    <a:lnTo>
                      <a:pt x="58" y="4"/>
                    </a:lnTo>
                    <a:lnTo>
                      <a:pt x="55" y="9"/>
                    </a:lnTo>
                    <a:lnTo>
                      <a:pt x="56" y="10"/>
                    </a:lnTo>
                    <a:lnTo>
                      <a:pt x="59" y="10"/>
                    </a:lnTo>
                    <a:lnTo>
                      <a:pt x="63" y="8"/>
                    </a:lnTo>
                    <a:lnTo>
                      <a:pt x="67" y="11"/>
                    </a:lnTo>
                    <a:lnTo>
                      <a:pt x="73" y="8"/>
                    </a:lnTo>
                    <a:lnTo>
                      <a:pt x="81" y="10"/>
                    </a:lnTo>
                    <a:lnTo>
                      <a:pt x="83" y="8"/>
                    </a:lnTo>
                    <a:lnTo>
                      <a:pt x="86" y="5"/>
                    </a:lnTo>
                    <a:lnTo>
                      <a:pt x="87" y="3"/>
                    </a:lnTo>
                    <a:lnTo>
                      <a:pt x="91" y="3"/>
                    </a:lnTo>
                    <a:lnTo>
                      <a:pt x="92" y="8"/>
                    </a:lnTo>
                    <a:lnTo>
                      <a:pt x="93" y="8"/>
                    </a:lnTo>
                    <a:lnTo>
                      <a:pt x="94" y="11"/>
                    </a:lnTo>
                    <a:lnTo>
                      <a:pt x="94" y="16"/>
                    </a:lnTo>
                    <a:lnTo>
                      <a:pt x="97" y="16"/>
                    </a:lnTo>
                    <a:lnTo>
                      <a:pt x="98" y="19"/>
                    </a:lnTo>
                    <a:lnTo>
                      <a:pt x="102" y="21"/>
                    </a:lnTo>
                    <a:lnTo>
                      <a:pt x="102" y="22"/>
                    </a:lnTo>
                    <a:lnTo>
                      <a:pt x="97" y="26"/>
                    </a:lnTo>
                    <a:lnTo>
                      <a:pt x="97" y="27"/>
                    </a:lnTo>
                    <a:lnTo>
                      <a:pt x="99" y="26"/>
                    </a:lnTo>
                    <a:lnTo>
                      <a:pt x="102" y="26"/>
                    </a:lnTo>
                    <a:lnTo>
                      <a:pt x="103" y="34"/>
                    </a:lnTo>
                    <a:lnTo>
                      <a:pt x="108" y="40"/>
                    </a:lnTo>
                    <a:lnTo>
                      <a:pt x="105" y="43"/>
                    </a:lnTo>
                    <a:lnTo>
                      <a:pt x="105" y="51"/>
                    </a:lnTo>
                    <a:lnTo>
                      <a:pt x="109" y="52"/>
                    </a:lnTo>
                    <a:lnTo>
                      <a:pt x="109" y="56"/>
                    </a:lnTo>
                    <a:lnTo>
                      <a:pt x="111" y="58"/>
                    </a:lnTo>
                    <a:lnTo>
                      <a:pt x="108" y="62"/>
                    </a:lnTo>
                    <a:lnTo>
                      <a:pt x="110" y="62"/>
                    </a:lnTo>
                    <a:lnTo>
                      <a:pt x="111" y="69"/>
                    </a:lnTo>
                    <a:lnTo>
                      <a:pt x="108" y="67"/>
                    </a:lnTo>
                    <a:lnTo>
                      <a:pt x="103" y="67"/>
                    </a:lnTo>
                    <a:lnTo>
                      <a:pt x="103" y="70"/>
                    </a:lnTo>
                    <a:lnTo>
                      <a:pt x="106" y="70"/>
                    </a:lnTo>
                    <a:lnTo>
                      <a:pt x="108" y="73"/>
                    </a:lnTo>
                    <a:lnTo>
                      <a:pt x="104" y="81"/>
                    </a:lnTo>
                    <a:lnTo>
                      <a:pt x="99" y="81"/>
                    </a:lnTo>
                    <a:lnTo>
                      <a:pt x="97" y="79"/>
                    </a:lnTo>
                    <a:lnTo>
                      <a:pt x="94" y="85"/>
                    </a:lnTo>
                    <a:lnTo>
                      <a:pt x="92" y="86"/>
                    </a:lnTo>
                    <a:lnTo>
                      <a:pt x="87" y="84"/>
                    </a:lnTo>
                    <a:lnTo>
                      <a:pt x="85" y="84"/>
                    </a:lnTo>
                    <a:lnTo>
                      <a:pt x="86" y="78"/>
                    </a:lnTo>
                    <a:lnTo>
                      <a:pt x="85" y="69"/>
                    </a:lnTo>
                    <a:lnTo>
                      <a:pt x="81" y="65"/>
                    </a:lnTo>
                    <a:lnTo>
                      <a:pt x="78" y="67"/>
                    </a:lnTo>
                    <a:lnTo>
                      <a:pt x="75" y="65"/>
                    </a:lnTo>
                    <a:lnTo>
                      <a:pt x="72" y="68"/>
                    </a:lnTo>
                    <a:lnTo>
                      <a:pt x="72" y="67"/>
                    </a:lnTo>
                    <a:lnTo>
                      <a:pt x="66" y="69"/>
                    </a:lnTo>
                    <a:lnTo>
                      <a:pt x="68" y="63"/>
                    </a:lnTo>
                    <a:lnTo>
                      <a:pt x="69" y="63"/>
                    </a:lnTo>
                    <a:lnTo>
                      <a:pt x="69" y="59"/>
                    </a:lnTo>
                    <a:lnTo>
                      <a:pt x="67" y="57"/>
                    </a:lnTo>
                    <a:lnTo>
                      <a:pt x="67" y="53"/>
                    </a:lnTo>
                    <a:lnTo>
                      <a:pt x="65" y="52"/>
                    </a:lnTo>
                    <a:lnTo>
                      <a:pt x="63" y="48"/>
                    </a:lnTo>
                    <a:lnTo>
                      <a:pt x="59" y="43"/>
                    </a:lnTo>
                    <a:lnTo>
                      <a:pt x="41" y="45"/>
                    </a:lnTo>
                    <a:lnTo>
                      <a:pt x="39" y="49"/>
                    </a:lnTo>
                    <a:lnTo>
                      <a:pt x="33" y="57"/>
                    </a:lnTo>
                    <a:lnTo>
                      <a:pt x="28" y="57"/>
                    </a:lnTo>
                    <a:lnTo>
                      <a:pt x="22" y="51"/>
                    </a:lnTo>
                    <a:lnTo>
                      <a:pt x="19" y="45"/>
                    </a:lnTo>
                    <a:lnTo>
                      <a:pt x="11" y="41"/>
                    </a:lnTo>
                    <a:lnTo>
                      <a:pt x="9" y="32"/>
                    </a:lnTo>
                    <a:lnTo>
                      <a:pt x="6" y="32"/>
                    </a:lnTo>
                    <a:lnTo>
                      <a:pt x="5" y="29"/>
                    </a:lnTo>
                    <a:lnTo>
                      <a:pt x="2" y="31"/>
                    </a:lnTo>
                    <a:lnTo>
                      <a:pt x="0" y="27"/>
                    </a:lnTo>
                    <a:lnTo>
                      <a:pt x="4" y="26"/>
                    </a:lnTo>
                    <a:lnTo>
                      <a:pt x="9" y="19"/>
                    </a:lnTo>
                    <a:lnTo>
                      <a:pt x="22" y="16"/>
                    </a:lnTo>
                    <a:lnTo>
                      <a:pt x="21" y="10"/>
                    </a:lnTo>
                    <a:lnTo>
                      <a:pt x="18" y="9"/>
                    </a:lnTo>
                    <a:lnTo>
                      <a:pt x="23" y="5"/>
                    </a:lnTo>
                    <a:lnTo>
                      <a:pt x="22" y="0"/>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7" name="Google Shape;710;p69">
                <a:extLst>
                  <a:ext uri="{FF2B5EF4-FFF2-40B4-BE49-F238E27FC236}">
                    <a16:creationId xmlns:a16="http://schemas.microsoft.com/office/drawing/2014/main" id="{45592650-8F16-5323-EDBD-93EF16E05194}"/>
                  </a:ext>
                </a:extLst>
              </p:cNvPr>
              <p:cNvSpPr/>
              <p:nvPr/>
            </p:nvSpPr>
            <p:spPr>
              <a:xfrm>
                <a:off x="17548656" y="6141419"/>
                <a:ext cx="483160" cy="692429"/>
              </a:xfrm>
              <a:custGeom>
                <a:avLst/>
                <a:gdLst/>
                <a:ahLst/>
                <a:cxnLst/>
                <a:rect l="l" t="t" r="r" b="b"/>
                <a:pathLst>
                  <a:path w="67" h="99" extrusionOk="0">
                    <a:moveTo>
                      <a:pt x="67" y="78"/>
                    </a:moveTo>
                    <a:lnTo>
                      <a:pt x="62" y="72"/>
                    </a:lnTo>
                    <a:lnTo>
                      <a:pt x="58" y="65"/>
                    </a:lnTo>
                    <a:lnTo>
                      <a:pt x="56" y="26"/>
                    </a:lnTo>
                    <a:lnTo>
                      <a:pt x="52" y="13"/>
                    </a:lnTo>
                    <a:lnTo>
                      <a:pt x="46" y="5"/>
                    </a:lnTo>
                    <a:lnTo>
                      <a:pt x="49" y="2"/>
                    </a:lnTo>
                    <a:lnTo>
                      <a:pt x="46" y="2"/>
                    </a:lnTo>
                    <a:lnTo>
                      <a:pt x="46" y="0"/>
                    </a:lnTo>
                    <a:lnTo>
                      <a:pt x="36" y="2"/>
                    </a:lnTo>
                    <a:lnTo>
                      <a:pt x="6" y="0"/>
                    </a:lnTo>
                    <a:lnTo>
                      <a:pt x="5" y="4"/>
                    </a:lnTo>
                    <a:lnTo>
                      <a:pt x="7" y="10"/>
                    </a:lnTo>
                    <a:lnTo>
                      <a:pt x="8" y="24"/>
                    </a:lnTo>
                    <a:lnTo>
                      <a:pt x="8" y="27"/>
                    </a:lnTo>
                    <a:lnTo>
                      <a:pt x="7" y="30"/>
                    </a:lnTo>
                    <a:lnTo>
                      <a:pt x="9" y="31"/>
                    </a:lnTo>
                    <a:lnTo>
                      <a:pt x="12" y="43"/>
                    </a:lnTo>
                    <a:lnTo>
                      <a:pt x="7" y="47"/>
                    </a:lnTo>
                    <a:lnTo>
                      <a:pt x="5" y="58"/>
                    </a:lnTo>
                    <a:lnTo>
                      <a:pt x="1" y="64"/>
                    </a:lnTo>
                    <a:lnTo>
                      <a:pt x="0" y="69"/>
                    </a:lnTo>
                    <a:lnTo>
                      <a:pt x="4" y="81"/>
                    </a:lnTo>
                    <a:lnTo>
                      <a:pt x="7" y="84"/>
                    </a:lnTo>
                    <a:lnTo>
                      <a:pt x="8" y="91"/>
                    </a:lnTo>
                    <a:lnTo>
                      <a:pt x="4" y="91"/>
                    </a:lnTo>
                    <a:lnTo>
                      <a:pt x="2" y="92"/>
                    </a:lnTo>
                    <a:lnTo>
                      <a:pt x="19" y="99"/>
                    </a:lnTo>
                    <a:lnTo>
                      <a:pt x="26" y="94"/>
                    </a:lnTo>
                    <a:lnTo>
                      <a:pt x="38" y="91"/>
                    </a:lnTo>
                    <a:lnTo>
                      <a:pt x="51" y="84"/>
                    </a:lnTo>
                    <a:lnTo>
                      <a:pt x="52" y="83"/>
                    </a:lnTo>
                    <a:lnTo>
                      <a:pt x="63" y="83"/>
                    </a:lnTo>
                    <a:lnTo>
                      <a:pt x="67" y="7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8" name="Google Shape;711;p69">
                <a:extLst>
                  <a:ext uri="{FF2B5EF4-FFF2-40B4-BE49-F238E27FC236}">
                    <a16:creationId xmlns:a16="http://schemas.microsoft.com/office/drawing/2014/main" id="{E511F896-1210-332C-41AC-82BA397F97A7}"/>
                  </a:ext>
                </a:extLst>
              </p:cNvPr>
              <p:cNvSpPr/>
              <p:nvPr/>
            </p:nvSpPr>
            <p:spPr>
              <a:xfrm>
                <a:off x="16077549" y="5952574"/>
                <a:ext cx="346144" cy="188847"/>
              </a:xfrm>
              <a:custGeom>
                <a:avLst/>
                <a:gdLst/>
                <a:ahLst/>
                <a:cxnLst/>
                <a:rect l="l" t="t" r="r" b="b"/>
                <a:pathLst>
                  <a:path w="48" h="27" extrusionOk="0">
                    <a:moveTo>
                      <a:pt x="25" y="27"/>
                    </a:moveTo>
                    <a:lnTo>
                      <a:pt x="29" y="26"/>
                    </a:lnTo>
                    <a:lnTo>
                      <a:pt x="34" y="19"/>
                    </a:lnTo>
                    <a:lnTo>
                      <a:pt x="47" y="16"/>
                    </a:lnTo>
                    <a:lnTo>
                      <a:pt x="46" y="10"/>
                    </a:lnTo>
                    <a:lnTo>
                      <a:pt x="43" y="9"/>
                    </a:lnTo>
                    <a:lnTo>
                      <a:pt x="48" y="5"/>
                    </a:lnTo>
                    <a:lnTo>
                      <a:pt x="47" y="0"/>
                    </a:lnTo>
                    <a:lnTo>
                      <a:pt x="25" y="0"/>
                    </a:lnTo>
                    <a:lnTo>
                      <a:pt x="16" y="4"/>
                    </a:lnTo>
                    <a:lnTo>
                      <a:pt x="9" y="4"/>
                    </a:lnTo>
                    <a:lnTo>
                      <a:pt x="4" y="5"/>
                    </a:lnTo>
                    <a:lnTo>
                      <a:pt x="0" y="4"/>
                    </a:lnTo>
                    <a:lnTo>
                      <a:pt x="2" y="8"/>
                    </a:lnTo>
                    <a:lnTo>
                      <a:pt x="8" y="9"/>
                    </a:lnTo>
                    <a:lnTo>
                      <a:pt x="9" y="14"/>
                    </a:lnTo>
                    <a:lnTo>
                      <a:pt x="14" y="14"/>
                    </a:lnTo>
                    <a:lnTo>
                      <a:pt x="15" y="16"/>
                    </a:lnTo>
                    <a:lnTo>
                      <a:pt x="29" y="13"/>
                    </a:lnTo>
                    <a:lnTo>
                      <a:pt x="29" y="14"/>
                    </a:lnTo>
                    <a:lnTo>
                      <a:pt x="21" y="16"/>
                    </a:lnTo>
                    <a:lnTo>
                      <a:pt x="22" y="24"/>
                    </a:lnTo>
                    <a:lnTo>
                      <a:pt x="22" y="26"/>
                    </a:lnTo>
                    <a:lnTo>
                      <a:pt x="27" y="26"/>
                    </a:lnTo>
                    <a:lnTo>
                      <a:pt x="25" y="27"/>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9" name="Google Shape;712;p69">
                <a:extLst>
                  <a:ext uri="{FF2B5EF4-FFF2-40B4-BE49-F238E27FC236}">
                    <a16:creationId xmlns:a16="http://schemas.microsoft.com/office/drawing/2014/main" id="{04205B3D-08CB-26E8-8693-3CCCAF002BF5}"/>
                  </a:ext>
                </a:extLst>
              </p:cNvPr>
              <p:cNvSpPr/>
              <p:nvPr/>
            </p:nvSpPr>
            <p:spPr>
              <a:xfrm>
                <a:off x="16459746" y="6253327"/>
                <a:ext cx="324511" cy="328731"/>
              </a:xfrm>
              <a:custGeom>
                <a:avLst/>
                <a:gdLst/>
                <a:ahLst/>
                <a:cxnLst/>
                <a:rect l="l" t="t" r="r" b="b"/>
                <a:pathLst>
                  <a:path w="45" h="47" extrusionOk="0">
                    <a:moveTo>
                      <a:pt x="27" y="47"/>
                    </a:moveTo>
                    <a:lnTo>
                      <a:pt x="30" y="42"/>
                    </a:lnTo>
                    <a:lnTo>
                      <a:pt x="40" y="35"/>
                    </a:lnTo>
                    <a:lnTo>
                      <a:pt x="40" y="30"/>
                    </a:lnTo>
                    <a:lnTo>
                      <a:pt x="45" y="27"/>
                    </a:lnTo>
                    <a:lnTo>
                      <a:pt x="44" y="25"/>
                    </a:lnTo>
                    <a:lnTo>
                      <a:pt x="44" y="24"/>
                    </a:lnTo>
                    <a:lnTo>
                      <a:pt x="38" y="26"/>
                    </a:lnTo>
                    <a:lnTo>
                      <a:pt x="40" y="20"/>
                    </a:lnTo>
                    <a:lnTo>
                      <a:pt x="41" y="20"/>
                    </a:lnTo>
                    <a:lnTo>
                      <a:pt x="41" y="16"/>
                    </a:lnTo>
                    <a:lnTo>
                      <a:pt x="39" y="14"/>
                    </a:lnTo>
                    <a:lnTo>
                      <a:pt x="39" y="10"/>
                    </a:lnTo>
                    <a:lnTo>
                      <a:pt x="37" y="9"/>
                    </a:lnTo>
                    <a:lnTo>
                      <a:pt x="35" y="5"/>
                    </a:lnTo>
                    <a:lnTo>
                      <a:pt x="31" y="0"/>
                    </a:lnTo>
                    <a:lnTo>
                      <a:pt x="13" y="2"/>
                    </a:lnTo>
                    <a:lnTo>
                      <a:pt x="11" y="6"/>
                    </a:lnTo>
                    <a:lnTo>
                      <a:pt x="5" y="14"/>
                    </a:lnTo>
                    <a:lnTo>
                      <a:pt x="0" y="14"/>
                    </a:lnTo>
                    <a:lnTo>
                      <a:pt x="1" y="22"/>
                    </a:lnTo>
                    <a:lnTo>
                      <a:pt x="2" y="24"/>
                    </a:lnTo>
                    <a:lnTo>
                      <a:pt x="1" y="24"/>
                    </a:lnTo>
                    <a:lnTo>
                      <a:pt x="1" y="26"/>
                    </a:lnTo>
                    <a:lnTo>
                      <a:pt x="5" y="30"/>
                    </a:lnTo>
                    <a:lnTo>
                      <a:pt x="6" y="34"/>
                    </a:lnTo>
                    <a:lnTo>
                      <a:pt x="12" y="38"/>
                    </a:lnTo>
                    <a:lnTo>
                      <a:pt x="13" y="41"/>
                    </a:lnTo>
                    <a:lnTo>
                      <a:pt x="27" y="47"/>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0" name="Google Shape;713;p69">
                <a:extLst>
                  <a:ext uri="{FF2B5EF4-FFF2-40B4-BE49-F238E27FC236}">
                    <a16:creationId xmlns:a16="http://schemas.microsoft.com/office/drawing/2014/main" id="{7C44DAB1-8CBF-B432-2F4B-0645B433F276}"/>
                  </a:ext>
                </a:extLst>
              </p:cNvPr>
              <p:cNvSpPr/>
              <p:nvPr/>
            </p:nvSpPr>
            <p:spPr>
              <a:xfrm>
                <a:off x="15998223" y="5511939"/>
                <a:ext cx="677865" cy="475607"/>
              </a:xfrm>
              <a:custGeom>
                <a:avLst/>
                <a:gdLst/>
                <a:ahLst/>
                <a:cxnLst/>
                <a:rect l="l" t="t" r="r" b="b"/>
                <a:pathLst>
                  <a:path w="94" h="68" extrusionOk="0">
                    <a:moveTo>
                      <a:pt x="11" y="67"/>
                    </a:moveTo>
                    <a:lnTo>
                      <a:pt x="11" y="57"/>
                    </a:lnTo>
                    <a:lnTo>
                      <a:pt x="13" y="56"/>
                    </a:lnTo>
                    <a:lnTo>
                      <a:pt x="26" y="55"/>
                    </a:lnTo>
                    <a:lnTo>
                      <a:pt x="27" y="52"/>
                    </a:lnTo>
                    <a:lnTo>
                      <a:pt x="32" y="52"/>
                    </a:lnTo>
                    <a:lnTo>
                      <a:pt x="36" y="50"/>
                    </a:lnTo>
                    <a:lnTo>
                      <a:pt x="51" y="55"/>
                    </a:lnTo>
                    <a:lnTo>
                      <a:pt x="57" y="52"/>
                    </a:lnTo>
                    <a:lnTo>
                      <a:pt x="55" y="50"/>
                    </a:lnTo>
                    <a:lnTo>
                      <a:pt x="47" y="51"/>
                    </a:lnTo>
                    <a:lnTo>
                      <a:pt x="38" y="45"/>
                    </a:lnTo>
                    <a:lnTo>
                      <a:pt x="33" y="46"/>
                    </a:lnTo>
                    <a:lnTo>
                      <a:pt x="30" y="49"/>
                    </a:lnTo>
                    <a:lnTo>
                      <a:pt x="15" y="49"/>
                    </a:lnTo>
                    <a:lnTo>
                      <a:pt x="3" y="31"/>
                    </a:lnTo>
                    <a:lnTo>
                      <a:pt x="1" y="33"/>
                    </a:lnTo>
                    <a:lnTo>
                      <a:pt x="0" y="30"/>
                    </a:lnTo>
                    <a:lnTo>
                      <a:pt x="4" y="29"/>
                    </a:lnTo>
                    <a:lnTo>
                      <a:pt x="9" y="24"/>
                    </a:lnTo>
                    <a:lnTo>
                      <a:pt x="15" y="16"/>
                    </a:lnTo>
                    <a:lnTo>
                      <a:pt x="15" y="9"/>
                    </a:lnTo>
                    <a:lnTo>
                      <a:pt x="19" y="2"/>
                    </a:lnTo>
                    <a:lnTo>
                      <a:pt x="27" y="3"/>
                    </a:lnTo>
                    <a:lnTo>
                      <a:pt x="36" y="0"/>
                    </a:lnTo>
                    <a:lnTo>
                      <a:pt x="47" y="0"/>
                    </a:lnTo>
                    <a:lnTo>
                      <a:pt x="55" y="8"/>
                    </a:lnTo>
                    <a:lnTo>
                      <a:pt x="61" y="8"/>
                    </a:lnTo>
                    <a:lnTo>
                      <a:pt x="65" y="16"/>
                    </a:lnTo>
                    <a:lnTo>
                      <a:pt x="69" y="18"/>
                    </a:lnTo>
                    <a:lnTo>
                      <a:pt x="71" y="22"/>
                    </a:lnTo>
                    <a:lnTo>
                      <a:pt x="70" y="23"/>
                    </a:lnTo>
                    <a:lnTo>
                      <a:pt x="80" y="30"/>
                    </a:lnTo>
                    <a:lnTo>
                      <a:pt x="80" y="36"/>
                    </a:lnTo>
                    <a:lnTo>
                      <a:pt x="83" y="38"/>
                    </a:lnTo>
                    <a:lnTo>
                      <a:pt x="84" y="44"/>
                    </a:lnTo>
                    <a:lnTo>
                      <a:pt x="83" y="47"/>
                    </a:lnTo>
                    <a:lnTo>
                      <a:pt x="86" y="52"/>
                    </a:lnTo>
                    <a:lnTo>
                      <a:pt x="89" y="52"/>
                    </a:lnTo>
                    <a:lnTo>
                      <a:pt x="94" y="58"/>
                    </a:lnTo>
                    <a:lnTo>
                      <a:pt x="94" y="67"/>
                    </a:lnTo>
                    <a:lnTo>
                      <a:pt x="78" y="68"/>
                    </a:lnTo>
                    <a:lnTo>
                      <a:pt x="70" y="66"/>
                    </a:lnTo>
                    <a:lnTo>
                      <a:pt x="67" y="67"/>
                    </a:lnTo>
                    <a:lnTo>
                      <a:pt x="66" y="63"/>
                    </a:lnTo>
                    <a:lnTo>
                      <a:pt x="58" y="63"/>
                    </a:lnTo>
                    <a:lnTo>
                      <a:pt x="36" y="63"/>
                    </a:lnTo>
                    <a:lnTo>
                      <a:pt x="27" y="67"/>
                    </a:lnTo>
                    <a:lnTo>
                      <a:pt x="20" y="67"/>
                    </a:lnTo>
                    <a:lnTo>
                      <a:pt x="15" y="68"/>
                    </a:lnTo>
                    <a:lnTo>
                      <a:pt x="11" y="67"/>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1" name="Google Shape;714;p69">
                <a:extLst>
                  <a:ext uri="{FF2B5EF4-FFF2-40B4-BE49-F238E27FC236}">
                    <a16:creationId xmlns:a16="http://schemas.microsoft.com/office/drawing/2014/main" id="{0FFC0BE8-65BE-E329-3B7D-FE8A5561CC1A}"/>
                  </a:ext>
                </a:extLst>
              </p:cNvPr>
              <p:cNvSpPr/>
              <p:nvPr/>
            </p:nvSpPr>
            <p:spPr>
              <a:xfrm>
                <a:off x="19344270" y="4742578"/>
                <a:ext cx="1153809" cy="1790518"/>
              </a:xfrm>
              <a:custGeom>
                <a:avLst/>
                <a:gdLst/>
                <a:ahLst/>
                <a:cxnLst/>
                <a:rect l="l" t="t" r="r" b="b"/>
                <a:pathLst>
                  <a:path w="160" h="256" extrusionOk="0">
                    <a:moveTo>
                      <a:pt x="160" y="64"/>
                    </a:moveTo>
                    <a:lnTo>
                      <a:pt x="160" y="80"/>
                    </a:lnTo>
                    <a:lnTo>
                      <a:pt x="160" y="95"/>
                    </a:lnTo>
                    <a:lnTo>
                      <a:pt x="160" y="110"/>
                    </a:lnTo>
                    <a:lnTo>
                      <a:pt x="160" y="124"/>
                    </a:lnTo>
                    <a:lnTo>
                      <a:pt x="144" y="127"/>
                    </a:lnTo>
                    <a:lnTo>
                      <a:pt x="141" y="135"/>
                    </a:lnTo>
                    <a:lnTo>
                      <a:pt x="134" y="145"/>
                    </a:lnTo>
                    <a:lnTo>
                      <a:pt x="134" y="153"/>
                    </a:lnTo>
                    <a:lnTo>
                      <a:pt x="131" y="155"/>
                    </a:lnTo>
                    <a:lnTo>
                      <a:pt x="131" y="162"/>
                    </a:lnTo>
                    <a:lnTo>
                      <a:pt x="128" y="168"/>
                    </a:lnTo>
                    <a:lnTo>
                      <a:pt x="128" y="173"/>
                    </a:lnTo>
                    <a:lnTo>
                      <a:pt x="134" y="172"/>
                    </a:lnTo>
                    <a:lnTo>
                      <a:pt x="135" y="181"/>
                    </a:lnTo>
                    <a:lnTo>
                      <a:pt x="143" y="197"/>
                    </a:lnTo>
                    <a:lnTo>
                      <a:pt x="143" y="198"/>
                    </a:lnTo>
                    <a:lnTo>
                      <a:pt x="140" y="199"/>
                    </a:lnTo>
                    <a:lnTo>
                      <a:pt x="128" y="202"/>
                    </a:lnTo>
                    <a:lnTo>
                      <a:pt x="126" y="207"/>
                    </a:lnTo>
                    <a:lnTo>
                      <a:pt x="126" y="211"/>
                    </a:lnTo>
                    <a:lnTo>
                      <a:pt x="115" y="220"/>
                    </a:lnTo>
                    <a:lnTo>
                      <a:pt x="114" y="224"/>
                    </a:lnTo>
                    <a:lnTo>
                      <a:pt x="108" y="226"/>
                    </a:lnTo>
                    <a:lnTo>
                      <a:pt x="107" y="229"/>
                    </a:lnTo>
                    <a:lnTo>
                      <a:pt x="84" y="232"/>
                    </a:lnTo>
                    <a:lnTo>
                      <a:pt x="83" y="235"/>
                    </a:lnTo>
                    <a:lnTo>
                      <a:pt x="85" y="238"/>
                    </a:lnTo>
                    <a:lnTo>
                      <a:pt x="79" y="246"/>
                    </a:lnTo>
                    <a:lnTo>
                      <a:pt x="66" y="247"/>
                    </a:lnTo>
                    <a:lnTo>
                      <a:pt x="52" y="254"/>
                    </a:lnTo>
                    <a:lnTo>
                      <a:pt x="47" y="250"/>
                    </a:lnTo>
                    <a:lnTo>
                      <a:pt x="45" y="252"/>
                    </a:lnTo>
                    <a:lnTo>
                      <a:pt x="39" y="256"/>
                    </a:lnTo>
                    <a:lnTo>
                      <a:pt x="29" y="256"/>
                    </a:lnTo>
                    <a:lnTo>
                      <a:pt x="23" y="237"/>
                    </a:lnTo>
                    <a:lnTo>
                      <a:pt x="21" y="234"/>
                    </a:lnTo>
                    <a:lnTo>
                      <a:pt x="14" y="230"/>
                    </a:lnTo>
                    <a:lnTo>
                      <a:pt x="10" y="222"/>
                    </a:lnTo>
                    <a:lnTo>
                      <a:pt x="10" y="219"/>
                    </a:lnTo>
                    <a:lnTo>
                      <a:pt x="13" y="216"/>
                    </a:lnTo>
                    <a:lnTo>
                      <a:pt x="27" y="218"/>
                    </a:lnTo>
                    <a:lnTo>
                      <a:pt x="28" y="215"/>
                    </a:lnTo>
                    <a:lnTo>
                      <a:pt x="28" y="211"/>
                    </a:lnTo>
                    <a:lnTo>
                      <a:pt x="21" y="200"/>
                    </a:lnTo>
                    <a:lnTo>
                      <a:pt x="22" y="186"/>
                    </a:lnTo>
                    <a:lnTo>
                      <a:pt x="18" y="172"/>
                    </a:lnTo>
                    <a:lnTo>
                      <a:pt x="15" y="170"/>
                    </a:lnTo>
                    <a:lnTo>
                      <a:pt x="14" y="166"/>
                    </a:lnTo>
                    <a:lnTo>
                      <a:pt x="10" y="166"/>
                    </a:lnTo>
                    <a:lnTo>
                      <a:pt x="2" y="155"/>
                    </a:lnTo>
                    <a:lnTo>
                      <a:pt x="0" y="146"/>
                    </a:lnTo>
                    <a:lnTo>
                      <a:pt x="0" y="144"/>
                    </a:lnTo>
                    <a:lnTo>
                      <a:pt x="3" y="143"/>
                    </a:lnTo>
                    <a:lnTo>
                      <a:pt x="4" y="135"/>
                    </a:lnTo>
                    <a:lnTo>
                      <a:pt x="29" y="106"/>
                    </a:lnTo>
                    <a:lnTo>
                      <a:pt x="31" y="79"/>
                    </a:lnTo>
                    <a:lnTo>
                      <a:pt x="35" y="56"/>
                    </a:lnTo>
                    <a:lnTo>
                      <a:pt x="39" y="49"/>
                    </a:lnTo>
                    <a:lnTo>
                      <a:pt x="29" y="42"/>
                    </a:lnTo>
                    <a:lnTo>
                      <a:pt x="25" y="32"/>
                    </a:lnTo>
                    <a:lnTo>
                      <a:pt x="25" y="5"/>
                    </a:lnTo>
                    <a:lnTo>
                      <a:pt x="40" y="0"/>
                    </a:lnTo>
                    <a:lnTo>
                      <a:pt x="54" y="9"/>
                    </a:lnTo>
                    <a:lnTo>
                      <a:pt x="70" y="16"/>
                    </a:lnTo>
                    <a:lnTo>
                      <a:pt x="85" y="25"/>
                    </a:lnTo>
                    <a:lnTo>
                      <a:pt x="100" y="32"/>
                    </a:lnTo>
                    <a:lnTo>
                      <a:pt x="115" y="41"/>
                    </a:lnTo>
                    <a:lnTo>
                      <a:pt x="131" y="48"/>
                    </a:lnTo>
                    <a:lnTo>
                      <a:pt x="145" y="57"/>
                    </a:lnTo>
                    <a:lnTo>
                      <a:pt x="160" y="64"/>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2" name="Google Shape;715;p69">
                <a:extLst>
                  <a:ext uri="{FF2B5EF4-FFF2-40B4-BE49-F238E27FC236}">
                    <a16:creationId xmlns:a16="http://schemas.microsoft.com/office/drawing/2014/main" id="{ACB484B3-A756-3717-09DD-A50950E727B1}"/>
                  </a:ext>
                </a:extLst>
              </p:cNvPr>
              <p:cNvSpPr/>
              <p:nvPr/>
            </p:nvSpPr>
            <p:spPr>
              <a:xfrm>
                <a:off x="16495806" y="3182865"/>
                <a:ext cx="1290827" cy="1049131"/>
              </a:xfrm>
              <a:custGeom>
                <a:avLst/>
                <a:gdLst/>
                <a:ahLst/>
                <a:cxnLst/>
                <a:rect l="l" t="t" r="r" b="b"/>
                <a:pathLst>
                  <a:path w="179" h="150" extrusionOk="0">
                    <a:moveTo>
                      <a:pt x="65" y="148"/>
                    </a:moveTo>
                    <a:lnTo>
                      <a:pt x="48" y="148"/>
                    </a:lnTo>
                    <a:lnTo>
                      <a:pt x="33" y="148"/>
                    </a:lnTo>
                    <a:lnTo>
                      <a:pt x="16" y="148"/>
                    </a:lnTo>
                    <a:lnTo>
                      <a:pt x="0" y="150"/>
                    </a:lnTo>
                    <a:lnTo>
                      <a:pt x="1" y="146"/>
                    </a:lnTo>
                    <a:lnTo>
                      <a:pt x="20" y="140"/>
                    </a:lnTo>
                    <a:lnTo>
                      <a:pt x="27" y="134"/>
                    </a:lnTo>
                    <a:lnTo>
                      <a:pt x="40" y="124"/>
                    </a:lnTo>
                    <a:lnTo>
                      <a:pt x="45" y="117"/>
                    </a:lnTo>
                    <a:lnTo>
                      <a:pt x="50" y="108"/>
                    </a:lnTo>
                    <a:lnTo>
                      <a:pt x="50" y="102"/>
                    </a:lnTo>
                    <a:lnTo>
                      <a:pt x="46" y="97"/>
                    </a:lnTo>
                    <a:lnTo>
                      <a:pt x="48" y="85"/>
                    </a:lnTo>
                    <a:lnTo>
                      <a:pt x="53" y="75"/>
                    </a:lnTo>
                    <a:lnTo>
                      <a:pt x="57" y="72"/>
                    </a:lnTo>
                    <a:lnTo>
                      <a:pt x="58" y="64"/>
                    </a:lnTo>
                    <a:lnTo>
                      <a:pt x="69" y="50"/>
                    </a:lnTo>
                    <a:lnTo>
                      <a:pt x="85" y="42"/>
                    </a:lnTo>
                    <a:lnTo>
                      <a:pt x="95" y="34"/>
                    </a:lnTo>
                    <a:lnTo>
                      <a:pt x="100" y="26"/>
                    </a:lnTo>
                    <a:lnTo>
                      <a:pt x="107" y="4"/>
                    </a:lnTo>
                    <a:lnTo>
                      <a:pt x="114" y="0"/>
                    </a:lnTo>
                    <a:lnTo>
                      <a:pt x="121" y="10"/>
                    </a:lnTo>
                    <a:lnTo>
                      <a:pt x="129" y="15"/>
                    </a:lnTo>
                    <a:lnTo>
                      <a:pt x="150" y="12"/>
                    </a:lnTo>
                    <a:lnTo>
                      <a:pt x="157" y="16"/>
                    </a:lnTo>
                    <a:lnTo>
                      <a:pt x="159" y="16"/>
                    </a:lnTo>
                    <a:lnTo>
                      <a:pt x="165" y="16"/>
                    </a:lnTo>
                    <a:lnTo>
                      <a:pt x="164" y="17"/>
                    </a:lnTo>
                    <a:lnTo>
                      <a:pt x="164" y="18"/>
                    </a:lnTo>
                    <a:lnTo>
                      <a:pt x="167" y="22"/>
                    </a:lnTo>
                    <a:lnTo>
                      <a:pt x="167" y="23"/>
                    </a:lnTo>
                    <a:lnTo>
                      <a:pt x="169" y="26"/>
                    </a:lnTo>
                    <a:lnTo>
                      <a:pt x="167" y="28"/>
                    </a:lnTo>
                    <a:lnTo>
                      <a:pt x="170" y="33"/>
                    </a:lnTo>
                    <a:lnTo>
                      <a:pt x="169" y="40"/>
                    </a:lnTo>
                    <a:lnTo>
                      <a:pt x="171" y="43"/>
                    </a:lnTo>
                    <a:lnTo>
                      <a:pt x="170" y="48"/>
                    </a:lnTo>
                    <a:lnTo>
                      <a:pt x="171" y="54"/>
                    </a:lnTo>
                    <a:lnTo>
                      <a:pt x="173" y="59"/>
                    </a:lnTo>
                    <a:lnTo>
                      <a:pt x="179" y="63"/>
                    </a:lnTo>
                    <a:lnTo>
                      <a:pt x="176" y="66"/>
                    </a:lnTo>
                    <a:lnTo>
                      <a:pt x="177" y="70"/>
                    </a:lnTo>
                    <a:lnTo>
                      <a:pt x="151" y="70"/>
                    </a:lnTo>
                    <a:lnTo>
                      <a:pt x="150" y="75"/>
                    </a:lnTo>
                    <a:lnTo>
                      <a:pt x="138" y="78"/>
                    </a:lnTo>
                    <a:lnTo>
                      <a:pt x="136" y="82"/>
                    </a:lnTo>
                    <a:lnTo>
                      <a:pt x="139" y="83"/>
                    </a:lnTo>
                    <a:lnTo>
                      <a:pt x="136" y="87"/>
                    </a:lnTo>
                    <a:lnTo>
                      <a:pt x="140" y="90"/>
                    </a:lnTo>
                    <a:lnTo>
                      <a:pt x="140" y="91"/>
                    </a:lnTo>
                    <a:lnTo>
                      <a:pt x="122" y="98"/>
                    </a:lnTo>
                    <a:lnTo>
                      <a:pt x="116" y="107"/>
                    </a:lnTo>
                    <a:lnTo>
                      <a:pt x="110" y="109"/>
                    </a:lnTo>
                    <a:lnTo>
                      <a:pt x="96" y="112"/>
                    </a:lnTo>
                    <a:lnTo>
                      <a:pt x="96" y="115"/>
                    </a:lnTo>
                    <a:lnTo>
                      <a:pt x="88" y="114"/>
                    </a:lnTo>
                    <a:lnTo>
                      <a:pt x="82" y="120"/>
                    </a:lnTo>
                    <a:lnTo>
                      <a:pt x="78" y="120"/>
                    </a:lnTo>
                    <a:lnTo>
                      <a:pt x="72" y="124"/>
                    </a:lnTo>
                    <a:lnTo>
                      <a:pt x="65" y="130"/>
                    </a:lnTo>
                    <a:lnTo>
                      <a:pt x="65" y="148"/>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3" name="Google Shape;716;p69">
                <a:extLst>
                  <a:ext uri="{FF2B5EF4-FFF2-40B4-BE49-F238E27FC236}">
                    <a16:creationId xmlns:a16="http://schemas.microsoft.com/office/drawing/2014/main" id="{43F276FA-6ED7-756E-ECCB-F675FD781D0D}"/>
                  </a:ext>
                </a:extLst>
              </p:cNvPr>
              <p:cNvSpPr/>
              <p:nvPr/>
            </p:nvSpPr>
            <p:spPr>
              <a:xfrm>
                <a:off x="16063125" y="4280960"/>
                <a:ext cx="1305250" cy="1440806"/>
              </a:xfrm>
              <a:custGeom>
                <a:avLst/>
                <a:gdLst/>
                <a:ahLst/>
                <a:cxnLst/>
                <a:rect l="l" t="t" r="r" b="b"/>
                <a:pathLst>
                  <a:path w="181" h="206" extrusionOk="0">
                    <a:moveTo>
                      <a:pt x="102" y="194"/>
                    </a:moveTo>
                    <a:lnTo>
                      <a:pt x="119" y="194"/>
                    </a:lnTo>
                    <a:lnTo>
                      <a:pt x="137" y="195"/>
                    </a:lnTo>
                    <a:lnTo>
                      <a:pt x="154" y="195"/>
                    </a:lnTo>
                    <a:lnTo>
                      <a:pt x="171" y="195"/>
                    </a:lnTo>
                    <a:lnTo>
                      <a:pt x="174" y="182"/>
                    </a:lnTo>
                    <a:lnTo>
                      <a:pt x="168" y="180"/>
                    </a:lnTo>
                    <a:lnTo>
                      <a:pt x="167" y="163"/>
                    </a:lnTo>
                    <a:lnTo>
                      <a:pt x="164" y="145"/>
                    </a:lnTo>
                    <a:lnTo>
                      <a:pt x="163" y="128"/>
                    </a:lnTo>
                    <a:lnTo>
                      <a:pt x="161" y="111"/>
                    </a:lnTo>
                    <a:lnTo>
                      <a:pt x="160" y="93"/>
                    </a:lnTo>
                    <a:lnTo>
                      <a:pt x="158" y="75"/>
                    </a:lnTo>
                    <a:lnTo>
                      <a:pt x="156" y="56"/>
                    </a:lnTo>
                    <a:lnTo>
                      <a:pt x="155" y="39"/>
                    </a:lnTo>
                    <a:lnTo>
                      <a:pt x="168" y="39"/>
                    </a:lnTo>
                    <a:lnTo>
                      <a:pt x="181" y="39"/>
                    </a:lnTo>
                    <a:lnTo>
                      <a:pt x="167" y="29"/>
                    </a:lnTo>
                    <a:lnTo>
                      <a:pt x="154" y="20"/>
                    </a:lnTo>
                    <a:lnTo>
                      <a:pt x="139" y="10"/>
                    </a:lnTo>
                    <a:lnTo>
                      <a:pt x="125" y="0"/>
                    </a:lnTo>
                    <a:lnTo>
                      <a:pt x="125" y="21"/>
                    </a:lnTo>
                    <a:lnTo>
                      <a:pt x="113" y="21"/>
                    </a:lnTo>
                    <a:lnTo>
                      <a:pt x="101" y="21"/>
                    </a:lnTo>
                    <a:lnTo>
                      <a:pt x="89" y="21"/>
                    </a:lnTo>
                    <a:lnTo>
                      <a:pt x="77" y="21"/>
                    </a:lnTo>
                    <a:lnTo>
                      <a:pt x="77" y="33"/>
                    </a:lnTo>
                    <a:lnTo>
                      <a:pt x="76" y="49"/>
                    </a:lnTo>
                    <a:lnTo>
                      <a:pt x="76" y="64"/>
                    </a:lnTo>
                    <a:lnTo>
                      <a:pt x="62" y="68"/>
                    </a:lnTo>
                    <a:lnTo>
                      <a:pt x="58" y="74"/>
                    </a:lnTo>
                    <a:lnTo>
                      <a:pt x="60" y="85"/>
                    </a:lnTo>
                    <a:lnTo>
                      <a:pt x="61" y="98"/>
                    </a:lnTo>
                    <a:lnTo>
                      <a:pt x="46" y="98"/>
                    </a:lnTo>
                    <a:lnTo>
                      <a:pt x="32" y="98"/>
                    </a:lnTo>
                    <a:lnTo>
                      <a:pt x="18" y="98"/>
                    </a:lnTo>
                    <a:lnTo>
                      <a:pt x="4" y="99"/>
                    </a:lnTo>
                    <a:lnTo>
                      <a:pt x="0" y="106"/>
                    </a:lnTo>
                    <a:lnTo>
                      <a:pt x="2" y="104"/>
                    </a:lnTo>
                    <a:lnTo>
                      <a:pt x="6" y="112"/>
                    </a:lnTo>
                    <a:lnTo>
                      <a:pt x="8" y="112"/>
                    </a:lnTo>
                    <a:lnTo>
                      <a:pt x="11" y="117"/>
                    </a:lnTo>
                    <a:lnTo>
                      <a:pt x="12" y="123"/>
                    </a:lnTo>
                    <a:lnTo>
                      <a:pt x="11" y="125"/>
                    </a:lnTo>
                    <a:lnTo>
                      <a:pt x="7" y="131"/>
                    </a:lnTo>
                    <a:lnTo>
                      <a:pt x="12" y="139"/>
                    </a:lnTo>
                    <a:lnTo>
                      <a:pt x="13" y="146"/>
                    </a:lnTo>
                    <a:lnTo>
                      <a:pt x="13" y="160"/>
                    </a:lnTo>
                    <a:lnTo>
                      <a:pt x="6" y="185"/>
                    </a:lnTo>
                    <a:lnTo>
                      <a:pt x="10" y="178"/>
                    </a:lnTo>
                    <a:lnTo>
                      <a:pt x="18" y="179"/>
                    </a:lnTo>
                    <a:lnTo>
                      <a:pt x="27" y="176"/>
                    </a:lnTo>
                    <a:lnTo>
                      <a:pt x="38" y="176"/>
                    </a:lnTo>
                    <a:lnTo>
                      <a:pt x="46" y="184"/>
                    </a:lnTo>
                    <a:lnTo>
                      <a:pt x="52" y="184"/>
                    </a:lnTo>
                    <a:lnTo>
                      <a:pt x="56" y="192"/>
                    </a:lnTo>
                    <a:lnTo>
                      <a:pt x="60" y="194"/>
                    </a:lnTo>
                    <a:lnTo>
                      <a:pt x="62" y="198"/>
                    </a:lnTo>
                    <a:lnTo>
                      <a:pt x="61" y="199"/>
                    </a:lnTo>
                    <a:lnTo>
                      <a:pt x="71" y="206"/>
                    </a:lnTo>
                    <a:lnTo>
                      <a:pt x="77" y="200"/>
                    </a:lnTo>
                    <a:lnTo>
                      <a:pt x="83" y="189"/>
                    </a:lnTo>
                    <a:lnTo>
                      <a:pt x="87" y="190"/>
                    </a:lnTo>
                    <a:lnTo>
                      <a:pt x="90" y="199"/>
                    </a:lnTo>
                    <a:lnTo>
                      <a:pt x="95" y="200"/>
                    </a:lnTo>
                    <a:lnTo>
                      <a:pt x="102" y="194"/>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4" name="Google Shape;717;p69">
                <a:extLst>
                  <a:ext uri="{FF2B5EF4-FFF2-40B4-BE49-F238E27FC236}">
                    <a16:creationId xmlns:a16="http://schemas.microsoft.com/office/drawing/2014/main" id="{EEB1DEBE-F7DD-7393-8E99-E384B07884C6}"/>
                  </a:ext>
                </a:extLst>
              </p:cNvPr>
              <p:cNvSpPr/>
              <p:nvPr/>
            </p:nvSpPr>
            <p:spPr>
              <a:xfrm>
                <a:off x="16063125" y="4218008"/>
                <a:ext cx="901417" cy="804337"/>
              </a:xfrm>
              <a:custGeom>
                <a:avLst/>
                <a:gdLst/>
                <a:ahLst/>
                <a:cxnLst/>
                <a:rect l="l" t="t" r="r" b="b"/>
                <a:pathLst>
                  <a:path w="125" h="115" extrusionOk="0">
                    <a:moveTo>
                      <a:pt x="125" y="30"/>
                    </a:moveTo>
                    <a:lnTo>
                      <a:pt x="113" y="30"/>
                    </a:lnTo>
                    <a:lnTo>
                      <a:pt x="101" y="30"/>
                    </a:lnTo>
                    <a:lnTo>
                      <a:pt x="89" y="30"/>
                    </a:lnTo>
                    <a:lnTo>
                      <a:pt x="77" y="30"/>
                    </a:lnTo>
                    <a:lnTo>
                      <a:pt x="77" y="42"/>
                    </a:lnTo>
                    <a:lnTo>
                      <a:pt x="76" y="58"/>
                    </a:lnTo>
                    <a:lnTo>
                      <a:pt x="76" y="73"/>
                    </a:lnTo>
                    <a:lnTo>
                      <a:pt x="62" y="77"/>
                    </a:lnTo>
                    <a:lnTo>
                      <a:pt x="58" y="83"/>
                    </a:lnTo>
                    <a:lnTo>
                      <a:pt x="60" y="94"/>
                    </a:lnTo>
                    <a:lnTo>
                      <a:pt x="61" y="107"/>
                    </a:lnTo>
                    <a:lnTo>
                      <a:pt x="46" y="107"/>
                    </a:lnTo>
                    <a:lnTo>
                      <a:pt x="32" y="107"/>
                    </a:lnTo>
                    <a:lnTo>
                      <a:pt x="18" y="107"/>
                    </a:lnTo>
                    <a:lnTo>
                      <a:pt x="4" y="108"/>
                    </a:lnTo>
                    <a:lnTo>
                      <a:pt x="0" y="115"/>
                    </a:lnTo>
                    <a:lnTo>
                      <a:pt x="1" y="101"/>
                    </a:lnTo>
                    <a:lnTo>
                      <a:pt x="4" y="94"/>
                    </a:lnTo>
                    <a:lnTo>
                      <a:pt x="7" y="93"/>
                    </a:lnTo>
                    <a:lnTo>
                      <a:pt x="13" y="81"/>
                    </a:lnTo>
                    <a:lnTo>
                      <a:pt x="12" y="79"/>
                    </a:lnTo>
                    <a:lnTo>
                      <a:pt x="19" y="65"/>
                    </a:lnTo>
                    <a:lnTo>
                      <a:pt x="32" y="47"/>
                    </a:lnTo>
                    <a:lnTo>
                      <a:pt x="37" y="29"/>
                    </a:lnTo>
                    <a:lnTo>
                      <a:pt x="42" y="24"/>
                    </a:lnTo>
                    <a:lnTo>
                      <a:pt x="52" y="16"/>
                    </a:lnTo>
                    <a:lnTo>
                      <a:pt x="55" y="10"/>
                    </a:lnTo>
                    <a:lnTo>
                      <a:pt x="60" y="2"/>
                    </a:lnTo>
                    <a:lnTo>
                      <a:pt x="76" y="0"/>
                    </a:lnTo>
                    <a:lnTo>
                      <a:pt x="93" y="0"/>
                    </a:lnTo>
                    <a:lnTo>
                      <a:pt x="108" y="0"/>
                    </a:lnTo>
                    <a:lnTo>
                      <a:pt x="125" y="0"/>
                    </a:lnTo>
                    <a:lnTo>
                      <a:pt x="125" y="9"/>
                    </a:lnTo>
                    <a:lnTo>
                      <a:pt x="125" y="3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5" name="Google Shape;718;p69">
                <a:extLst>
                  <a:ext uri="{FF2B5EF4-FFF2-40B4-BE49-F238E27FC236}">
                    <a16:creationId xmlns:a16="http://schemas.microsoft.com/office/drawing/2014/main" id="{C2006146-68FD-CF21-6D02-E327CC215211}"/>
                  </a:ext>
                </a:extLst>
              </p:cNvPr>
              <p:cNvSpPr/>
              <p:nvPr/>
            </p:nvSpPr>
            <p:spPr>
              <a:xfrm>
                <a:off x="16575127" y="4553731"/>
                <a:ext cx="1773983" cy="1678611"/>
              </a:xfrm>
              <a:custGeom>
                <a:avLst/>
                <a:gdLst/>
                <a:ahLst/>
                <a:cxnLst/>
                <a:rect l="l" t="t" r="r" b="b"/>
                <a:pathLst>
                  <a:path w="246" h="240" extrusionOk="0">
                    <a:moveTo>
                      <a:pt x="31" y="155"/>
                    </a:moveTo>
                    <a:lnTo>
                      <a:pt x="48" y="155"/>
                    </a:lnTo>
                    <a:lnTo>
                      <a:pt x="66" y="156"/>
                    </a:lnTo>
                    <a:lnTo>
                      <a:pt x="83" y="156"/>
                    </a:lnTo>
                    <a:lnTo>
                      <a:pt x="100" y="156"/>
                    </a:lnTo>
                    <a:lnTo>
                      <a:pt x="103" y="143"/>
                    </a:lnTo>
                    <a:lnTo>
                      <a:pt x="97" y="141"/>
                    </a:lnTo>
                    <a:lnTo>
                      <a:pt x="96" y="124"/>
                    </a:lnTo>
                    <a:lnTo>
                      <a:pt x="93" y="106"/>
                    </a:lnTo>
                    <a:lnTo>
                      <a:pt x="92" y="89"/>
                    </a:lnTo>
                    <a:lnTo>
                      <a:pt x="90" y="72"/>
                    </a:lnTo>
                    <a:lnTo>
                      <a:pt x="89" y="54"/>
                    </a:lnTo>
                    <a:lnTo>
                      <a:pt x="87" y="36"/>
                    </a:lnTo>
                    <a:lnTo>
                      <a:pt x="85" y="17"/>
                    </a:lnTo>
                    <a:lnTo>
                      <a:pt x="84" y="0"/>
                    </a:lnTo>
                    <a:lnTo>
                      <a:pt x="96" y="0"/>
                    </a:lnTo>
                    <a:lnTo>
                      <a:pt x="110" y="0"/>
                    </a:lnTo>
                    <a:lnTo>
                      <a:pt x="121" y="8"/>
                    </a:lnTo>
                    <a:lnTo>
                      <a:pt x="133" y="16"/>
                    </a:lnTo>
                    <a:lnTo>
                      <a:pt x="143" y="24"/>
                    </a:lnTo>
                    <a:lnTo>
                      <a:pt x="154" y="32"/>
                    </a:lnTo>
                    <a:lnTo>
                      <a:pt x="166" y="40"/>
                    </a:lnTo>
                    <a:lnTo>
                      <a:pt x="177" y="48"/>
                    </a:lnTo>
                    <a:lnTo>
                      <a:pt x="187" y="56"/>
                    </a:lnTo>
                    <a:lnTo>
                      <a:pt x="199" y="63"/>
                    </a:lnTo>
                    <a:lnTo>
                      <a:pt x="200" y="69"/>
                    </a:lnTo>
                    <a:lnTo>
                      <a:pt x="206" y="73"/>
                    </a:lnTo>
                    <a:lnTo>
                      <a:pt x="210" y="78"/>
                    </a:lnTo>
                    <a:lnTo>
                      <a:pt x="217" y="79"/>
                    </a:lnTo>
                    <a:lnTo>
                      <a:pt x="219" y="81"/>
                    </a:lnTo>
                    <a:lnTo>
                      <a:pt x="230" y="85"/>
                    </a:lnTo>
                    <a:lnTo>
                      <a:pt x="231" y="91"/>
                    </a:lnTo>
                    <a:lnTo>
                      <a:pt x="230" y="97"/>
                    </a:lnTo>
                    <a:lnTo>
                      <a:pt x="233" y="100"/>
                    </a:lnTo>
                    <a:lnTo>
                      <a:pt x="244" y="97"/>
                    </a:lnTo>
                    <a:lnTo>
                      <a:pt x="244" y="110"/>
                    </a:lnTo>
                    <a:lnTo>
                      <a:pt x="246" y="122"/>
                    </a:lnTo>
                    <a:lnTo>
                      <a:pt x="246" y="135"/>
                    </a:lnTo>
                    <a:lnTo>
                      <a:pt x="246" y="148"/>
                    </a:lnTo>
                    <a:lnTo>
                      <a:pt x="241" y="149"/>
                    </a:lnTo>
                    <a:lnTo>
                      <a:pt x="235" y="159"/>
                    </a:lnTo>
                    <a:lnTo>
                      <a:pt x="219" y="159"/>
                    </a:lnTo>
                    <a:lnTo>
                      <a:pt x="203" y="159"/>
                    </a:lnTo>
                    <a:lnTo>
                      <a:pt x="196" y="164"/>
                    </a:lnTo>
                    <a:lnTo>
                      <a:pt x="185" y="164"/>
                    </a:lnTo>
                    <a:lnTo>
                      <a:pt x="171" y="166"/>
                    </a:lnTo>
                    <a:lnTo>
                      <a:pt x="146" y="186"/>
                    </a:lnTo>
                    <a:lnTo>
                      <a:pt x="125" y="193"/>
                    </a:lnTo>
                    <a:lnTo>
                      <a:pt x="119" y="207"/>
                    </a:lnTo>
                    <a:lnTo>
                      <a:pt x="108" y="219"/>
                    </a:lnTo>
                    <a:lnTo>
                      <a:pt x="105" y="227"/>
                    </a:lnTo>
                    <a:lnTo>
                      <a:pt x="105" y="237"/>
                    </a:lnTo>
                    <a:lnTo>
                      <a:pt x="102" y="238"/>
                    </a:lnTo>
                    <a:lnTo>
                      <a:pt x="99" y="236"/>
                    </a:lnTo>
                    <a:lnTo>
                      <a:pt x="97" y="236"/>
                    </a:lnTo>
                    <a:lnTo>
                      <a:pt x="92" y="238"/>
                    </a:lnTo>
                    <a:lnTo>
                      <a:pt x="90" y="238"/>
                    </a:lnTo>
                    <a:lnTo>
                      <a:pt x="90" y="231"/>
                    </a:lnTo>
                    <a:lnTo>
                      <a:pt x="87" y="231"/>
                    </a:lnTo>
                    <a:lnTo>
                      <a:pt x="86" y="234"/>
                    </a:lnTo>
                    <a:lnTo>
                      <a:pt x="84" y="232"/>
                    </a:lnTo>
                    <a:lnTo>
                      <a:pt x="83" y="237"/>
                    </a:lnTo>
                    <a:lnTo>
                      <a:pt x="78" y="237"/>
                    </a:lnTo>
                    <a:lnTo>
                      <a:pt x="78" y="240"/>
                    </a:lnTo>
                    <a:lnTo>
                      <a:pt x="74" y="238"/>
                    </a:lnTo>
                    <a:lnTo>
                      <a:pt x="72" y="238"/>
                    </a:lnTo>
                    <a:lnTo>
                      <a:pt x="69" y="235"/>
                    </a:lnTo>
                    <a:lnTo>
                      <a:pt x="64" y="240"/>
                    </a:lnTo>
                    <a:lnTo>
                      <a:pt x="59" y="234"/>
                    </a:lnTo>
                    <a:lnTo>
                      <a:pt x="58" y="226"/>
                    </a:lnTo>
                    <a:lnTo>
                      <a:pt x="55" y="226"/>
                    </a:lnTo>
                    <a:lnTo>
                      <a:pt x="53" y="227"/>
                    </a:lnTo>
                    <a:lnTo>
                      <a:pt x="53" y="226"/>
                    </a:lnTo>
                    <a:lnTo>
                      <a:pt x="58" y="222"/>
                    </a:lnTo>
                    <a:lnTo>
                      <a:pt x="58" y="221"/>
                    </a:lnTo>
                    <a:lnTo>
                      <a:pt x="54" y="219"/>
                    </a:lnTo>
                    <a:lnTo>
                      <a:pt x="53" y="216"/>
                    </a:lnTo>
                    <a:lnTo>
                      <a:pt x="50" y="216"/>
                    </a:lnTo>
                    <a:lnTo>
                      <a:pt x="50" y="211"/>
                    </a:lnTo>
                    <a:lnTo>
                      <a:pt x="49" y="208"/>
                    </a:lnTo>
                    <a:lnTo>
                      <a:pt x="48" y="208"/>
                    </a:lnTo>
                    <a:lnTo>
                      <a:pt x="47" y="203"/>
                    </a:lnTo>
                    <a:lnTo>
                      <a:pt x="43" y="203"/>
                    </a:lnTo>
                    <a:lnTo>
                      <a:pt x="42" y="205"/>
                    </a:lnTo>
                    <a:lnTo>
                      <a:pt x="39" y="208"/>
                    </a:lnTo>
                    <a:lnTo>
                      <a:pt x="37" y="210"/>
                    </a:lnTo>
                    <a:lnTo>
                      <a:pt x="29" y="208"/>
                    </a:lnTo>
                    <a:lnTo>
                      <a:pt x="23" y="211"/>
                    </a:lnTo>
                    <a:lnTo>
                      <a:pt x="19" y="208"/>
                    </a:lnTo>
                    <a:lnTo>
                      <a:pt x="15" y="210"/>
                    </a:lnTo>
                    <a:lnTo>
                      <a:pt x="12" y="210"/>
                    </a:lnTo>
                    <a:lnTo>
                      <a:pt x="11" y="209"/>
                    </a:lnTo>
                    <a:lnTo>
                      <a:pt x="14" y="204"/>
                    </a:lnTo>
                    <a:lnTo>
                      <a:pt x="14" y="195"/>
                    </a:lnTo>
                    <a:lnTo>
                      <a:pt x="9" y="189"/>
                    </a:lnTo>
                    <a:lnTo>
                      <a:pt x="6" y="189"/>
                    </a:lnTo>
                    <a:lnTo>
                      <a:pt x="3" y="184"/>
                    </a:lnTo>
                    <a:lnTo>
                      <a:pt x="4" y="181"/>
                    </a:lnTo>
                    <a:lnTo>
                      <a:pt x="3" y="175"/>
                    </a:lnTo>
                    <a:lnTo>
                      <a:pt x="0" y="173"/>
                    </a:lnTo>
                    <a:lnTo>
                      <a:pt x="0" y="167"/>
                    </a:lnTo>
                    <a:lnTo>
                      <a:pt x="6" y="161"/>
                    </a:lnTo>
                    <a:lnTo>
                      <a:pt x="12" y="150"/>
                    </a:lnTo>
                    <a:lnTo>
                      <a:pt x="16" y="151"/>
                    </a:lnTo>
                    <a:lnTo>
                      <a:pt x="19" y="160"/>
                    </a:lnTo>
                    <a:lnTo>
                      <a:pt x="24" y="161"/>
                    </a:lnTo>
                    <a:lnTo>
                      <a:pt x="31" y="155"/>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6" name="Google Shape;719;p69">
                <a:extLst>
                  <a:ext uri="{FF2B5EF4-FFF2-40B4-BE49-F238E27FC236}">
                    <a16:creationId xmlns:a16="http://schemas.microsoft.com/office/drawing/2014/main" id="{C4F75A6D-F279-113A-1E68-0948A36C6845}"/>
                  </a:ext>
                </a:extLst>
              </p:cNvPr>
              <p:cNvSpPr/>
              <p:nvPr/>
            </p:nvSpPr>
            <p:spPr>
              <a:xfrm>
                <a:off x="17332317" y="5700782"/>
                <a:ext cx="814880" cy="608499"/>
              </a:xfrm>
              <a:custGeom>
                <a:avLst/>
                <a:gdLst/>
                <a:ahLst/>
                <a:cxnLst/>
                <a:rect l="l" t="t" r="r" b="b"/>
                <a:pathLst>
                  <a:path w="113" h="87" extrusionOk="0">
                    <a:moveTo>
                      <a:pt x="38" y="87"/>
                    </a:moveTo>
                    <a:lnTo>
                      <a:pt x="37" y="73"/>
                    </a:lnTo>
                    <a:lnTo>
                      <a:pt x="35" y="67"/>
                    </a:lnTo>
                    <a:lnTo>
                      <a:pt x="36" y="63"/>
                    </a:lnTo>
                    <a:lnTo>
                      <a:pt x="66" y="65"/>
                    </a:lnTo>
                    <a:lnTo>
                      <a:pt x="76" y="63"/>
                    </a:lnTo>
                    <a:lnTo>
                      <a:pt x="81" y="63"/>
                    </a:lnTo>
                    <a:lnTo>
                      <a:pt x="86" y="65"/>
                    </a:lnTo>
                    <a:lnTo>
                      <a:pt x="92" y="63"/>
                    </a:lnTo>
                    <a:lnTo>
                      <a:pt x="99" y="55"/>
                    </a:lnTo>
                    <a:lnTo>
                      <a:pt x="108" y="56"/>
                    </a:lnTo>
                    <a:lnTo>
                      <a:pt x="113" y="49"/>
                    </a:lnTo>
                    <a:lnTo>
                      <a:pt x="108" y="44"/>
                    </a:lnTo>
                    <a:lnTo>
                      <a:pt x="110" y="41"/>
                    </a:lnTo>
                    <a:lnTo>
                      <a:pt x="112" y="40"/>
                    </a:lnTo>
                    <a:lnTo>
                      <a:pt x="110" y="36"/>
                    </a:lnTo>
                    <a:lnTo>
                      <a:pt x="107" y="36"/>
                    </a:lnTo>
                    <a:lnTo>
                      <a:pt x="103" y="38"/>
                    </a:lnTo>
                    <a:lnTo>
                      <a:pt x="98" y="36"/>
                    </a:lnTo>
                    <a:lnTo>
                      <a:pt x="91" y="24"/>
                    </a:lnTo>
                    <a:lnTo>
                      <a:pt x="83" y="16"/>
                    </a:lnTo>
                    <a:lnTo>
                      <a:pt x="82" y="11"/>
                    </a:lnTo>
                    <a:lnTo>
                      <a:pt x="79" y="7"/>
                    </a:lnTo>
                    <a:lnTo>
                      <a:pt x="80" y="0"/>
                    </a:lnTo>
                    <a:lnTo>
                      <a:pt x="66" y="2"/>
                    </a:lnTo>
                    <a:lnTo>
                      <a:pt x="41" y="22"/>
                    </a:lnTo>
                    <a:lnTo>
                      <a:pt x="20" y="29"/>
                    </a:lnTo>
                    <a:lnTo>
                      <a:pt x="14" y="43"/>
                    </a:lnTo>
                    <a:lnTo>
                      <a:pt x="3" y="55"/>
                    </a:lnTo>
                    <a:lnTo>
                      <a:pt x="0" y="63"/>
                    </a:lnTo>
                    <a:lnTo>
                      <a:pt x="0" y="73"/>
                    </a:lnTo>
                    <a:lnTo>
                      <a:pt x="4" y="81"/>
                    </a:lnTo>
                    <a:lnTo>
                      <a:pt x="7" y="83"/>
                    </a:lnTo>
                    <a:lnTo>
                      <a:pt x="10" y="82"/>
                    </a:lnTo>
                    <a:lnTo>
                      <a:pt x="12" y="84"/>
                    </a:lnTo>
                    <a:lnTo>
                      <a:pt x="14" y="82"/>
                    </a:lnTo>
                    <a:lnTo>
                      <a:pt x="24" y="79"/>
                    </a:lnTo>
                    <a:lnTo>
                      <a:pt x="29" y="81"/>
                    </a:lnTo>
                    <a:lnTo>
                      <a:pt x="31" y="79"/>
                    </a:lnTo>
                    <a:lnTo>
                      <a:pt x="35" y="87"/>
                    </a:lnTo>
                    <a:lnTo>
                      <a:pt x="38" y="87"/>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7" name="Google Shape;720;p69">
                <a:extLst>
                  <a:ext uri="{FF2B5EF4-FFF2-40B4-BE49-F238E27FC236}">
                    <a16:creationId xmlns:a16="http://schemas.microsoft.com/office/drawing/2014/main" id="{C74F2409-AFE6-51A9-5A72-3CC0458E35EE}"/>
                  </a:ext>
                </a:extLst>
              </p:cNvPr>
              <p:cNvSpPr/>
              <p:nvPr/>
            </p:nvSpPr>
            <p:spPr>
              <a:xfrm>
                <a:off x="21118253" y="6896793"/>
                <a:ext cx="569696" cy="587514"/>
              </a:xfrm>
              <a:custGeom>
                <a:avLst/>
                <a:gdLst/>
                <a:ahLst/>
                <a:cxnLst/>
                <a:rect l="l" t="t" r="r" b="b"/>
                <a:pathLst>
                  <a:path w="79" h="84" extrusionOk="0">
                    <a:moveTo>
                      <a:pt x="12" y="43"/>
                    </a:moveTo>
                    <a:lnTo>
                      <a:pt x="12" y="46"/>
                    </a:lnTo>
                    <a:lnTo>
                      <a:pt x="14" y="46"/>
                    </a:lnTo>
                    <a:lnTo>
                      <a:pt x="19" y="40"/>
                    </a:lnTo>
                    <a:lnTo>
                      <a:pt x="24" y="37"/>
                    </a:lnTo>
                    <a:lnTo>
                      <a:pt x="25" y="34"/>
                    </a:lnTo>
                    <a:lnTo>
                      <a:pt x="25" y="29"/>
                    </a:lnTo>
                    <a:lnTo>
                      <a:pt x="24" y="29"/>
                    </a:lnTo>
                    <a:lnTo>
                      <a:pt x="18" y="25"/>
                    </a:lnTo>
                    <a:lnTo>
                      <a:pt x="17" y="21"/>
                    </a:lnTo>
                    <a:lnTo>
                      <a:pt x="18" y="7"/>
                    </a:lnTo>
                    <a:lnTo>
                      <a:pt x="20" y="5"/>
                    </a:lnTo>
                    <a:lnTo>
                      <a:pt x="33" y="5"/>
                    </a:lnTo>
                    <a:lnTo>
                      <a:pt x="35" y="8"/>
                    </a:lnTo>
                    <a:lnTo>
                      <a:pt x="46" y="4"/>
                    </a:lnTo>
                    <a:lnTo>
                      <a:pt x="56" y="4"/>
                    </a:lnTo>
                    <a:lnTo>
                      <a:pt x="63" y="0"/>
                    </a:lnTo>
                    <a:lnTo>
                      <a:pt x="69" y="2"/>
                    </a:lnTo>
                    <a:lnTo>
                      <a:pt x="71" y="15"/>
                    </a:lnTo>
                    <a:lnTo>
                      <a:pt x="79" y="20"/>
                    </a:lnTo>
                    <a:lnTo>
                      <a:pt x="79" y="30"/>
                    </a:lnTo>
                    <a:lnTo>
                      <a:pt x="79" y="40"/>
                    </a:lnTo>
                    <a:lnTo>
                      <a:pt x="64" y="59"/>
                    </a:lnTo>
                    <a:lnTo>
                      <a:pt x="64" y="59"/>
                    </a:lnTo>
                    <a:lnTo>
                      <a:pt x="63" y="59"/>
                    </a:lnTo>
                    <a:lnTo>
                      <a:pt x="61" y="59"/>
                    </a:lnTo>
                    <a:lnTo>
                      <a:pt x="58" y="59"/>
                    </a:lnTo>
                    <a:lnTo>
                      <a:pt x="55" y="58"/>
                    </a:lnTo>
                    <a:lnTo>
                      <a:pt x="54" y="57"/>
                    </a:lnTo>
                    <a:lnTo>
                      <a:pt x="50" y="62"/>
                    </a:lnTo>
                    <a:lnTo>
                      <a:pt x="48" y="61"/>
                    </a:lnTo>
                    <a:lnTo>
                      <a:pt x="45" y="61"/>
                    </a:lnTo>
                    <a:lnTo>
                      <a:pt x="43" y="59"/>
                    </a:lnTo>
                    <a:lnTo>
                      <a:pt x="43" y="62"/>
                    </a:lnTo>
                    <a:lnTo>
                      <a:pt x="42" y="62"/>
                    </a:lnTo>
                    <a:lnTo>
                      <a:pt x="39" y="62"/>
                    </a:lnTo>
                    <a:lnTo>
                      <a:pt x="38" y="63"/>
                    </a:lnTo>
                    <a:lnTo>
                      <a:pt x="36" y="64"/>
                    </a:lnTo>
                    <a:lnTo>
                      <a:pt x="33" y="65"/>
                    </a:lnTo>
                    <a:lnTo>
                      <a:pt x="32" y="67"/>
                    </a:lnTo>
                    <a:lnTo>
                      <a:pt x="33" y="68"/>
                    </a:lnTo>
                    <a:lnTo>
                      <a:pt x="30" y="77"/>
                    </a:lnTo>
                    <a:lnTo>
                      <a:pt x="31" y="78"/>
                    </a:lnTo>
                    <a:lnTo>
                      <a:pt x="11" y="78"/>
                    </a:lnTo>
                    <a:lnTo>
                      <a:pt x="7" y="79"/>
                    </a:lnTo>
                    <a:lnTo>
                      <a:pt x="5" y="84"/>
                    </a:lnTo>
                    <a:lnTo>
                      <a:pt x="0" y="83"/>
                    </a:lnTo>
                    <a:lnTo>
                      <a:pt x="0" y="68"/>
                    </a:lnTo>
                    <a:lnTo>
                      <a:pt x="1" y="64"/>
                    </a:lnTo>
                    <a:lnTo>
                      <a:pt x="2" y="56"/>
                    </a:lnTo>
                    <a:lnTo>
                      <a:pt x="12" y="43"/>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8" name="Google Shape;721;p69">
                <a:extLst>
                  <a:ext uri="{FF2B5EF4-FFF2-40B4-BE49-F238E27FC236}">
                    <a16:creationId xmlns:a16="http://schemas.microsoft.com/office/drawing/2014/main" id="{B59D8B38-F0FC-E46E-13E4-41DA8244FE9A}"/>
                  </a:ext>
                </a:extLst>
              </p:cNvPr>
              <p:cNvSpPr/>
              <p:nvPr/>
            </p:nvSpPr>
            <p:spPr>
              <a:xfrm>
                <a:off x="22336967" y="6050491"/>
                <a:ext cx="1117757" cy="1461792"/>
              </a:xfrm>
              <a:custGeom>
                <a:avLst/>
                <a:gdLst/>
                <a:ahLst/>
                <a:cxnLst/>
                <a:rect l="l" t="t" r="r" b="b"/>
                <a:pathLst>
                  <a:path w="155" h="209" extrusionOk="0">
                    <a:moveTo>
                      <a:pt x="102" y="64"/>
                    </a:moveTo>
                    <a:lnTo>
                      <a:pt x="92" y="75"/>
                    </a:lnTo>
                    <a:lnTo>
                      <a:pt x="82" y="86"/>
                    </a:lnTo>
                    <a:lnTo>
                      <a:pt x="71" y="96"/>
                    </a:lnTo>
                    <a:lnTo>
                      <a:pt x="61" y="107"/>
                    </a:lnTo>
                    <a:lnTo>
                      <a:pt x="43" y="107"/>
                    </a:lnTo>
                    <a:lnTo>
                      <a:pt x="35" y="110"/>
                    </a:lnTo>
                    <a:lnTo>
                      <a:pt x="29" y="117"/>
                    </a:lnTo>
                    <a:lnTo>
                      <a:pt x="19" y="119"/>
                    </a:lnTo>
                    <a:lnTo>
                      <a:pt x="18" y="120"/>
                    </a:lnTo>
                    <a:lnTo>
                      <a:pt x="13" y="124"/>
                    </a:lnTo>
                    <a:lnTo>
                      <a:pt x="7" y="134"/>
                    </a:lnTo>
                    <a:lnTo>
                      <a:pt x="0" y="141"/>
                    </a:lnTo>
                    <a:lnTo>
                      <a:pt x="0" y="155"/>
                    </a:lnTo>
                    <a:lnTo>
                      <a:pt x="0" y="169"/>
                    </a:lnTo>
                    <a:lnTo>
                      <a:pt x="0" y="183"/>
                    </a:lnTo>
                    <a:lnTo>
                      <a:pt x="0" y="198"/>
                    </a:lnTo>
                    <a:lnTo>
                      <a:pt x="8" y="209"/>
                    </a:lnTo>
                    <a:lnTo>
                      <a:pt x="23" y="193"/>
                    </a:lnTo>
                    <a:lnTo>
                      <a:pt x="24" y="186"/>
                    </a:lnTo>
                    <a:lnTo>
                      <a:pt x="29" y="186"/>
                    </a:lnTo>
                    <a:lnTo>
                      <a:pt x="38" y="175"/>
                    </a:lnTo>
                    <a:lnTo>
                      <a:pt x="60" y="156"/>
                    </a:lnTo>
                    <a:lnTo>
                      <a:pt x="73" y="150"/>
                    </a:lnTo>
                    <a:lnTo>
                      <a:pt x="82" y="139"/>
                    </a:lnTo>
                    <a:lnTo>
                      <a:pt x="100" y="121"/>
                    </a:lnTo>
                    <a:lnTo>
                      <a:pt x="108" y="107"/>
                    </a:lnTo>
                    <a:lnTo>
                      <a:pt x="118" y="97"/>
                    </a:lnTo>
                    <a:lnTo>
                      <a:pt x="123" y="83"/>
                    </a:lnTo>
                    <a:lnTo>
                      <a:pt x="132" y="66"/>
                    </a:lnTo>
                    <a:lnTo>
                      <a:pt x="132" y="61"/>
                    </a:lnTo>
                    <a:lnTo>
                      <a:pt x="137" y="58"/>
                    </a:lnTo>
                    <a:lnTo>
                      <a:pt x="145" y="44"/>
                    </a:lnTo>
                    <a:lnTo>
                      <a:pt x="148" y="26"/>
                    </a:lnTo>
                    <a:lnTo>
                      <a:pt x="155" y="24"/>
                    </a:lnTo>
                    <a:lnTo>
                      <a:pt x="152" y="23"/>
                    </a:lnTo>
                    <a:lnTo>
                      <a:pt x="150" y="23"/>
                    </a:lnTo>
                    <a:lnTo>
                      <a:pt x="151" y="21"/>
                    </a:lnTo>
                    <a:lnTo>
                      <a:pt x="152" y="13"/>
                    </a:lnTo>
                    <a:lnTo>
                      <a:pt x="150" y="8"/>
                    </a:lnTo>
                    <a:lnTo>
                      <a:pt x="152" y="2"/>
                    </a:lnTo>
                    <a:lnTo>
                      <a:pt x="144" y="0"/>
                    </a:lnTo>
                    <a:lnTo>
                      <a:pt x="136" y="5"/>
                    </a:lnTo>
                    <a:lnTo>
                      <a:pt x="123" y="8"/>
                    </a:lnTo>
                    <a:lnTo>
                      <a:pt x="118" y="10"/>
                    </a:lnTo>
                    <a:lnTo>
                      <a:pt x="113" y="10"/>
                    </a:lnTo>
                    <a:lnTo>
                      <a:pt x="108" y="12"/>
                    </a:lnTo>
                    <a:lnTo>
                      <a:pt x="94" y="12"/>
                    </a:lnTo>
                    <a:lnTo>
                      <a:pt x="83" y="18"/>
                    </a:lnTo>
                    <a:lnTo>
                      <a:pt x="71" y="16"/>
                    </a:lnTo>
                    <a:lnTo>
                      <a:pt x="60" y="23"/>
                    </a:lnTo>
                    <a:lnTo>
                      <a:pt x="51" y="23"/>
                    </a:lnTo>
                    <a:lnTo>
                      <a:pt x="46" y="21"/>
                    </a:lnTo>
                    <a:lnTo>
                      <a:pt x="33" y="6"/>
                    </a:lnTo>
                    <a:lnTo>
                      <a:pt x="29" y="15"/>
                    </a:lnTo>
                    <a:lnTo>
                      <a:pt x="27" y="18"/>
                    </a:lnTo>
                    <a:lnTo>
                      <a:pt x="29" y="24"/>
                    </a:lnTo>
                    <a:lnTo>
                      <a:pt x="38" y="37"/>
                    </a:lnTo>
                    <a:lnTo>
                      <a:pt x="45" y="43"/>
                    </a:lnTo>
                    <a:lnTo>
                      <a:pt x="57" y="48"/>
                    </a:lnTo>
                    <a:lnTo>
                      <a:pt x="68" y="51"/>
                    </a:lnTo>
                    <a:lnTo>
                      <a:pt x="80" y="56"/>
                    </a:lnTo>
                    <a:lnTo>
                      <a:pt x="92" y="60"/>
                    </a:lnTo>
                    <a:lnTo>
                      <a:pt x="106" y="60"/>
                    </a:lnTo>
                    <a:lnTo>
                      <a:pt x="102" y="64"/>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9" name="Google Shape;722;p69">
                <a:extLst>
                  <a:ext uri="{FF2B5EF4-FFF2-40B4-BE49-F238E27FC236}">
                    <a16:creationId xmlns:a16="http://schemas.microsoft.com/office/drawing/2014/main" id="{360DC97A-5EB0-5CAF-23ED-F78BF702C829}"/>
                  </a:ext>
                </a:extLst>
              </p:cNvPr>
              <p:cNvSpPr/>
              <p:nvPr/>
            </p:nvSpPr>
            <p:spPr>
              <a:xfrm>
                <a:off x="21471611" y="5721766"/>
                <a:ext cx="1629756" cy="1237977"/>
              </a:xfrm>
              <a:custGeom>
                <a:avLst/>
                <a:gdLst/>
                <a:ahLst/>
                <a:cxnLst/>
                <a:rect l="l" t="t" r="r" b="b"/>
                <a:pathLst>
                  <a:path w="226" h="177" extrusionOk="0">
                    <a:moveTo>
                      <a:pt x="222" y="111"/>
                    </a:moveTo>
                    <a:lnTo>
                      <a:pt x="212" y="122"/>
                    </a:lnTo>
                    <a:lnTo>
                      <a:pt x="202" y="133"/>
                    </a:lnTo>
                    <a:lnTo>
                      <a:pt x="191" y="143"/>
                    </a:lnTo>
                    <a:lnTo>
                      <a:pt x="181" y="154"/>
                    </a:lnTo>
                    <a:lnTo>
                      <a:pt x="163" y="154"/>
                    </a:lnTo>
                    <a:lnTo>
                      <a:pt x="155" y="157"/>
                    </a:lnTo>
                    <a:lnTo>
                      <a:pt x="149" y="164"/>
                    </a:lnTo>
                    <a:lnTo>
                      <a:pt x="139" y="166"/>
                    </a:lnTo>
                    <a:lnTo>
                      <a:pt x="138" y="167"/>
                    </a:lnTo>
                    <a:lnTo>
                      <a:pt x="133" y="171"/>
                    </a:lnTo>
                    <a:lnTo>
                      <a:pt x="126" y="171"/>
                    </a:lnTo>
                    <a:lnTo>
                      <a:pt x="116" y="166"/>
                    </a:lnTo>
                    <a:lnTo>
                      <a:pt x="106" y="168"/>
                    </a:lnTo>
                    <a:lnTo>
                      <a:pt x="102" y="173"/>
                    </a:lnTo>
                    <a:lnTo>
                      <a:pt x="95" y="177"/>
                    </a:lnTo>
                    <a:lnTo>
                      <a:pt x="89" y="177"/>
                    </a:lnTo>
                    <a:lnTo>
                      <a:pt x="72" y="173"/>
                    </a:lnTo>
                    <a:lnTo>
                      <a:pt x="55" y="161"/>
                    </a:lnTo>
                    <a:lnTo>
                      <a:pt x="43" y="160"/>
                    </a:lnTo>
                    <a:lnTo>
                      <a:pt x="43" y="149"/>
                    </a:lnTo>
                    <a:lnTo>
                      <a:pt x="32" y="144"/>
                    </a:lnTo>
                    <a:lnTo>
                      <a:pt x="26" y="128"/>
                    </a:lnTo>
                    <a:lnTo>
                      <a:pt x="18" y="122"/>
                    </a:lnTo>
                    <a:lnTo>
                      <a:pt x="13" y="114"/>
                    </a:lnTo>
                    <a:lnTo>
                      <a:pt x="0" y="108"/>
                    </a:lnTo>
                    <a:lnTo>
                      <a:pt x="3" y="106"/>
                    </a:lnTo>
                    <a:lnTo>
                      <a:pt x="3" y="101"/>
                    </a:lnTo>
                    <a:lnTo>
                      <a:pt x="12" y="101"/>
                    </a:lnTo>
                    <a:lnTo>
                      <a:pt x="17" y="97"/>
                    </a:lnTo>
                    <a:lnTo>
                      <a:pt x="18" y="68"/>
                    </a:lnTo>
                    <a:lnTo>
                      <a:pt x="19" y="69"/>
                    </a:lnTo>
                    <a:lnTo>
                      <a:pt x="22" y="63"/>
                    </a:lnTo>
                    <a:lnTo>
                      <a:pt x="28" y="60"/>
                    </a:lnTo>
                    <a:lnTo>
                      <a:pt x="31" y="49"/>
                    </a:lnTo>
                    <a:lnTo>
                      <a:pt x="40" y="36"/>
                    </a:lnTo>
                    <a:lnTo>
                      <a:pt x="47" y="30"/>
                    </a:lnTo>
                    <a:lnTo>
                      <a:pt x="52" y="13"/>
                    </a:lnTo>
                    <a:lnTo>
                      <a:pt x="52" y="9"/>
                    </a:lnTo>
                    <a:lnTo>
                      <a:pt x="59" y="10"/>
                    </a:lnTo>
                    <a:lnTo>
                      <a:pt x="61" y="6"/>
                    </a:lnTo>
                    <a:lnTo>
                      <a:pt x="63" y="6"/>
                    </a:lnTo>
                    <a:lnTo>
                      <a:pt x="66" y="13"/>
                    </a:lnTo>
                    <a:lnTo>
                      <a:pt x="72" y="0"/>
                    </a:lnTo>
                    <a:lnTo>
                      <a:pt x="77" y="3"/>
                    </a:lnTo>
                    <a:lnTo>
                      <a:pt x="80" y="6"/>
                    </a:lnTo>
                    <a:lnTo>
                      <a:pt x="87" y="6"/>
                    </a:lnTo>
                    <a:lnTo>
                      <a:pt x="88" y="4"/>
                    </a:lnTo>
                    <a:lnTo>
                      <a:pt x="91" y="6"/>
                    </a:lnTo>
                    <a:lnTo>
                      <a:pt x="96" y="5"/>
                    </a:lnTo>
                    <a:lnTo>
                      <a:pt x="102" y="6"/>
                    </a:lnTo>
                    <a:lnTo>
                      <a:pt x="107" y="6"/>
                    </a:lnTo>
                    <a:lnTo>
                      <a:pt x="115" y="11"/>
                    </a:lnTo>
                    <a:lnTo>
                      <a:pt x="121" y="20"/>
                    </a:lnTo>
                    <a:lnTo>
                      <a:pt x="130" y="26"/>
                    </a:lnTo>
                    <a:lnTo>
                      <a:pt x="133" y="32"/>
                    </a:lnTo>
                    <a:lnTo>
                      <a:pt x="140" y="40"/>
                    </a:lnTo>
                    <a:lnTo>
                      <a:pt x="139" y="41"/>
                    </a:lnTo>
                    <a:lnTo>
                      <a:pt x="137" y="49"/>
                    </a:lnTo>
                    <a:lnTo>
                      <a:pt x="132" y="57"/>
                    </a:lnTo>
                    <a:lnTo>
                      <a:pt x="134" y="62"/>
                    </a:lnTo>
                    <a:lnTo>
                      <a:pt x="140" y="62"/>
                    </a:lnTo>
                    <a:lnTo>
                      <a:pt x="145" y="59"/>
                    </a:lnTo>
                    <a:lnTo>
                      <a:pt x="149" y="62"/>
                    </a:lnTo>
                    <a:lnTo>
                      <a:pt x="147" y="65"/>
                    </a:lnTo>
                    <a:lnTo>
                      <a:pt x="149" y="71"/>
                    </a:lnTo>
                    <a:lnTo>
                      <a:pt x="158" y="84"/>
                    </a:lnTo>
                    <a:lnTo>
                      <a:pt x="165" y="90"/>
                    </a:lnTo>
                    <a:lnTo>
                      <a:pt x="177" y="95"/>
                    </a:lnTo>
                    <a:lnTo>
                      <a:pt x="188" y="98"/>
                    </a:lnTo>
                    <a:lnTo>
                      <a:pt x="200" y="103"/>
                    </a:lnTo>
                    <a:lnTo>
                      <a:pt x="212" y="107"/>
                    </a:lnTo>
                    <a:lnTo>
                      <a:pt x="226" y="107"/>
                    </a:lnTo>
                    <a:lnTo>
                      <a:pt x="222" y="111"/>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0" name="Google Shape;723;p69">
                <a:extLst>
                  <a:ext uri="{FF2B5EF4-FFF2-40B4-BE49-F238E27FC236}">
                    <a16:creationId xmlns:a16="http://schemas.microsoft.com/office/drawing/2014/main" id="{6B92715C-1B5D-8DBD-33A1-4A9BC68AD527}"/>
                  </a:ext>
                </a:extLst>
              </p:cNvPr>
              <p:cNvSpPr/>
              <p:nvPr/>
            </p:nvSpPr>
            <p:spPr>
              <a:xfrm>
                <a:off x="22517248" y="5854653"/>
                <a:ext cx="6900" cy="6997"/>
              </a:xfrm>
              <a:custGeom>
                <a:avLst/>
                <a:gdLst/>
                <a:ahLst/>
                <a:cxnLst/>
                <a:rect l="l" t="t" r="r" b="b"/>
                <a:pathLst>
                  <a:path w="120000" h="1" extrusionOk="0">
                    <a:moveTo>
                      <a:pt x="0" y="0"/>
                    </a:moveTo>
                    <a:lnTo>
                      <a:pt x="0" y="1"/>
                    </a:lnTo>
                    <a:lnTo>
                      <a:pt x="0"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1" name="Google Shape;724;p69">
                <a:extLst>
                  <a:ext uri="{FF2B5EF4-FFF2-40B4-BE49-F238E27FC236}">
                    <a16:creationId xmlns:a16="http://schemas.microsoft.com/office/drawing/2014/main" id="{ED2892D6-E24B-5B10-4A1C-3F45A1670F19}"/>
                  </a:ext>
                </a:extLst>
              </p:cNvPr>
              <p:cNvSpPr/>
              <p:nvPr/>
            </p:nvSpPr>
            <p:spPr>
              <a:xfrm>
                <a:off x="22517248" y="5819685"/>
                <a:ext cx="7214" cy="6997"/>
              </a:xfrm>
              <a:custGeom>
                <a:avLst/>
                <a:gdLst/>
                <a:ahLst/>
                <a:cxnLst/>
                <a:rect l="l" t="t" r="r" b="b"/>
                <a:pathLst>
                  <a:path w="1" h="1" extrusionOk="0">
                    <a:moveTo>
                      <a:pt x="0" y="1"/>
                    </a:moveTo>
                    <a:lnTo>
                      <a:pt x="1" y="1"/>
                    </a:lnTo>
                    <a:lnTo>
                      <a:pt x="1" y="0"/>
                    </a:lnTo>
                    <a:lnTo>
                      <a:pt x="0" y="1"/>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2" name="Google Shape;725;p69">
                <a:extLst>
                  <a:ext uri="{FF2B5EF4-FFF2-40B4-BE49-F238E27FC236}">
                    <a16:creationId xmlns:a16="http://schemas.microsoft.com/office/drawing/2014/main" id="{C5E231E8-46B0-F368-A78A-186AF7DE5E3C}"/>
                  </a:ext>
                </a:extLst>
              </p:cNvPr>
              <p:cNvSpPr/>
              <p:nvPr/>
            </p:nvSpPr>
            <p:spPr>
              <a:xfrm>
                <a:off x="23678272" y="5952574"/>
                <a:ext cx="115381" cy="55954"/>
              </a:xfrm>
              <a:custGeom>
                <a:avLst/>
                <a:gdLst/>
                <a:ahLst/>
                <a:cxnLst/>
                <a:rect l="l" t="t" r="r" b="b"/>
                <a:pathLst>
                  <a:path w="16" h="8" extrusionOk="0">
                    <a:moveTo>
                      <a:pt x="15" y="3"/>
                    </a:moveTo>
                    <a:lnTo>
                      <a:pt x="16" y="3"/>
                    </a:lnTo>
                    <a:lnTo>
                      <a:pt x="14" y="5"/>
                    </a:lnTo>
                    <a:lnTo>
                      <a:pt x="9" y="8"/>
                    </a:lnTo>
                    <a:lnTo>
                      <a:pt x="0" y="4"/>
                    </a:lnTo>
                    <a:lnTo>
                      <a:pt x="3" y="0"/>
                    </a:lnTo>
                    <a:lnTo>
                      <a:pt x="6" y="3"/>
                    </a:lnTo>
                    <a:lnTo>
                      <a:pt x="15" y="3"/>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3" name="Google Shape;726;p69">
                <a:extLst>
                  <a:ext uri="{FF2B5EF4-FFF2-40B4-BE49-F238E27FC236}">
                    <a16:creationId xmlns:a16="http://schemas.microsoft.com/office/drawing/2014/main" id="{6044A5EA-8621-0F06-33C9-9116596D914E}"/>
                  </a:ext>
                </a:extLst>
              </p:cNvPr>
              <p:cNvSpPr/>
              <p:nvPr/>
            </p:nvSpPr>
            <p:spPr>
              <a:xfrm>
                <a:off x="22416291" y="5490955"/>
                <a:ext cx="14423" cy="27977"/>
              </a:xfrm>
              <a:custGeom>
                <a:avLst/>
                <a:gdLst/>
                <a:ahLst/>
                <a:cxnLst/>
                <a:rect l="l" t="t" r="r" b="b"/>
                <a:pathLst>
                  <a:path w="2" h="4" extrusionOk="0">
                    <a:moveTo>
                      <a:pt x="2" y="4"/>
                    </a:moveTo>
                    <a:lnTo>
                      <a:pt x="0" y="0"/>
                    </a:lnTo>
                    <a:lnTo>
                      <a:pt x="2" y="4"/>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4" name="Google Shape;727;p69">
                <a:extLst>
                  <a:ext uri="{FF2B5EF4-FFF2-40B4-BE49-F238E27FC236}">
                    <a16:creationId xmlns:a16="http://schemas.microsoft.com/office/drawing/2014/main" id="{8733A2AE-137A-D017-F596-C33FD5624620}"/>
                  </a:ext>
                </a:extLst>
              </p:cNvPr>
              <p:cNvSpPr/>
              <p:nvPr/>
            </p:nvSpPr>
            <p:spPr>
              <a:xfrm>
                <a:off x="22423503" y="5483962"/>
                <a:ext cx="7214" cy="13988"/>
              </a:xfrm>
              <a:custGeom>
                <a:avLst/>
                <a:gdLst/>
                <a:ahLst/>
                <a:cxnLst/>
                <a:rect l="l" t="t" r="r" b="b"/>
                <a:pathLst>
                  <a:path w="1" h="2" extrusionOk="0">
                    <a:moveTo>
                      <a:pt x="0" y="0"/>
                    </a:moveTo>
                    <a:lnTo>
                      <a:pt x="1" y="2"/>
                    </a:lnTo>
                    <a:lnTo>
                      <a:pt x="0"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5" name="Google Shape;728;p69">
                <a:extLst>
                  <a:ext uri="{FF2B5EF4-FFF2-40B4-BE49-F238E27FC236}">
                    <a16:creationId xmlns:a16="http://schemas.microsoft.com/office/drawing/2014/main" id="{2A185183-356B-5F32-7422-DD8B70F44960}"/>
                  </a:ext>
                </a:extLst>
              </p:cNvPr>
              <p:cNvSpPr/>
              <p:nvPr/>
            </p:nvSpPr>
            <p:spPr>
              <a:xfrm>
                <a:off x="22437927" y="5497952"/>
                <a:ext cx="14423" cy="20984"/>
              </a:xfrm>
              <a:custGeom>
                <a:avLst/>
                <a:gdLst/>
                <a:ahLst/>
                <a:cxnLst/>
                <a:rect l="l" t="t" r="r" b="b"/>
                <a:pathLst>
                  <a:path w="2" h="3" extrusionOk="0">
                    <a:moveTo>
                      <a:pt x="2" y="3"/>
                    </a:moveTo>
                    <a:lnTo>
                      <a:pt x="0" y="0"/>
                    </a:lnTo>
                    <a:lnTo>
                      <a:pt x="2" y="3"/>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6" name="Google Shape;729;p69">
                <a:extLst>
                  <a:ext uri="{FF2B5EF4-FFF2-40B4-BE49-F238E27FC236}">
                    <a16:creationId xmlns:a16="http://schemas.microsoft.com/office/drawing/2014/main" id="{B8DB694C-7EC7-6683-31AF-6CCBC547BED7}"/>
                  </a:ext>
                </a:extLst>
              </p:cNvPr>
              <p:cNvSpPr/>
              <p:nvPr/>
            </p:nvSpPr>
            <p:spPr>
              <a:xfrm>
                <a:off x="16070335" y="4127087"/>
                <a:ext cx="79328" cy="69942"/>
              </a:xfrm>
              <a:custGeom>
                <a:avLst/>
                <a:gdLst/>
                <a:ahLst/>
                <a:cxnLst/>
                <a:rect l="l" t="t" r="r" b="b"/>
                <a:pathLst>
                  <a:path w="11" h="10" extrusionOk="0">
                    <a:moveTo>
                      <a:pt x="10" y="0"/>
                    </a:moveTo>
                    <a:lnTo>
                      <a:pt x="0" y="4"/>
                    </a:lnTo>
                    <a:lnTo>
                      <a:pt x="1" y="7"/>
                    </a:lnTo>
                    <a:lnTo>
                      <a:pt x="4" y="10"/>
                    </a:lnTo>
                    <a:lnTo>
                      <a:pt x="6" y="9"/>
                    </a:lnTo>
                    <a:lnTo>
                      <a:pt x="7" y="4"/>
                    </a:lnTo>
                    <a:lnTo>
                      <a:pt x="11" y="1"/>
                    </a:lnTo>
                    <a:lnTo>
                      <a:pt x="10"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7" name="Google Shape;730;p69">
                <a:extLst>
                  <a:ext uri="{FF2B5EF4-FFF2-40B4-BE49-F238E27FC236}">
                    <a16:creationId xmlns:a16="http://schemas.microsoft.com/office/drawing/2014/main" id="{A4ACAEF9-7095-33D3-ED5E-0FAAE215CD56}"/>
                  </a:ext>
                </a:extLst>
              </p:cNvPr>
              <p:cNvSpPr/>
              <p:nvPr/>
            </p:nvSpPr>
            <p:spPr>
              <a:xfrm>
                <a:off x="16192928" y="4176045"/>
                <a:ext cx="43268" cy="55954"/>
              </a:xfrm>
              <a:custGeom>
                <a:avLst/>
                <a:gdLst/>
                <a:ahLst/>
                <a:cxnLst/>
                <a:rect l="l" t="t" r="r" b="b"/>
                <a:pathLst>
                  <a:path w="6" h="8" extrusionOk="0">
                    <a:moveTo>
                      <a:pt x="1" y="0"/>
                    </a:moveTo>
                    <a:lnTo>
                      <a:pt x="0" y="6"/>
                    </a:lnTo>
                    <a:lnTo>
                      <a:pt x="3" y="8"/>
                    </a:lnTo>
                    <a:lnTo>
                      <a:pt x="6" y="5"/>
                    </a:lnTo>
                    <a:lnTo>
                      <a:pt x="6" y="2"/>
                    </a:lnTo>
                    <a:lnTo>
                      <a:pt x="1"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8" name="Google Shape;731;p69">
                <a:extLst>
                  <a:ext uri="{FF2B5EF4-FFF2-40B4-BE49-F238E27FC236}">
                    <a16:creationId xmlns:a16="http://schemas.microsoft.com/office/drawing/2014/main" id="{D2EF6C1E-F931-0708-5C0D-210B2BEA3A30}"/>
                  </a:ext>
                </a:extLst>
              </p:cNvPr>
              <p:cNvSpPr/>
              <p:nvPr/>
            </p:nvSpPr>
            <p:spPr>
              <a:xfrm>
                <a:off x="16394846" y="4050149"/>
                <a:ext cx="43268" cy="34973"/>
              </a:xfrm>
              <a:custGeom>
                <a:avLst/>
                <a:gdLst/>
                <a:ahLst/>
                <a:cxnLst/>
                <a:rect l="l" t="t" r="r" b="b"/>
                <a:pathLst>
                  <a:path w="6" h="5" extrusionOk="0">
                    <a:moveTo>
                      <a:pt x="6" y="0"/>
                    </a:moveTo>
                    <a:lnTo>
                      <a:pt x="3" y="2"/>
                    </a:lnTo>
                    <a:lnTo>
                      <a:pt x="0" y="5"/>
                    </a:lnTo>
                    <a:lnTo>
                      <a:pt x="5" y="4"/>
                    </a:lnTo>
                    <a:lnTo>
                      <a:pt x="6"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9" name="Google Shape;732;p69">
                <a:extLst>
                  <a:ext uri="{FF2B5EF4-FFF2-40B4-BE49-F238E27FC236}">
                    <a16:creationId xmlns:a16="http://schemas.microsoft.com/office/drawing/2014/main" id="{6A0564EB-E5E5-5190-7DC0-2D123F81876B}"/>
                  </a:ext>
                </a:extLst>
              </p:cNvPr>
              <p:cNvSpPr/>
              <p:nvPr/>
            </p:nvSpPr>
            <p:spPr>
              <a:xfrm>
                <a:off x="19041396" y="3455643"/>
                <a:ext cx="28845" cy="20984"/>
              </a:xfrm>
              <a:custGeom>
                <a:avLst/>
                <a:gdLst/>
                <a:ahLst/>
                <a:cxnLst/>
                <a:rect l="l" t="t" r="r" b="b"/>
                <a:pathLst>
                  <a:path w="4" h="3" extrusionOk="0">
                    <a:moveTo>
                      <a:pt x="2" y="0"/>
                    </a:moveTo>
                    <a:lnTo>
                      <a:pt x="4" y="3"/>
                    </a:lnTo>
                    <a:lnTo>
                      <a:pt x="0" y="3"/>
                    </a:lnTo>
                    <a:lnTo>
                      <a:pt x="0" y="0"/>
                    </a:lnTo>
                    <a:lnTo>
                      <a:pt x="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0" name="Google Shape;733;p69">
                <a:extLst>
                  <a:ext uri="{FF2B5EF4-FFF2-40B4-BE49-F238E27FC236}">
                    <a16:creationId xmlns:a16="http://schemas.microsoft.com/office/drawing/2014/main" id="{8CA7AEF7-E2F9-8592-17F6-413FE88AA1F8}"/>
                  </a:ext>
                </a:extLst>
              </p:cNvPr>
              <p:cNvSpPr/>
              <p:nvPr/>
            </p:nvSpPr>
            <p:spPr>
              <a:xfrm>
                <a:off x="22214375" y="5588874"/>
                <a:ext cx="21636" cy="6997"/>
              </a:xfrm>
              <a:custGeom>
                <a:avLst/>
                <a:gdLst/>
                <a:ahLst/>
                <a:cxnLst/>
                <a:rect l="l" t="t" r="r" b="b"/>
                <a:pathLst>
                  <a:path w="3" h="1" extrusionOk="0">
                    <a:moveTo>
                      <a:pt x="2" y="0"/>
                    </a:moveTo>
                    <a:lnTo>
                      <a:pt x="0" y="0"/>
                    </a:lnTo>
                    <a:lnTo>
                      <a:pt x="3" y="1"/>
                    </a:lnTo>
                    <a:lnTo>
                      <a:pt x="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1" name="Google Shape;734;p69">
                <a:extLst>
                  <a:ext uri="{FF2B5EF4-FFF2-40B4-BE49-F238E27FC236}">
                    <a16:creationId xmlns:a16="http://schemas.microsoft.com/office/drawing/2014/main" id="{7D02FFD1-E08B-B416-11F5-74678A007465}"/>
                  </a:ext>
                </a:extLst>
              </p:cNvPr>
              <p:cNvSpPr/>
              <p:nvPr/>
            </p:nvSpPr>
            <p:spPr>
              <a:xfrm>
                <a:off x="22207163" y="5602861"/>
                <a:ext cx="64905" cy="34973"/>
              </a:xfrm>
              <a:custGeom>
                <a:avLst/>
                <a:gdLst/>
                <a:ahLst/>
                <a:cxnLst/>
                <a:rect l="l" t="t" r="r" b="b"/>
                <a:pathLst>
                  <a:path w="9" h="5" extrusionOk="0">
                    <a:moveTo>
                      <a:pt x="5" y="4"/>
                    </a:moveTo>
                    <a:lnTo>
                      <a:pt x="3" y="0"/>
                    </a:lnTo>
                    <a:lnTo>
                      <a:pt x="0" y="1"/>
                    </a:lnTo>
                    <a:lnTo>
                      <a:pt x="3" y="3"/>
                    </a:lnTo>
                    <a:lnTo>
                      <a:pt x="3" y="4"/>
                    </a:lnTo>
                    <a:lnTo>
                      <a:pt x="1" y="4"/>
                    </a:lnTo>
                    <a:lnTo>
                      <a:pt x="3" y="5"/>
                    </a:lnTo>
                    <a:lnTo>
                      <a:pt x="9" y="5"/>
                    </a:lnTo>
                    <a:lnTo>
                      <a:pt x="5" y="4"/>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2" name="Google Shape;735;p69">
                <a:extLst>
                  <a:ext uri="{FF2B5EF4-FFF2-40B4-BE49-F238E27FC236}">
                    <a16:creationId xmlns:a16="http://schemas.microsoft.com/office/drawing/2014/main" id="{66071D3D-A8B1-6E4F-3B47-51C5A18197CC}"/>
                  </a:ext>
                </a:extLst>
              </p:cNvPr>
              <p:cNvSpPr/>
              <p:nvPr/>
            </p:nvSpPr>
            <p:spPr>
              <a:xfrm>
                <a:off x="22199952" y="7861994"/>
                <a:ext cx="14423" cy="55954"/>
              </a:xfrm>
              <a:custGeom>
                <a:avLst/>
                <a:gdLst/>
                <a:ahLst/>
                <a:cxnLst/>
                <a:rect l="l" t="t" r="r" b="b"/>
                <a:pathLst>
                  <a:path w="2" h="8" extrusionOk="0">
                    <a:moveTo>
                      <a:pt x="2" y="4"/>
                    </a:moveTo>
                    <a:lnTo>
                      <a:pt x="2" y="8"/>
                    </a:lnTo>
                    <a:lnTo>
                      <a:pt x="0" y="7"/>
                    </a:lnTo>
                    <a:lnTo>
                      <a:pt x="0" y="0"/>
                    </a:lnTo>
                    <a:lnTo>
                      <a:pt x="2" y="0"/>
                    </a:lnTo>
                    <a:lnTo>
                      <a:pt x="2" y="4"/>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3" name="Google Shape;736;p69">
                <a:extLst>
                  <a:ext uri="{FF2B5EF4-FFF2-40B4-BE49-F238E27FC236}">
                    <a16:creationId xmlns:a16="http://schemas.microsoft.com/office/drawing/2014/main" id="{E53B3CB1-293F-251D-5E62-7A7A67DE4D10}"/>
                  </a:ext>
                </a:extLst>
              </p:cNvPr>
              <p:cNvSpPr/>
              <p:nvPr/>
            </p:nvSpPr>
            <p:spPr>
              <a:xfrm>
                <a:off x="22156682" y="7952916"/>
                <a:ext cx="36058" cy="76939"/>
              </a:xfrm>
              <a:custGeom>
                <a:avLst/>
                <a:gdLst/>
                <a:ahLst/>
                <a:cxnLst/>
                <a:rect l="l" t="t" r="r" b="b"/>
                <a:pathLst>
                  <a:path w="5" h="11" extrusionOk="0">
                    <a:moveTo>
                      <a:pt x="0" y="0"/>
                    </a:moveTo>
                    <a:lnTo>
                      <a:pt x="5" y="11"/>
                    </a:lnTo>
                    <a:lnTo>
                      <a:pt x="0" y="8"/>
                    </a:lnTo>
                    <a:lnTo>
                      <a:pt x="0"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4" name="Google Shape;737;p69">
                <a:extLst>
                  <a:ext uri="{FF2B5EF4-FFF2-40B4-BE49-F238E27FC236}">
                    <a16:creationId xmlns:a16="http://schemas.microsoft.com/office/drawing/2014/main" id="{F6FDC4A6-BF07-49A1-17AB-5ACDE586AA6F}"/>
                  </a:ext>
                </a:extLst>
              </p:cNvPr>
              <p:cNvSpPr/>
              <p:nvPr/>
            </p:nvSpPr>
            <p:spPr>
              <a:xfrm>
                <a:off x="22574939" y="8568408"/>
                <a:ext cx="28845" cy="55954"/>
              </a:xfrm>
              <a:custGeom>
                <a:avLst/>
                <a:gdLst/>
                <a:ahLst/>
                <a:cxnLst/>
                <a:rect l="l" t="t" r="r" b="b"/>
                <a:pathLst>
                  <a:path w="4" h="8" extrusionOk="0">
                    <a:moveTo>
                      <a:pt x="2" y="0"/>
                    </a:moveTo>
                    <a:lnTo>
                      <a:pt x="4" y="8"/>
                    </a:lnTo>
                    <a:lnTo>
                      <a:pt x="0" y="4"/>
                    </a:lnTo>
                    <a:lnTo>
                      <a:pt x="0" y="1"/>
                    </a:lnTo>
                    <a:lnTo>
                      <a:pt x="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5" name="Google Shape;738;p69">
                <a:extLst>
                  <a:ext uri="{FF2B5EF4-FFF2-40B4-BE49-F238E27FC236}">
                    <a16:creationId xmlns:a16="http://schemas.microsoft.com/office/drawing/2014/main" id="{9BF035CE-7044-832E-076F-74FC9A80FA21}"/>
                  </a:ext>
                </a:extLst>
              </p:cNvPr>
              <p:cNvSpPr/>
              <p:nvPr/>
            </p:nvSpPr>
            <p:spPr>
              <a:xfrm>
                <a:off x="22618206" y="8666325"/>
                <a:ext cx="28845" cy="13988"/>
              </a:xfrm>
              <a:custGeom>
                <a:avLst/>
                <a:gdLst/>
                <a:ahLst/>
                <a:cxnLst/>
                <a:rect l="l" t="t" r="r" b="b"/>
                <a:pathLst>
                  <a:path w="4" h="2" extrusionOk="0">
                    <a:moveTo>
                      <a:pt x="4" y="2"/>
                    </a:moveTo>
                    <a:lnTo>
                      <a:pt x="0" y="0"/>
                    </a:lnTo>
                    <a:lnTo>
                      <a:pt x="4" y="2"/>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6" name="Google Shape;739;p69">
                <a:extLst>
                  <a:ext uri="{FF2B5EF4-FFF2-40B4-BE49-F238E27FC236}">
                    <a16:creationId xmlns:a16="http://schemas.microsoft.com/office/drawing/2014/main" id="{6E114A03-7B68-8125-F074-B4F021AA948B}"/>
                  </a:ext>
                </a:extLst>
              </p:cNvPr>
              <p:cNvSpPr/>
              <p:nvPr/>
            </p:nvSpPr>
            <p:spPr>
              <a:xfrm>
                <a:off x="22690319" y="8652336"/>
                <a:ext cx="21636" cy="34973"/>
              </a:xfrm>
              <a:custGeom>
                <a:avLst/>
                <a:gdLst/>
                <a:ahLst/>
                <a:cxnLst/>
                <a:rect l="l" t="t" r="r" b="b"/>
                <a:pathLst>
                  <a:path w="3" h="5" extrusionOk="0">
                    <a:moveTo>
                      <a:pt x="3" y="0"/>
                    </a:moveTo>
                    <a:lnTo>
                      <a:pt x="3" y="5"/>
                    </a:lnTo>
                    <a:lnTo>
                      <a:pt x="0" y="1"/>
                    </a:lnTo>
                    <a:lnTo>
                      <a:pt x="3"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7" name="Google Shape;740;p69">
                <a:extLst>
                  <a:ext uri="{FF2B5EF4-FFF2-40B4-BE49-F238E27FC236}">
                    <a16:creationId xmlns:a16="http://schemas.microsoft.com/office/drawing/2014/main" id="{F35FF2DB-1824-2CCF-8891-4ABC04C647C9}"/>
                  </a:ext>
                </a:extLst>
              </p:cNvPr>
              <p:cNvSpPr/>
              <p:nvPr/>
            </p:nvSpPr>
            <p:spPr>
              <a:xfrm>
                <a:off x="22776857" y="8722279"/>
                <a:ext cx="14423" cy="20984"/>
              </a:xfrm>
              <a:custGeom>
                <a:avLst/>
                <a:gdLst/>
                <a:ahLst/>
                <a:cxnLst/>
                <a:rect l="l" t="t" r="r" b="b"/>
                <a:pathLst>
                  <a:path w="2" h="3" extrusionOk="0">
                    <a:moveTo>
                      <a:pt x="2" y="1"/>
                    </a:moveTo>
                    <a:lnTo>
                      <a:pt x="2" y="3"/>
                    </a:lnTo>
                    <a:lnTo>
                      <a:pt x="1" y="3"/>
                    </a:lnTo>
                    <a:lnTo>
                      <a:pt x="0" y="0"/>
                    </a:lnTo>
                    <a:lnTo>
                      <a:pt x="2" y="1"/>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8" name="Google Shape;741;p69">
                <a:extLst>
                  <a:ext uri="{FF2B5EF4-FFF2-40B4-BE49-F238E27FC236}">
                    <a16:creationId xmlns:a16="http://schemas.microsoft.com/office/drawing/2014/main" id="{38A9E134-8350-AC26-7861-79406E4A70F2}"/>
                  </a:ext>
                </a:extLst>
              </p:cNvPr>
              <p:cNvSpPr/>
              <p:nvPr/>
            </p:nvSpPr>
            <p:spPr>
              <a:xfrm>
                <a:off x="22913873" y="8351588"/>
                <a:ext cx="21636" cy="6997"/>
              </a:xfrm>
              <a:custGeom>
                <a:avLst/>
                <a:gdLst/>
                <a:ahLst/>
                <a:cxnLst/>
                <a:rect l="l" t="t" r="r" b="b"/>
                <a:pathLst>
                  <a:path w="3" h="1" extrusionOk="0">
                    <a:moveTo>
                      <a:pt x="2" y="0"/>
                    </a:moveTo>
                    <a:lnTo>
                      <a:pt x="0" y="1"/>
                    </a:lnTo>
                    <a:lnTo>
                      <a:pt x="2" y="1"/>
                    </a:lnTo>
                    <a:lnTo>
                      <a:pt x="3" y="0"/>
                    </a:lnTo>
                    <a:lnTo>
                      <a:pt x="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9" name="Google Shape;742;p69">
                <a:extLst>
                  <a:ext uri="{FF2B5EF4-FFF2-40B4-BE49-F238E27FC236}">
                    <a16:creationId xmlns:a16="http://schemas.microsoft.com/office/drawing/2014/main" id="{7EF36B77-1D46-D493-36F9-380F7A52BC9F}"/>
                  </a:ext>
                </a:extLst>
              </p:cNvPr>
              <p:cNvSpPr/>
              <p:nvPr/>
            </p:nvSpPr>
            <p:spPr>
              <a:xfrm>
                <a:off x="22567730" y="8659334"/>
                <a:ext cx="771613" cy="1531734"/>
              </a:xfrm>
              <a:custGeom>
                <a:avLst/>
                <a:gdLst/>
                <a:ahLst/>
                <a:cxnLst/>
                <a:rect l="l" t="t" r="r" b="b"/>
                <a:pathLst>
                  <a:path w="107" h="219" extrusionOk="0">
                    <a:moveTo>
                      <a:pt x="18" y="65"/>
                    </a:moveTo>
                    <a:lnTo>
                      <a:pt x="19" y="63"/>
                    </a:lnTo>
                    <a:lnTo>
                      <a:pt x="25" y="63"/>
                    </a:lnTo>
                    <a:lnTo>
                      <a:pt x="29" y="60"/>
                    </a:lnTo>
                    <a:lnTo>
                      <a:pt x="31" y="63"/>
                    </a:lnTo>
                    <a:lnTo>
                      <a:pt x="32" y="60"/>
                    </a:lnTo>
                    <a:lnTo>
                      <a:pt x="34" y="61"/>
                    </a:lnTo>
                    <a:lnTo>
                      <a:pt x="36" y="58"/>
                    </a:lnTo>
                    <a:lnTo>
                      <a:pt x="39" y="58"/>
                    </a:lnTo>
                    <a:lnTo>
                      <a:pt x="42" y="57"/>
                    </a:lnTo>
                    <a:lnTo>
                      <a:pt x="47" y="61"/>
                    </a:lnTo>
                    <a:lnTo>
                      <a:pt x="50" y="61"/>
                    </a:lnTo>
                    <a:lnTo>
                      <a:pt x="47" y="57"/>
                    </a:lnTo>
                    <a:lnTo>
                      <a:pt x="48" y="54"/>
                    </a:lnTo>
                    <a:lnTo>
                      <a:pt x="54" y="48"/>
                    </a:lnTo>
                    <a:lnTo>
                      <a:pt x="55" y="49"/>
                    </a:lnTo>
                    <a:lnTo>
                      <a:pt x="56" y="53"/>
                    </a:lnTo>
                    <a:lnTo>
                      <a:pt x="60" y="52"/>
                    </a:lnTo>
                    <a:lnTo>
                      <a:pt x="57" y="47"/>
                    </a:lnTo>
                    <a:lnTo>
                      <a:pt x="61" y="42"/>
                    </a:lnTo>
                    <a:lnTo>
                      <a:pt x="62" y="39"/>
                    </a:lnTo>
                    <a:lnTo>
                      <a:pt x="62" y="44"/>
                    </a:lnTo>
                    <a:lnTo>
                      <a:pt x="67" y="39"/>
                    </a:lnTo>
                    <a:lnTo>
                      <a:pt x="70" y="39"/>
                    </a:lnTo>
                    <a:lnTo>
                      <a:pt x="66" y="34"/>
                    </a:lnTo>
                    <a:lnTo>
                      <a:pt x="69" y="30"/>
                    </a:lnTo>
                    <a:lnTo>
                      <a:pt x="70" y="32"/>
                    </a:lnTo>
                    <a:lnTo>
                      <a:pt x="69" y="22"/>
                    </a:lnTo>
                    <a:lnTo>
                      <a:pt x="70" y="21"/>
                    </a:lnTo>
                    <a:lnTo>
                      <a:pt x="73" y="22"/>
                    </a:lnTo>
                    <a:lnTo>
                      <a:pt x="74" y="26"/>
                    </a:lnTo>
                    <a:lnTo>
                      <a:pt x="78" y="17"/>
                    </a:lnTo>
                    <a:lnTo>
                      <a:pt x="80" y="18"/>
                    </a:lnTo>
                    <a:lnTo>
                      <a:pt x="82" y="17"/>
                    </a:lnTo>
                    <a:lnTo>
                      <a:pt x="84" y="6"/>
                    </a:lnTo>
                    <a:lnTo>
                      <a:pt x="82" y="4"/>
                    </a:lnTo>
                    <a:lnTo>
                      <a:pt x="84" y="5"/>
                    </a:lnTo>
                    <a:lnTo>
                      <a:pt x="88" y="0"/>
                    </a:lnTo>
                    <a:lnTo>
                      <a:pt x="99" y="12"/>
                    </a:lnTo>
                    <a:lnTo>
                      <a:pt x="107" y="52"/>
                    </a:lnTo>
                    <a:lnTo>
                      <a:pt x="105" y="59"/>
                    </a:lnTo>
                    <a:lnTo>
                      <a:pt x="103" y="59"/>
                    </a:lnTo>
                    <a:lnTo>
                      <a:pt x="100" y="52"/>
                    </a:lnTo>
                    <a:lnTo>
                      <a:pt x="98" y="52"/>
                    </a:lnTo>
                    <a:lnTo>
                      <a:pt x="97" y="63"/>
                    </a:lnTo>
                    <a:lnTo>
                      <a:pt x="99" y="70"/>
                    </a:lnTo>
                    <a:lnTo>
                      <a:pt x="93" y="80"/>
                    </a:lnTo>
                    <a:lnTo>
                      <a:pt x="91" y="103"/>
                    </a:lnTo>
                    <a:lnTo>
                      <a:pt x="79" y="138"/>
                    </a:lnTo>
                    <a:lnTo>
                      <a:pt x="64" y="193"/>
                    </a:lnTo>
                    <a:lnTo>
                      <a:pt x="61" y="201"/>
                    </a:lnTo>
                    <a:lnTo>
                      <a:pt x="57" y="208"/>
                    </a:lnTo>
                    <a:lnTo>
                      <a:pt x="53" y="211"/>
                    </a:lnTo>
                    <a:lnTo>
                      <a:pt x="42" y="212"/>
                    </a:lnTo>
                    <a:lnTo>
                      <a:pt x="29" y="219"/>
                    </a:lnTo>
                    <a:lnTo>
                      <a:pt x="13" y="208"/>
                    </a:lnTo>
                    <a:lnTo>
                      <a:pt x="9" y="201"/>
                    </a:lnTo>
                    <a:lnTo>
                      <a:pt x="6" y="192"/>
                    </a:lnTo>
                    <a:lnTo>
                      <a:pt x="7" y="184"/>
                    </a:lnTo>
                    <a:lnTo>
                      <a:pt x="5" y="176"/>
                    </a:lnTo>
                    <a:lnTo>
                      <a:pt x="0" y="169"/>
                    </a:lnTo>
                    <a:lnTo>
                      <a:pt x="0" y="156"/>
                    </a:lnTo>
                    <a:lnTo>
                      <a:pt x="4" y="149"/>
                    </a:lnTo>
                    <a:lnTo>
                      <a:pt x="6" y="146"/>
                    </a:lnTo>
                    <a:lnTo>
                      <a:pt x="7" y="145"/>
                    </a:lnTo>
                    <a:lnTo>
                      <a:pt x="11" y="138"/>
                    </a:lnTo>
                    <a:lnTo>
                      <a:pt x="19" y="123"/>
                    </a:lnTo>
                    <a:lnTo>
                      <a:pt x="19" y="118"/>
                    </a:lnTo>
                    <a:lnTo>
                      <a:pt x="14" y="106"/>
                    </a:lnTo>
                    <a:lnTo>
                      <a:pt x="13" y="90"/>
                    </a:lnTo>
                    <a:lnTo>
                      <a:pt x="10" y="85"/>
                    </a:lnTo>
                    <a:lnTo>
                      <a:pt x="18" y="69"/>
                    </a:lnTo>
                    <a:lnTo>
                      <a:pt x="18" y="65"/>
                    </a:lnTo>
                    <a:close/>
                  </a:path>
                </a:pathLst>
              </a:custGeom>
              <a:solidFill>
                <a:srgbClr val="ECA442"/>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0" name="Google Shape;743;p69">
                <a:extLst>
                  <a:ext uri="{FF2B5EF4-FFF2-40B4-BE49-F238E27FC236}">
                    <a16:creationId xmlns:a16="http://schemas.microsoft.com/office/drawing/2014/main" id="{7A9ADBDE-8279-792A-25AF-FA908F08F8D3}"/>
                  </a:ext>
                </a:extLst>
              </p:cNvPr>
              <p:cNvSpPr/>
              <p:nvPr/>
            </p:nvSpPr>
            <p:spPr>
              <a:xfrm>
                <a:off x="18904384" y="7099623"/>
                <a:ext cx="209132" cy="132893"/>
              </a:xfrm>
              <a:custGeom>
                <a:avLst/>
                <a:gdLst/>
                <a:ahLst/>
                <a:cxnLst/>
                <a:rect l="l" t="t" r="r" b="b"/>
                <a:pathLst>
                  <a:path w="29" h="19" extrusionOk="0">
                    <a:moveTo>
                      <a:pt x="29" y="0"/>
                    </a:moveTo>
                    <a:lnTo>
                      <a:pt x="5" y="1"/>
                    </a:lnTo>
                    <a:lnTo>
                      <a:pt x="2" y="9"/>
                    </a:lnTo>
                    <a:lnTo>
                      <a:pt x="0" y="16"/>
                    </a:lnTo>
                    <a:lnTo>
                      <a:pt x="4" y="17"/>
                    </a:lnTo>
                    <a:lnTo>
                      <a:pt x="2" y="19"/>
                    </a:lnTo>
                    <a:lnTo>
                      <a:pt x="10" y="17"/>
                    </a:lnTo>
                    <a:lnTo>
                      <a:pt x="29" y="17"/>
                    </a:lnTo>
                    <a:lnTo>
                      <a:pt x="27" y="3"/>
                    </a:lnTo>
                    <a:lnTo>
                      <a:pt x="29"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1" name="Google Shape;744;p69">
                <a:extLst>
                  <a:ext uri="{FF2B5EF4-FFF2-40B4-BE49-F238E27FC236}">
                    <a16:creationId xmlns:a16="http://schemas.microsoft.com/office/drawing/2014/main" id="{EF1E3671-82EB-F171-97F1-6E0936EC6DC6}"/>
                  </a:ext>
                </a:extLst>
              </p:cNvPr>
              <p:cNvSpPr/>
              <p:nvPr/>
            </p:nvSpPr>
            <p:spPr>
              <a:xfrm>
                <a:off x="18810635" y="6924769"/>
                <a:ext cx="50481" cy="48961"/>
              </a:xfrm>
              <a:custGeom>
                <a:avLst/>
                <a:gdLst/>
                <a:ahLst/>
                <a:cxnLst/>
                <a:rect l="l" t="t" r="r" b="b"/>
                <a:pathLst>
                  <a:path w="7" h="7" extrusionOk="0">
                    <a:moveTo>
                      <a:pt x="7" y="3"/>
                    </a:moveTo>
                    <a:lnTo>
                      <a:pt x="5" y="7"/>
                    </a:lnTo>
                    <a:lnTo>
                      <a:pt x="0" y="7"/>
                    </a:lnTo>
                    <a:lnTo>
                      <a:pt x="2" y="0"/>
                    </a:lnTo>
                    <a:lnTo>
                      <a:pt x="7" y="3"/>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2" name="Google Shape;745;p69">
                <a:extLst>
                  <a:ext uri="{FF2B5EF4-FFF2-40B4-BE49-F238E27FC236}">
                    <a16:creationId xmlns:a16="http://schemas.microsoft.com/office/drawing/2014/main" id="{9E124A29-CCEA-C6CD-80AF-9A29933A5750}"/>
                  </a:ext>
                </a:extLst>
              </p:cNvPr>
              <p:cNvSpPr/>
              <p:nvPr/>
            </p:nvSpPr>
            <p:spPr>
              <a:xfrm>
                <a:off x="18680831" y="7148585"/>
                <a:ext cx="7214" cy="13988"/>
              </a:xfrm>
              <a:custGeom>
                <a:avLst/>
                <a:gdLst/>
                <a:ahLst/>
                <a:cxnLst/>
                <a:rect l="l" t="t" r="r" b="b"/>
                <a:pathLst>
                  <a:path w="1" h="2" extrusionOk="0">
                    <a:moveTo>
                      <a:pt x="1" y="0"/>
                    </a:moveTo>
                    <a:lnTo>
                      <a:pt x="1" y="1"/>
                    </a:lnTo>
                    <a:lnTo>
                      <a:pt x="0" y="2"/>
                    </a:lnTo>
                    <a:lnTo>
                      <a:pt x="1"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3" name="Google Shape;746;p69">
                <a:extLst>
                  <a:ext uri="{FF2B5EF4-FFF2-40B4-BE49-F238E27FC236}">
                    <a16:creationId xmlns:a16="http://schemas.microsoft.com/office/drawing/2014/main" id="{22BCCFA9-44A2-B149-40AA-85AE50112B8F}"/>
                  </a:ext>
                </a:extLst>
              </p:cNvPr>
              <p:cNvSpPr/>
              <p:nvPr/>
            </p:nvSpPr>
            <p:spPr>
              <a:xfrm>
                <a:off x="18587086" y="7288470"/>
                <a:ext cx="36058" cy="34973"/>
              </a:xfrm>
              <a:custGeom>
                <a:avLst/>
                <a:gdLst/>
                <a:ahLst/>
                <a:cxnLst/>
                <a:rect l="l" t="t" r="r" b="b"/>
                <a:pathLst>
                  <a:path w="5" h="5" extrusionOk="0">
                    <a:moveTo>
                      <a:pt x="4" y="0"/>
                    </a:moveTo>
                    <a:lnTo>
                      <a:pt x="5" y="2"/>
                    </a:lnTo>
                    <a:lnTo>
                      <a:pt x="2" y="5"/>
                    </a:lnTo>
                    <a:lnTo>
                      <a:pt x="0" y="2"/>
                    </a:lnTo>
                    <a:lnTo>
                      <a:pt x="4" y="0"/>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4" name="Google Shape;747;p69">
                <a:extLst>
                  <a:ext uri="{FF2B5EF4-FFF2-40B4-BE49-F238E27FC236}">
                    <a16:creationId xmlns:a16="http://schemas.microsoft.com/office/drawing/2014/main" id="{153D9765-BFF7-25ED-6E1D-88187B755D48}"/>
                  </a:ext>
                </a:extLst>
              </p:cNvPr>
              <p:cNvSpPr/>
              <p:nvPr/>
            </p:nvSpPr>
            <p:spPr>
              <a:xfrm>
                <a:off x="21204789" y="7099623"/>
                <a:ext cx="93749" cy="118905"/>
              </a:xfrm>
              <a:custGeom>
                <a:avLst/>
                <a:gdLst/>
                <a:ahLst/>
                <a:cxnLst/>
                <a:rect l="l" t="t" r="r" b="b"/>
                <a:pathLst>
                  <a:path w="13" h="17" extrusionOk="0">
                    <a:moveTo>
                      <a:pt x="12" y="0"/>
                    </a:moveTo>
                    <a:lnTo>
                      <a:pt x="0" y="11"/>
                    </a:lnTo>
                    <a:lnTo>
                      <a:pt x="0" y="14"/>
                    </a:lnTo>
                    <a:lnTo>
                      <a:pt x="0" y="17"/>
                    </a:lnTo>
                    <a:lnTo>
                      <a:pt x="2" y="17"/>
                    </a:lnTo>
                    <a:lnTo>
                      <a:pt x="7" y="11"/>
                    </a:lnTo>
                    <a:lnTo>
                      <a:pt x="12" y="8"/>
                    </a:lnTo>
                    <a:lnTo>
                      <a:pt x="13" y="5"/>
                    </a:lnTo>
                    <a:lnTo>
                      <a:pt x="13" y="0"/>
                    </a:lnTo>
                    <a:lnTo>
                      <a:pt x="1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5" name="Google Shape;748;p69">
                <a:extLst>
                  <a:ext uri="{FF2B5EF4-FFF2-40B4-BE49-F238E27FC236}">
                    <a16:creationId xmlns:a16="http://schemas.microsoft.com/office/drawing/2014/main" id="{94FEC521-9AF6-582C-6F3B-C3003A8A3B09}"/>
                  </a:ext>
                </a:extLst>
              </p:cNvPr>
              <p:cNvSpPr/>
              <p:nvPr/>
            </p:nvSpPr>
            <p:spPr>
              <a:xfrm>
                <a:off x="17728936" y="6351244"/>
                <a:ext cx="201917" cy="314741"/>
              </a:xfrm>
              <a:custGeom>
                <a:avLst/>
                <a:gdLst/>
                <a:ahLst/>
                <a:cxnLst/>
                <a:rect l="l" t="t" r="r" b="b"/>
                <a:pathLst>
                  <a:path w="28" h="45" extrusionOk="0">
                    <a:moveTo>
                      <a:pt x="21" y="13"/>
                    </a:moveTo>
                    <a:lnTo>
                      <a:pt x="18" y="13"/>
                    </a:lnTo>
                    <a:lnTo>
                      <a:pt x="18" y="15"/>
                    </a:lnTo>
                    <a:lnTo>
                      <a:pt x="15" y="13"/>
                    </a:lnTo>
                    <a:lnTo>
                      <a:pt x="12" y="11"/>
                    </a:lnTo>
                    <a:lnTo>
                      <a:pt x="13" y="7"/>
                    </a:lnTo>
                    <a:lnTo>
                      <a:pt x="12" y="5"/>
                    </a:lnTo>
                    <a:lnTo>
                      <a:pt x="12" y="8"/>
                    </a:lnTo>
                    <a:lnTo>
                      <a:pt x="11" y="8"/>
                    </a:lnTo>
                    <a:lnTo>
                      <a:pt x="6" y="0"/>
                    </a:lnTo>
                    <a:lnTo>
                      <a:pt x="6" y="4"/>
                    </a:lnTo>
                    <a:lnTo>
                      <a:pt x="8" y="7"/>
                    </a:lnTo>
                    <a:lnTo>
                      <a:pt x="4" y="5"/>
                    </a:lnTo>
                    <a:lnTo>
                      <a:pt x="0" y="7"/>
                    </a:lnTo>
                    <a:lnTo>
                      <a:pt x="4" y="8"/>
                    </a:lnTo>
                    <a:lnTo>
                      <a:pt x="5" y="7"/>
                    </a:lnTo>
                    <a:lnTo>
                      <a:pt x="5" y="8"/>
                    </a:lnTo>
                    <a:lnTo>
                      <a:pt x="6" y="8"/>
                    </a:lnTo>
                    <a:lnTo>
                      <a:pt x="6" y="10"/>
                    </a:lnTo>
                    <a:lnTo>
                      <a:pt x="8" y="7"/>
                    </a:lnTo>
                    <a:lnTo>
                      <a:pt x="11" y="10"/>
                    </a:lnTo>
                    <a:lnTo>
                      <a:pt x="12" y="12"/>
                    </a:lnTo>
                    <a:lnTo>
                      <a:pt x="11" y="13"/>
                    </a:lnTo>
                    <a:lnTo>
                      <a:pt x="14" y="15"/>
                    </a:lnTo>
                    <a:lnTo>
                      <a:pt x="12" y="16"/>
                    </a:lnTo>
                    <a:lnTo>
                      <a:pt x="11" y="18"/>
                    </a:lnTo>
                    <a:lnTo>
                      <a:pt x="14" y="16"/>
                    </a:lnTo>
                    <a:lnTo>
                      <a:pt x="18" y="17"/>
                    </a:lnTo>
                    <a:lnTo>
                      <a:pt x="17" y="18"/>
                    </a:lnTo>
                    <a:lnTo>
                      <a:pt x="19" y="17"/>
                    </a:lnTo>
                    <a:lnTo>
                      <a:pt x="20" y="18"/>
                    </a:lnTo>
                    <a:lnTo>
                      <a:pt x="21" y="22"/>
                    </a:lnTo>
                    <a:lnTo>
                      <a:pt x="14" y="26"/>
                    </a:lnTo>
                    <a:lnTo>
                      <a:pt x="17" y="26"/>
                    </a:lnTo>
                    <a:lnTo>
                      <a:pt x="21" y="23"/>
                    </a:lnTo>
                    <a:lnTo>
                      <a:pt x="24" y="26"/>
                    </a:lnTo>
                    <a:lnTo>
                      <a:pt x="21" y="26"/>
                    </a:lnTo>
                    <a:lnTo>
                      <a:pt x="24" y="26"/>
                    </a:lnTo>
                    <a:lnTo>
                      <a:pt x="26" y="29"/>
                    </a:lnTo>
                    <a:lnTo>
                      <a:pt x="20" y="31"/>
                    </a:lnTo>
                    <a:lnTo>
                      <a:pt x="25" y="32"/>
                    </a:lnTo>
                    <a:lnTo>
                      <a:pt x="25" y="35"/>
                    </a:lnTo>
                    <a:lnTo>
                      <a:pt x="23" y="37"/>
                    </a:lnTo>
                    <a:lnTo>
                      <a:pt x="26" y="38"/>
                    </a:lnTo>
                    <a:lnTo>
                      <a:pt x="21" y="39"/>
                    </a:lnTo>
                    <a:lnTo>
                      <a:pt x="20" y="38"/>
                    </a:lnTo>
                    <a:lnTo>
                      <a:pt x="14" y="37"/>
                    </a:lnTo>
                    <a:lnTo>
                      <a:pt x="11" y="34"/>
                    </a:lnTo>
                    <a:lnTo>
                      <a:pt x="13" y="37"/>
                    </a:lnTo>
                    <a:lnTo>
                      <a:pt x="21" y="42"/>
                    </a:lnTo>
                    <a:lnTo>
                      <a:pt x="23" y="45"/>
                    </a:lnTo>
                    <a:lnTo>
                      <a:pt x="25" y="42"/>
                    </a:lnTo>
                    <a:lnTo>
                      <a:pt x="25" y="44"/>
                    </a:lnTo>
                    <a:lnTo>
                      <a:pt x="26" y="44"/>
                    </a:lnTo>
                    <a:lnTo>
                      <a:pt x="26" y="39"/>
                    </a:lnTo>
                    <a:lnTo>
                      <a:pt x="28" y="38"/>
                    </a:lnTo>
                    <a:lnTo>
                      <a:pt x="27" y="35"/>
                    </a:lnTo>
                    <a:lnTo>
                      <a:pt x="28" y="27"/>
                    </a:lnTo>
                    <a:lnTo>
                      <a:pt x="27" y="20"/>
                    </a:lnTo>
                    <a:lnTo>
                      <a:pt x="26" y="18"/>
                    </a:lnTo>
                    <a:lnTo>
                      <a:pt x="26" y="16"/>
                    </a:lnTo>
                    <a:lnTo>
                      <a:pt x="28" y="16"/>
                    </a:lnTo>
                    <a:lnTo>
                      <a:pt x="27" y="13"/>
                    </a:lnTo>
                    <a:lnTo>
                      <a:pt x="28" y="12"/>
                    </a:lnTo>
                    <a:lnTo>
                      <a:pt x="26" y="11"/>
                    </a:lnTo>
                    <a:lnTo>
                      <a:pt x="26" y="7"/>
                    </a:lnTo>
                    <a:lnTo>
                      <a:pt x="25" y="10"/>
                    </a:lnTo>
                    <a:lnTo>
                      <a:pt x="25" y="11"/>
                    </a:lnTo>
                    <a:lnTo>
                      <a:pt x="26" y="12"/>
                    </a:lnTo>
                    <a:lnTo>
                      <a:pt x="25" y="13"/>
                    </a:lnTo>
                    <a:lnTo>
                      <a:pt x="26" y="15"/>
                    </a:lnTo>
                    <a:lnTo>
                      <a:pt x="25" y="17"/>
                    </a:lnTo>
                    <a:lnTo>
                      <a:pt x="24" y="21"/>
                    </a:lnTo>
                    <a:lnTo>
                      <a:pt x="19" y="16"/>
                    </a:lnTo>
                    <a:lnTo>
                      <a:pt x="21" y="13"/>
                    </a:lnTo>
                    <a:close/>
                  </a:path>
                </a:pathLst>
              </a:custGeom>
              <a:solidFill>
                <a:srgbClr val="ECA442"/>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6" name="Google Shape;749;p69">
                <a:extLst>
                  <a:ext uri="{FF2B5EF4-FFF2-40B4-BE49-F238E27FC236}">
                    <a16:creationId xmlns:a16="http://schemas.microsoft.com/office/drawing/2014/main" id="{80A5389A-280C-2573-A83F-70149231B865}"/>
                  </a:ext>
                </a:extLst>
              </p:cNvPr>
              <p:cNvSpPr/>
              <p:nvPr/>
            </p:nvSpPr>
            <p:spPr>
              <a:xfrm>
                <a:off x="19308216" y="5777720"/>
                <a:ext cx="223553" cy="202835"/>
              </a:xfrm>
              <a:custGeom>
                <a:avLst/>
                <a:gdLst/>
                <a:ahLst/>
                <a:cxnLst/>
                <a:rect l="l" t="t" r="r" b="b"/>
                <a:pathLst>
                  <a:path w="31" h="29" extrusionOk="0">
                    <a:moveTo>
                      <a:pt x="24" y="24"/>
                    </a:moveTo>
                    <a:lnTo>
                      <a:pt x="19" y="25"/>
                    </a:lnTo>
                    <a:lnTo>
                      <a:pt x="17" y="29"/>
                    </a:lnTo>
                    <a:lnTo>
                      <a:pt x="13" y="27"/>
                    </a:lnTo>
                    <a:lnTo>
                      <a:pt x="11" y="20"/>
                    </a:lnTo>
                    <a:lnTo>
                      <a:pt x="6" y="17"/>
                    </a:lnTo>
                    <a:lnTo>
                      <a:pt x="0" y="5"/>
                    </a:lnTo>
                    <a:lnTo>
                      <a:pt x="1" y="1"/>
                    </a:lnTo>
                    <a:lnTo>
                      <a:pt x="5" y="0"/>
                    </a:lnTo>
                    <a:lnTo>
                      <a:pt x="9" y="1"/>
                    </a:lnTo>
                    <a:lnTo>
                      <a:pt x="14" y="6"/>
                    </a:lnTo>
                    <a:lnTo>
                      <a:pt x="15" y="12"/>
                    </a:lnTo>
                    <a:lnTo>
                      <a:pt x="30" y="13"/>
                    </a:lnTo>
                    <a:lnTo>
                      <a:pt x="31" y="17"/>
                    </a:lnTo>
                    <a:lnTo>
                      <a:pt x="30" y="20"/>
                    </a:lnTo>
                    <a:lnTo>
                      <a:pt x="24" y="24"/>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7" name="Google Shape;750;p69">
                <a:extLst>
                  <a:ext uri="{FF2B5EF4-FFF2-40B4-BE49-F238E27FC236}">
                    <a16:creationId xmlns:a16="http://schemas.microsoft.com/office/drawing/2014/main" id="{73CB0314-EF52-BE1C-609C-A3055A006D4B}"/>
                  </a:ext>
                </a:extLst>
              </p:cNvPr>
              <p:cNvSpPr/>
              <p:nvPr/>
            </p:nvSpPr>
            <p:spPr>
              <a:xfrm>
                <a:off x="21788908" y="6847832"/>
                <a:ext cx="86536" cy="230811"/>
              </a:xfrm>
              <a:custGeom>
                <a:avLst/>
                <a:gdLst/>
                <a:ahLst/>
                <a:cxnLst/>
                <a:rect l="l" t="t" r="r" b="b"/>
                <a:pathLst>
                  <a:path w="12" h="33" extrusionOk="0">
                    <a:moveTo>
                      <a:pt x="2" y="0"/>
                    </a:moveTo>
                    <a:lnTo>
                      <a:pt x="6" y="6"/>
                    </a:lnTo>
                    <a:lnTo>
                      <a:pt x="7" y="22"/>
                    </a:lnTo>
                    <a:lnTo>
                      <a:pt x="12" y="28"/>
                    </a:lnTo>
                    <a:lnTo>
                      <a:pt x="12" y="33"/>
                    </a:lnTo>
                    <a:lnTo>
                      <a:pt x="11" y="33"/>
                    </a:lnTo>
                    <a:lnTo>
                      <a:pt x="9" y="28"/>
                    </a:lnTo>
                    <a:lnTo>
                      <a:pt x="2" y="22"/>
                    </a:lnTo>
                    <a:lnTo>
                      <a:pt x="0" y="10"/>
                    </a:lnTo>
                    <a:lnTo>
                      <a:pt x="0" y="3"/>
                    </a:lnTo>
                    <a:lnTo>
                      <a:pt x="2"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8" name="Google Shape;751;p69">
                <a:extLst>
                  <a:ext uri="{FF2B5EF4-FFF2-40B4-BE49-F238E27FC236}">
                    <a16:creationId xmlns:a16="http://schemas.microsoft.com/office/drawing/2014/main" id="{C506729F-8CD6-CFE3-94AF-501C58D60159}"/>
                  </a:ext>
                </a:extLst>
              </p:cNvPr>
              <p:cNvSpPr/>
              <p:nvPr/>
            </p:nvSpPr>
            <p:spPr>
              <a:xfrm>
                <a:off x="20808171" y="9141932"/>
                <a:ext cx="209132" cy="146880"/>
              </a:xfrm>
              <a:custGeom>
                <a:avLst/>
                <a:gdLst/>
                <a:ahLst/>
                <a:cxnLst/>
                <a:rect l="l" t="t" r="r" b="b"/>
                <a:pathLst>
                  <a:path w="29" h="21" extrusionOk="0">
                    <a:moveTo>
                      <a:pt x="12" y="5"/>
                    </a:moveTo>
                    <a:lnTo>
                      <a:pt x="16" y="5"/>
                    </a:lnTo>
                    <a:lnTo>
                      <a:pt x="20" y="0"/>
                    </a:lnTo>
                    <a:lnTo>
                      <a:pt x="26" y="0"/>
                    </a:lnTo>
                    <a:lnTo>
                      <a:pt x="29" y="2"/>
                    </a:lnTo>
                    <a:lnTo>
                      <a:pt x="28" y="5"/>
                    </a:lnTo>
                    <a:lnTo>
                      <a:pt x="23" y="3"/>
                    </a:lnTo>
                    <a:lnTo>
                      <a:pt x="17" y="6"/>
                    </a:lnTo>
                    <a:lnTo>
                      <a:pt x="17" y="8"/>
                    </a:lnTo>
                    <a:lnTo>
                      <a:pt x="11" y="12"/>
                    </a:lnTo>
                    <a:lnTo>
                      <a:pt x="4" y="19"/>
                    </a:lnTo>
                    <a:lnTo>
                      <a:pt x="0" y="21"/>
                    </a:lnTo>
                    <a:lnTo>
                      <a:pt x="12" y="5"/>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9" name="Google Shape;752;p69">
                <a:extLst>
                  <a:ext uri="{FF2B5EF4-FFF2-40B4-BE49-F238E27FC236}">
                    <a16:creationId xmlns:a16="http://schemas.microsoft.com/office/drawing/2014/main" id="{7C7B0142-83EF-1233-1C79-6D26389EAE04}"/>
                  </a:ext>
                </a:extLst>
              </p:cNvPr>
              <p:cNvSpPr/>
              <p:nvPr/>
            </p:nvSpPr>
            <p:spPr>
              <a:xfrm>
                <a:off x="21233636" y="9037020"/>
                <a:ext cx="158649" cy="27977"/>
              </a:xfrm>
              <a:custGeom>
                <a:avLst/>
                <a:gdLst/>
                <a:ahLst/>
                <a:cxnLst/>
                <a:rect l="l" t="t" r="r" b="b"/>
                <a:pathLst>
                  <a:path w="22" h="4" extrusionOk="0">
                    <a:moveTo>
                      <a:pt x="5" y="4"/>
                    </a:moveTo>
                    <a:lnTo>
                      <a:pt x="19" y="3"/>
                    </a:lnTo>
                    <a:lnTo>
                      <a:pt x="22" y="1"/>
                    </a:lnTo>
                    <a:lnTo>
                      <a:pt x="16" y="0"/>
                    </a:lnTo>
                    <a:lnTo>
                      <a:pt x="8" y="1"/>
                    </a:lnTo>
                    <a:lnTo>
                      <a:pt x="1" y="0"/>
                    </a:lnTo>
                    <a:lnTo>
                      <a:pt x="0" y="0"/>
                    </a:lnTo>
                    <a:lnTo>
                      <a:pt x="0" y="3"/>
                    </a:lnTo>
                    <a:lnTo>
                      <a:pt x="5" y="4"/>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0" name="Google Shape;753;p69">
                <a:extLst>
                  <a:ext uri="{FF2B5EF4-FFF2-40B4-BE49-F238E27FC236}">
                    <a16:creationId xmlns:a16="http://schemas.microsoft.com/office/drawing/2014/main" id="{58C4DAE4-57F8-6756-F78A-959EAA717973}"/>
                  </a:ext>
                </a:extLst>
              </p:cNvPr>
              <p:cNvSpPr/>
              <p:nvPr/>
            </p:nvSpPr>
            <p:spPr>
              <a:xfrm>
                <a:off x="21255271" y="4665639"/>
                <a:ext cx="223553" cy="293756"/>
              </a:xfrm>
              <a:custGeom>
                <a:avLst/>
                <a:gdLst/>
                <a:ahLst/>
                <a:cxnLst/>
                <a:rect l="l" t="t" r="r" b="b"/>
                <a:pathLst>
                  <a:path w="31" h="42" extrusionOk="0">
                    <a:moveTo>
                      <a:pt x="26" y="0"/>
                    </a:moveTo>
                    <a:lnTo>
                      <a:pt x="27" y="0"/>
                    </a:lnTo>
                    <a:lnTo>
                      <a:pt x="30" y="1"/>
                    </a:lnTo>
                    <a:lnTo>
                      <a:pt x="31" y="11"/>
                    </a:lnTo>
                    <a:lnTo>
                      <a:pt x="29" y="14"/>
                    </a:lnTo>
                    <a:lnTo>
                      <a:pt x="31" y="19"/>
                    </a:lnTo>
                    <a:lnTo>
                      <a:pt x="26" y="16"/>
                    </a:lnTo>
                    <a:lnTo>
                      <a:pt x="22" y="22"/>
                    </a:lnTo>
                    <a:lnTo>
                      <a:pt x="19" y="22"/>
                    </a:lnTo>
                    <a:lnTo>
                      <a:pt x="17" y="20"/>
                    </a:lnTo>
                    <a:lnTo>
                      <a:pt x="12" y="27"/>
                    </a:lnTo>
                    <a:lnTo>
                      <a:pt x="8" y="30"/>
                    </a:lnTo>
                    <a:lnTo>
                      <a:pt x="7" y="31"/>
                    </a:lnTo>
                    <a:lnTo>
                      <a:pt x="6" y="35"/>
                    </a:lnTo>
                    <a:lnTo>
                      <a:pt x="0" y="42"/>
                    </a:lnTo>
                    <a:lnTo>
                      <a:pt x="0" y="38"/>
                    </a:lnTo>
                    <a:lnTo>
                      <a:pt x="4" y="35"/>
                    </a:lnTo>
                    <a:lnTo>
                      <a:pt x="5" y="31"/>
                    </a:lnTo>
                    <a:lnTo>
                      <a:pt x="7" y="26"/>
                    </a:lnTo>
                    <a:lnTo>
                      <a:pt x="8" y="26"/>
                    </a:lnTo>
                    <a:lnTo>
                      <a:pt x="12" y="22"/>
                    </a:lnTo>
                    <a:lnTo>
                      <a:pt x="12" y="19"/>
                    </a:lnTo>
                    <a:lnTo>
                      <a:pt x="13" y="20"/>
                    </a:lnTo>
                    <a:lnTo>
                      <a:pt x="18" y="17"/>
                    </a:lnTo>
                    <a:lnTo>
                      <a:pt x="24" y="17"/>
                    </a:lnTo>
                    <a:lnTo>
                      <a:pt x="27" y="10"/>
                    </a:lnTo>
                    <a:lnTo>
                      <a:pt x="23" y="9"/>
                    </a:lnTo>
                    <a:lnTo>
                      <a:pt x="29" y="5"/>
                    </a:lnTo>
                    <a:lnTo>
                      <a:pt x="26" y="0"/>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1" name="Google Shape;754;p69">
                <a:extLst>
                  <a:ext uri="{FF2B5EF4-FFF2-40B4-BE49-F238E27FC236}">
                    <a16:creationId xmlns:a16="http://schemas.microsoft.com/office/drawing/2014/main" id="{8C2A3A30-46E6-9B09-DCDD-BC02C9217BB9}"/>
                  </a:ext>
                </a:extLst>
              </p:cNvPr>
              <p:cNvSpPr/>
              <p:nvPr/>
            </p:nvSpPr>
            <p:spPr>
              <a:xfrm>
                <a:off x="21067777" y="7344424"/>
                <a:ext cx="57691" cy="62951"/>
              </a:xfrm>
              <a:custGeom>
                <a:avLst/>
                <a:gdLst/>
                <a:ahLst/>
                <a:cxnLst/>
                <a:rect l="l" t="t" r="r" b="b"/>
                <a:pathLst>
                  <a:path w="8" h="9" extrusionOk="0">
                    <a:moveTo>
                      <a:pt x="5" y="1"/>
                    </a:moveTo>
                    <a:lnTo>
                      <a:pt x="0" y="6"/>
                    </a:lnTo>
                    <a:lnTo>
                      <a:pt x="1" y="9"/>
                    </a:lnTo>
                    <a:lnTo>
                      <a:pt x="7" y="4"/>
                    </a:lnTo>
                    <a:lnTo>
                      <a:pt x="8" y="0"/>
                    </a:lnTo>
                    <a:lnTo>
                      <a:pt x="7" y="0"/>
                    </a:lnTo>
                    <a:lnTo>
                      <a:pt x="5" y="1"/>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2" name="Google Shape;755;p69">
                <a:extLst>
                  <a:ext uri="{FF2B5EF4-FFF2-40B4-BE49-F238E27FC236}">
                    <a16:creationId xmlns:a16="http://schemas.microsoft.com/office/drawing/2014/main" id="{4C65616B-2E29-B046-0452-48CFBF7900AE}"/>
                  </a:ext>
                </a:extLst>
              </p:cNvPr>
              <p:cNvSpPr/>
              <p:nvPr/>
            </p:nvSpPr>
            <p:spPr>
              <a:xfrm>
                <a:off x="21017296" y="7512283"/>
                <a:ext cx="50481" cy="90926"/>
              </a:xfrm>
              <a:custGeom>
                <a:avLst/>
                <a:gdLst/>
                <a:ahLst/>
                <a:cxnLst/>
                <a:rect l="l" t="t" r="r" b="b"/>
                <a:pathLst>
                  <a:path w="7" h="13" extrusionOk="0">
                    <a:moveTo>
                      <a:pt x="7" y="4"/>
                    </a:moveTo>
                    <a:lnTo>
                      <a:pt x="7" y="1"/>
                    </a:lnTo>
                    <a:lnTo>
                      <a:pt x="3" y="0"/>
                    </a:lnTo>
                    <a:lnTo>
                      <a:pt x="1" y="6"/>
                    </a:lnTo>
                    <a:lnTo>
                      <a:pt x="0" y="12"/>
                    </a:lnTo>
                    <a:lnTo>
                      <a:pt x="1" y="13"/>
                    </a:lnTo>
                    <a:lnTo>
                      <a:pt x="3" y="11"/>
                    </a:lnTo>
                    <a:lnTo>
                      <a:pt x="7" y="4"/>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3" name="Google Shape;756;p69">
                <a:extLst>
                  <a:ext uri="{FF2B5EF4-FFF2-40B4-BE49-F238E27FC236}">
                    <a16:creationId xmlns:a16="http://schemas.microsoft.com/office/drawing/2014/main" id="{0B2B9FC4-8D31-9757-816C-A893F543AECB}"/>
                  </a:ext>
                </a:extLst>
              </p:cNvPr>
              <p:cNvSpPr/>
              <p:nvPr/>
            </p:nvSpPr>
            <p:spPr>
              <a:xfrm>
                <a:off x="19611092" y="9365746"/>
                <a:ext cx="122596" cy="69942"/>
              </a:xfrm>
              <a:custGeom>
                <a:avLst/>
                <a:gdLst/>
                <a:ahLst/>
                <a:cxnLst/>
                <a:rect l="l" t="t" r="r" b="b"/>
                <a:pathLst>
                  <a:path w="17" h="10" extrusionOk="0">
                    <a:moveTo>
                      <a:pt x="0" y="6"/>
                    </a:moveTo>
                    <a:lnTo>
                      <a:pt x="1" y="10"/>
                    </a:lnTo>
                    <a:lnTo>
                      <a:pt x="4" y="10"/>
                    </a:lnTo>
                    <a:lnTo>
                      <a:pt x="17" y="5"/>
                    </a:lnTo>
                    <a:lnTo>
                      <a:pt x="17" y="3"/>
                    </a:lnTo>
                    <a:lnTo>
                      <a:pt x="13" y="0"/>
                    </a:lnTo>
                    <a:lnTo>
                      <a:pt x="8" y="0"/>
                    </a:lnTo>
                    <a:lnTo>
                      <a:pt x="4" y="3"/>
                    </a:lnTo>
                    <a:lnTo>
                      <a:pt x="4" y="2"/>
                    </a:lnTo>
                    <a:lnTo>
                      <a:pt x="3" y="2"/>
                    </a:lnTo>
                    <a:lnTo>
                      <a:pt x="0" y="6"/>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4" name="Google Shape;757;p69">
                <a:extLst>
                  <a:ext uri="{FF2B5EF4-FFF2-40B4-BE49-F238E27FC236}">
                    <a16:creationId xmlns:a16="http://schemas.microsoft.com/office/drawing/2014/main" id="{77C3034E-8599-03FC-9AE0-681ECF80F3DB}"/>
                  </a:ext>
                </a:extLst>
              </p:cNvPr>
              <p:cNvSpPr/>
              <p:nvPr/>
            </p:nvSpPr>
            <p:spPr>
              <a:xfrm>
                <a:off x="20591829" y="9526616"/>
                <a:ext cx="151439" cy="146880"/>
              </a:xfrm>
              <a:custGeom>
                <a:avLst/>
                <a:gdLst/>
                <a:ahLst/>
                <a:cxnLst/>
                <a:rect l="l" t="t" r="r" b="b"/>
                <a:pathLst>
                  <a:path w="21" h="21" extrusionOk="0">
                    <a:moveTo>
                      <a:pt x="19" y="6"/>
                    </a:moveTo>
                    <a:lnTo>
                      <a:pt x="17" y="5"/>
                    </a:lnTo>
                    <a:lnTo>
                      <a:pt x="16" y="6"/>
                    </a:lnTo>
                    <a:lnTo>
                      <a:pt x="14" y="16"/>
                    </a:lnTo>
                    <a:lnTo>
                      <a:pt x="11" y="16"/>
                    </a:lnTo>
                    <a:lnTo>
                      <a:pt x="10" y="14"/>
                    </a:lnTo>
                    <a:lnTo>
                      <a:pt x="12" y="10"/>
                    </a:lnTo>
                    <a:lnTo>
                      <a:pt x="10" y="7"/>
                    </a:lnTo>
                    <a:lnTo>
                      <a:pt x="15" y="0"/>
                    </a:lnTo>
                    <a:lnTo>
                      <a:pt x="9" y="2"/>
                    </a:lnTo>
                    <a:lnTo>
                      <a:pt x="6" y="9"/>
                    </a:lnTo>
                    <a:lnTo>
                      <a:pt x="3" y="9"/>
                    </a:lnTo>
                    <a:lnTo>
                      <a:pt x="0" y="11"/>
                    </a:lnTo>
                    <a:lnTo>
                      <a:pt x="0" y="16"/>
                    </a:lnTo>
                    <a:lnTo>
                      <a:pt x="2" y="17"/>
                    </a:lnTo>
                    <a:lnTo>
                      <a:pt x="5" y="17"/>
                    </a:lnTo>
                    <a:lnTo>
                      <a:pt x="11" y="16"/>
                    </a:lnTo>
                    <a:lnTo>
                      <a:pt x="17" y="21"/>
                    </a:lnTo>
                    <a:lnTo>
                      <a:pt x="19" y="20"/>
                    </a:lnTo>
                    <a:lnTo>
                      <a:pt x="21" y="16"/>
                    </a:lnTo>
                    <a:lnTo>
                      <a:pt x="17" y="15"/>
                    </a:lnTo>
                    <a:lnTo>
                      <a:pt x="18" y="10"/>
                    </a:lnTo>
                    <a:lnTo>
                      <a:pt x="21" y="7"/>
                    </a:lnTo>
                    <a:lnTo>
                      <a:pt x="19" y="6"/>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5" name="Google Shape;758;p69">
                <a:extLst>
                  <a:ext uri="{FF2B5EF4-FFF2-40B4-BE49-F238E27FC236}">
                    <a16:creationId xmlns:a16="http://schemas.microsoft.com/office/drawing/2014/main" id="{5D781CF2-4609-448D-E453-D92ECA0A6CD6}"/>
                  </a:ext>
                </a:extLst>
              </p:cNvPr>
              <p:cNvSpPr/>
              <p:nvPr/>
            </p:nvSpPr>
            <p:spPr>
              <a:xfrm>
                <a:off x="21017296" y="8267657"/>
                <a:ext cx="50481" cy="62951"/>
              </a:xfrm>
              <a:custGeom>
                <a:avLst/>
                <a:gdLst/>
                <a:ahLst/>
                <a:cxnLst/>
                <a:rect l="l" t="t" r="r" b="b"/>
                <a:pathLst>
                  <a:path w="7" h="9" extrusionOk="0">
                    <a:moveTo>
                      <a:pt x="1" y="6"/>
                    </a:moveTo>
                    <a:lnTo>
                      <a:pt x="0" y="8"/>
                    </a:lnTo>
                    <a:lnTo>
                      <a:pt x="0" y="8"/>
                    </a:lnTo>
                    <a:lnTo>
                      <a:pt x="1" y="9"/>
                    </a:lnTo>
                    <a:lnTo>
                      <a:pt x="1" y="9"/>
                    </a:lnTo>
                    <a:lnTo>
                      <a:pt x="2" y="9"/>
                    </a:lnTo>
                    <a:lnTo>
                      <a:pt x="3" y="9"/>
                    </a:lnTo>
                    <a:lnTo>
                      <a:pt x="3" y="9"/>
                    </a:lnTo>
                    <a:lnTo>
                      <a:pt x="5" y="8"/>
                    </a:lnTo>
                    <a:lnTo>
                      <a:pt x="5" y="7"/>
                    </a:lnTo>
                    <a:lnTo>
                      <a:pt x="5" y="6"/>
                    </a:lnTo>
                    <a:lnTo>
                      <a:pt x="6" y="5"/>
                    </a:lnTo>
                    <a:lnTo>
                      <a:pt x="7" y="3"/>
                    </a:lnTo>
                    <a:lnTo>
                      <a:pt x="7" y="2"/>
                    </a:lnTo>
                    <a:lnTo>
                      <a:pt x="6" y="1"/>
                    </a:lnTo>
                    <a:lnTo>
                      <a:pt x="6" y="0"/>
                    </a:lnTo>
                    <a:lnTo>
                      <a:pt x="5" y="0"/>
                    </a:lnTo>
                    <a:lnTo>
                      <a:pt x="3" y="0"/>
                    </a:lnTo>
                    <a:lnTo>
                      <a:pt x="3" y="0"/>
                    </a:lnTo>
                    <a:lnTo>
                      <a:pt x="2" y="0"/>
                    </a:lnTo>
                    <a:lnTo>
                      <a:pt x="2" y="1"/>
                    </a:lnTo>
                    <a:lnTo>
                      <a:pt x="2" y="3"/>
                    </a:lnTo>
                    <a:lnTo>
                      <a:pt x="1" y="6"/>
                    </a:lnTo>
                    <a:close/>
                  </a:path>
                </a:pathLst>
              </a:custGeom>
              <a:solidFill>
                <a:srgbClr val="9E9E9E"/>
              </a:solid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6" name="Google Shape;759;p69">
                <a:extLst>
                  <a:ext uri="{FF2B5EF4-FFF2-40B4-BE49-F238E27FC236}">
                    <a16:creationId xmlns:a16="http://schemas.microsoft.com/office/drawing/2014/main" id="{2FAB3815-995F-9F1D-6B4A-A8ED9E8E843D}"/>
                  </a:ext>
                </a:extLst>
              </p:cNvPr>
              <p:cNvSpPr/>
              <p:nvPr/>
            </p:nvSpPr>
            <p:spPr>
              <a:xfrm>
                <a:off x="18889960" y="3539574"/>
                <a:ext cx="1716293" cy="1650634"/>
              </a:xfrm>
              <a:custGeom>
                <a:avLst/>
                <a:gdLst/>
                <a:ahLst/>
                <a:cxnLst/>
                <a:rect l="l" t="t" r="r" b="b"/>
                <a:pathLst>
                  <a:path w="238" h="236" extrusionOk="0">
                    <a:moveTo>
                      <a:pt x="223" y="236"/>
                    </a:moveTo>
                    <a:lnTo>
                      <a:pt x="208" y="229"/>
                    </a:lnTo>
                    <a:lnTo>
                      <a:pt x="194" y="220"/>
                    </a:lnTo>
                    <a:lnTo>
                      <a:pt x="178" y="213"/>
                    </a:lnTo>
                    <a:lnTo>
                      <a:pt x="163" y="204"/>
                    </a:lnTo>
                    <a:lnTo>
                      <a:pt x="148" y="197"/>
                    </a:lnTo>
                    <a:lnTo>
                      <a:pt x="133" y="188"/>
                    </a:lnTo>
                    <a:lnTo>
                      <a:pt x="117" y="181"/>
                    </a:lnTo>
                    <a:lnTo>
                      <a:pt x="103" y="172"/>
                    </a:lnTo>
                    <a:lnTo>
                      <a:pt x="88" y="177"/>
                    </a:lnTo>
                    <a:lnTo>
                      <a:pt x="83" y="180"/>
                    </a:lnTo>
                    <a:lnTo>
                      <a:pt x="79" y="176"/>
                    </a:lnTo>
                    <a:lnTo>
                      <a:pt x="71" y="171"/>
                    </a:lnTo>
                    <a:lnTo>
                      <a:pt x="38" y="170"/>
                    </a:lnTo>
                    <a:lnTo>
                      <a:pt x="32" y="156"/>
                    </a:lnTo>
                    <a:lnTo>
                      <a:pt x="23" y="153"/>
                    </a:lnTo>
                    <a:lnTo>
                      <a:pt x="15" y="153"/>
                    </a:lnTo>
                    <a:lnTo>
                      <a:pt x="12" y="148"/>
                    </a:lnTo>
                    <a:lnTo>
                      <a:pt x="10" y="139"/>
                    </a:lnTo>
                    <a:lnTo>
                      <a:pt x="1" y="124"/>
                    </a:lnTo>
                    <a:lnTo>
                      <a:pt x="2" y="122"/>
                    </a:lnTo>
                    <a:lnTo>
                      <a:pt x="7" y="120"/>
                    </a:lnTo>
                    <a:lnTo>
                      <a:pt x="8" y="97"/>
                    </a:lnTo>
                    <a:lnTo>
                      <a:pt x="6" y="69"/>
                    </a:lnTo>
                    <a:lnTo>
                      <a:pt x="0" y="59"/>
                    </a:lnTo>
                    <a:lnTo>
                      <a:pt x="0" y="56"/>
                    </a:lnTo>
                    <a:lnTo>
                      <a:pt x="2" y="52"/>
                    </a:lnTo>
                    <a:lnTo>
                      <a:pt x="9" y="50"/>
                    </a:lnTo>
                    <a:lnTo>
                      <a:pt x="14" y="45"/>
                    </a:lnTo>
                    <a:lnTo>
                      <a:pt x="13" y="34"/>
                    </a:lnTo>
                    <a:lnTo>
                      <a:pt x="14" y="29"/>
                    </a:lnTo>
                    <a:lnTo>
                      <a:pt x="31" y="15"/>
                    </a:lnTo>
                    <a:lnTo>
                      <a:pt x="32" y="13"/>
                    </a:lnTo>
                    <a:lnTo>
                      <a:pt x="32" y="0"/>
                    </a:lnTo>
                    <a:lnTo>
                      <a:pt x="46" y="7"/>
                    </a:lnTo>
                    <a:lnTo>
                      <a:pt x="57" y="5"/>
                    </a:lnTo>
                    <a:lnTo>
                      <a:pt x="67" y="8"/>
                    </a:lnTo>
                    <a:lnTo>
                      <a:pt x="88" y="16"/>
                    </a:lnTo>
                    <a:lnTo>
                      <a:pt x="90" y="18"/>
                    </a:lnTo>
                    <a:lnTo>
                      <a:pt x="91" y="25"/>
                    </a:lnTo>
                    <a:lnTo>
                      <a:pt x="97" y="34"/>
                    </a:lnTo>
                    <a:lnTo>
                      <a:pt x="101" y="36"/>
                    </a:lnTo>
                    <a:lnTo>
                      <a:pt x="126" y="41"/>
                    </a:lnTo>
                    <a:lnTo>
                      <a:pt x="134" y="45"/>
                    </a:lnTo>
                    <a:lnTo>
                      <a:pt x="140" y="52"/>
                    </a:lnTo>
                    <a:lnTo>
                      <a:pt x="145" y="53"/>
                    </a:lnTo>
                    <a:lnTo>
                      <a:pt x="153" y="51"/>
                    </a:lnTo>
                    <a:lnTo>
                      <a:pt x="159" y="46"/>
                    </a:lnTo>
                    <a:lnTo>
                      <a:pt x="163" y="39"/>
                    </a:lnTo>
                    <a:lnTo>
                      <a:pt x="159" y="29"/>
                    </a:lnTo>
                    <a:lnTo>
                      <a:pt x="160" y="21"/>
                    </a:lnTo>
                    <a:lnTo>
                      <a:pt x="176" y="8"/>
                    </a:lnTo>
                    <a:lnTo>
                      <a:pt x="191" y="5"/>
                    </a:lnTo>
                    <a:lnTo>
                      <a:pt x="203" y="10"/>
                    </a:lnTo>
                    <a:lnTo>
                      <a:pt x="207" y="12"/>
                    </a:lnTo>
                    <a:lnTo>
                      <a:pt x="206" y="16"/>
                    </a:lnTo>
                    <a:lnTo>
                      <a:pt x="208" y="19"/>
                    </a:lnTo>
                    <a:lnTo>
                      <a:pt x="217" y="20"/>
                    </a:lnTo>
                    <a:lnTo>
                      <a:pt x="234" y="24"/>
                    </a:lnTo>
                    <a:lnTo>
                      <a:pt x="238" y="29"/>
                    </a:lnTo>
                    <a:lnTo>
                      <a:pt x="236" y="29"/>
                    </a:lnTo>
                    <a:lnTo>
                      <a:pt x="233" y="35"/>
                    </a:lnTo>
                    <a:lnTo>
                      <a:pt x="234" y="52"/>
                    </a:lnTo>
                    <a:lnTo>
                      <a:pt x="230" y="57"/>
                    </a:lnTo>
                    <a:lnTo>
                      <a:pt x="232" y="63"/>
                    </a:lnTo>
                    <a:lnTo>
                      <a:pt x="234" y="67"/>
                    </a:lnTo>
                    <a:lnTo>
                      <a:pt x="233" y="70"/>
                    </a:lnTo>
                    <a:lnTo>
                      <a:pt x="238" y="75"/>
                    </a:lnTo>
                    <a:lnTo>
                      <a:pt x="238" y="90"/>
                    </a:lnTo>
                    <a:lnTo>
                      <a:pt x="238" y="106"/>
                    </a:lnTo>
                    <a:lnTo>
                      <a:pt x="238" y="121"/>
                    </a:lnTo>
                    <a:lnTo>
                      <a:pt x="238" y="135"/>
                    </a:lnTo>
                    <a:lnTo>
                      <a:pt x="238" y="151"/>
                    </a:lnTo>
                    <a:lnTo>
                      <a:pt x="238" y="166"/>
                    </a:lnTo>
                    <a:lnTo>
                      <a:pt x="238" y="181"/>
                    </a:lnTo>
                    <a:lnTo>
                      <a:pt x="238" y="196"/>
                    </a:lnTo>
                    <a:lnTo>
                      <a:pt x="238" y="210"/>
                    </a:lnTo>
                    <a:lnTo>
                      <a:pt x="238" y="228"/>
                    </a:lnTo>
                    <a:lnTo>
                      <a:pt x="223" y="228"/>
                    </a:lnTo>
                    <a:lnTo>
                      <a:pt x="223" y="236"/>
                    </a:lnTo>
                    <a:close/>
                  </a:path>
                </a:pathLst>
              </a:custGeom>
              <a:solidFill>
                <a:srgbClr val="9E9E9E"/>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grpSp>
        <p:sp>
          <p:nvSpPr>
            <p:cNvPr id="98" name="TextBox 97">
              <a:extLst>
                <a:ext uri="{FF2B5EF4-FFF2-40B4-BE49-F238E27FC236}">
                  <a16:creationId xmlns:a16="http://schemas.microsoft.com/office/drawing/2014/main" id="{6CF3C424-B4DB-CC42-93CF-C3D93CF71E22}"/>
                </a:ext>
              </a:extLst>
            </p:cNvPr>
            <p:cNvSpPr txBox="1"/>
            <p:nvPr/>
          </p:nvSpPr>
          <p:spPr>
            <a:xfrm>
              <a:off x="910841" y="1521769"/>
              <a:ext cx="3935809" cy="1061829"/>
            </a:xfrm>
            <a:prstGeom prst="rect">
              <a:avLst/>
            </a:prstGeom>
            <a:noFill/>
          </p:spPr>
          <p:txBody>
            <a:bodyPr wrap="square" rtlCol="0">
              <a:spAutoFit/>
            </a:bodyPr>
            <a:lstStyle/>
            <a:p>
              <a:r>
                <a:rPr lang="en-GB" sz="1300" b="1" dirty="0">
                  <a:latin typeface="Segoe UI" panose="020B0502040204020203" pitchFamily="34" charset="0"/>
                  <a:cs typeface="Segoe UI" panose="020B0502040204020203" pitchFamily="34" charset="0"/>
                </a:rPr>
                <a:t>PROMOTING GENDER-SENSITIVE DIGITAL FINANCIAL SERVICES, POLICIES AND REGULATIONS ACROSS ECOWAS</a:t>
              </a:r>
              <a:endParaRPr lang="en-GB" sz="1200" b="1" dirty="0">
                <a:latin typeface="Segoe UI" panose="020B0502040204020203" pitchFamily="34" charset="0"/>
                <a:cs typeface="Segoe UI" panose="020B0502040204020203" pitchFamily="34" charset="0"/>
              </a:endParaRPr>
            </a:p>
            <a:p>
              <a:r>
                <a:rPr lang="en-GB" sz="1200" dirty="0">
                  <a:solidFill>
                    <a:srgbClr val="E57350"/>
                  </a:solidFill>
                  <a:latin typeface="Segoe UI" panose="020B0502040204020203" pitchFamily="34" charset="0"/>
                  <a:cs typeface="Segoe UI" panose="020B0502040204020203" pitchFamily="34" charset="0"/>
                </a:rPr>
                <a:t>15 ECOWAS countries I USD 0.32 million  I  WAMA</a:t>
              </a:r>
            </a:p>
            <a:p>
              <a:r>
                <a:rPr lang="en-GB" sz="1200" b="1" dirty="0">
                  <a:solidFill>
                    <a:srgbClr val="E57350"/>
                  </a:solidFill>
                  <a:latin typeface="Segoe UI" panose="020B0502040204020203" pitchFamily="34" charset="0"/>
                  <a:cs typeface="Segoe UI" panose="020B0502040204020203" pitchFamily="34" charset="0"/>
                </a:rPr>
                <a:t>GENDER TRANSFORMATIVE </a:t>
              </a:r>
              <a:endParaRPr lang="en-GB" sz="1200" b="1" dirty="0">
                <a:solidFill>
                  <a:srgbClr val="E57350"/>
                </a:solidFill>
              </a:endParaRPr>
            </a:p>
          </p:txBody>
        </p:sp>
        <p:sp>
          <p:nvSpPr>
            <p:cNvPr id="101" name="TextBox 100">
              <a:extLst>
                <a:ext uri="{FF2B5EF4-FFF2-40B4-BE49-F238E27FC236}">
                  <a16:creationId xmlns:a16="http://schemas.microsoft.com/office/drawing/2014/main" id="{F994A5E1-95F3-0DC8-2101-2E004E4DCA65}"/>
                </a:ext>
              </a:extLst>
            </p:cNvPr>
            <p:cNvSpPr txBox="1"/>
            <p:nvPr/>
          </p:nvSpPr>
          <p:spPr>
            <a:xfrm>
              <a:off x="8074987" y="4572018"/>
              <a:ext cx="4138623" cy="877163"/>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ENHANCE NATIONAL SWITCH IN ETHIOPIA</a:t>
              </a:r>
            </a:p>
            <a:p>
              <a:r>
                <a:rPr lang="en-GB" sz="1300" dirty="0">
                  <a:solidFill>
                    <a:srgbClr val="912F32"/>
                  </a:solidFill>
                  <a:latin typeface="Segoe UI" panose="020B0502040204020203" pitchFamily="34" charset="0"/>
                  <a:cs typeface="Segoe UI" panose="020B0502040204020203" pitchFamily="34" charset="0"/>
                </a:rPr>
                <a:t>Ethiopia </a:t>
              </a:r>
              <a:r>
                <a:rPr lang="en-GB" sz="1400" dirty="0">
                  <a:solidFill>
                    <a:srgbClr val="912F32"/>
                  </a:solidFill>
                  <a:latin typeface="Segoe UI" panose="020B0502040204020203" pitchFamily="34" charset="0"/>
                  <a:cs typeface="Segoe UI" panose="020B0502040204020203" pitchFamily="34" charset="0"/>
                </a:rPr>
                <a:t>I </a:t>
              </a:r>
              <a:r>
                <a:rPr lang="en-GB" sz="1200" i="0" dirty="0">
                  <a:solidFill>
                    <a:srgbClr val="912F32"/>
                  </a:solidFill>
                  <a:latin typeface="Segoe UI" panose="020B0502040204020203" pitchFamily="34" charset="0"/>
                  <a:cs typeface="Segoe UI" panose="020B0502040204020203" pitchFamily="34" charset="0"/>
                </a:rPr>
                <a:t>USD 2.3 million </a:t>
              </a:r>
              <a:r>
                <a:rPr lang="en-GB" sz="1200" dirty="0">
                  <a:solidFill>
                    <a:srgbClr val="912F32"/>
                  </a:solidFill>
                  <a:latin typeface="Segoe UI" panose="020B0502040204020203" pitchFamily="34" charset="0"/>
                  <a:cs typeface="Segoe UI" panose="020B0502040204020203" pitchFamily="34" charset="0"/>
                </a:rPr>
                <a:t> I   EthSwitch</a:t>
              </a:r>
            </a:p>
            <a:p>
              <a:r>
                <a:rPr lang="en-GB" sz="1200" b="1" dirty="0">
                  <a:solidFill>
                    <a:srgbClr val="912F32"/>
                  </a:solidFill>
                  <a:latin typeface="Segoe UI" panose="020B0502040204020203" pitchFamily="34" charset="0"/>
                  <a:cs typeface="Segoe UI" panose="020B0502040204020203" pitchFamily="34" charset="0"/>
                </a:rPr>
                <a:t>GENDER INTENTIONAL</a:t>
              </a:r>
              <a:endParaRPr lang="en-GB" sz="1200" b="1" dirty="0">
                <a:solidFill>
                  <a:srgbClr val="912F32"/>
                </a:solidFill>
              </a:endParaRPr>
            </a:p>
            <a:p>
              <a:endParaRPr lang="en-GB" sz="1200" b="0" i="0" dirty="0">
                <a:solidFill>
                  <a:schemeClr val="tx1"/>
                </a:solidFill>
                <a:latin typeface="Segoe UI" panose="020B0502040204020203" pitchFamily="34" charset="0"/>
                <a:cs typeface="Segoe UI" panose="020B0502040204020203" pitchFamily="34" charset="0"/>
              </a:endParaRPr>
            </a:p>
          </p:txBody>
        </p:sp>
        <p:sp>
          <p:nvSpPr>
            <p:cNvPr id="102" name="TextBox 101">
              <a:extLst>
                <a:ext uri="{FF2B5EF4-FFF2-40B4-BE49-F238E27FC236}">
                  <a16:creationId xmlns:a16="http://schemas.microsoft.com/office/drawing/2014/main" id="{4EF29060-447A-35E4-A7A5-B81BAA6FE38D}"/>
                </a:ext>
              </a:extLst>
            </p:cNvPr>
            <p:cNvSpPr txBox="1"/>
            <p:nvPr/>
          </p:nvSpPr>
          <p:spPr>
            <a:xfrm>
              <a:off x="8106038" y="1609569"/>
              <a:ext cx="3769343" cy="1077218"/>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HCD RESEARCH INTO SMARTPHONE-ENABLED DFS SERVICES FOR WOMEN</a:t>
              </a:r>
            </a:p>
            <a:p>
              <a:r>
                <a:rPr lang="en-GB" sz="1300" dirty="0">
                  <a:solidFill>
                    <a:srgbClr val="E57350"/>
                  </a:solidFill>
                  <a:latin typeface="Segoe UI" panose="020B0502040204020203" pitchFamily="34" charset="0"/>
                  <a:cs typeface="Segoe UI" panose="020B0502040204020203" pitchFamily="34" charset="0"/>
                </a:rPr>
                <a:t>Kenya </a:t>
              </a:r>
              <a:r>
                <a:rPr lang="en-GB" sz="1400" dirty="0">
                  <a:solidFill>
                    <a:srgbClr val="E57350"/>
                  </a:solidFill>
                  <a:latin typeface="Segoe UI" panose="020B0502040204020203" pitchFamily="34" charset="0"/>
                  <a:cs typeface="Segoe UI" panose="020B0502040204020203" pitchFamily="34" charset="0"/>
                </a:rPr>
                <a:t> I </a:t>
              </a:r>
              <a:r>
                <a:rPr lang="en-GB" sz="1200" i="0" dirty="0">
                  <a:solidFill>
                    <a:srgbClr val="E57350"/>
                  </a:solidFill>
                  <a:latin typeface="Segoe UI" panose="020B0502040204020203" pitchFamily="34" charset="0"/>
                  <a:cs typeface="Segoe UI" panose="020B0502040204020203" pitchFamily="34" charset="0"/>
                </a:rPr>
                <a:t>USD 0.3 million </a:t>
              </a:r>
              <a:r>
                <a:rPr lang="en-GB" sz="1200" dirty="0">
                  <a:solidFill>
                    <a:srgbClr val="E57350"/>
                  </a:solidFill>
                  <a:latin typeface="Segoe UI" panose="020B0502040204020203" pitchFamily="34" charset="0"/>
                  <a:cs typeface="Segoe UI" panose="020B0502040204020203" pitchFamily="34" charset="0"/>
                </a:rPr>
                <a:t> I  M-KOPA</a:t>
              </a:r>
            </a:p>
            <a:p>
              <a:r>
                <a:rPr lang="en-GB" sz="1200" b="1" dirty="0">
                  <a:solidFill>
                    <a:srgbClr val="E57350"/>
                  </a:solidFill>
                  <a:latin typeface="Segoe UI" panose="020B0502040204020203" pitchFamily="34" charset="0"/>
                  <a:cs typeface="Segoe UI" panose="020B0502040204020203" pitchFamily="34" charset="0"/>
                </a:rPr>
                <a:t>GENDER TRANSFORMATIVE </a:t>
              </a:r>
              <a:endParaRPr lang="en-GB" sz="1200" b="1" dirty="0">
                <a:solidFill>
                  <a:srgbClr val="E57350"/>
                </a:solidFill>
              </a:endParaRPr>
            </a:p>
            <a:p>
              <a:endParaRPr lang="en-GB" sz="1200" b="1" i="0" dirty="0">
                <a:solidFill>
                  <a:srgbClr val="912F32"/>
                </a:solidFill>
                <a:latin typeface="Segoe UI" panose="020B0502040204020203" pitchFamily="34" charset="0"/>
                <a:cs typeface="Segoe UI" panose="020B0502040204020203" pitchFamily="34" charset="0"/>
              </a:endParaRPr>
            </a:p>
          </p:txBody>
        </p:sp>
        <p:sp>
          <p:nvSpPr>
            <p:cNvPr id="105" name="TextBox 104">
              <a:extLst>
                <a:ext uri="{FF2B5EF4-FFF2-40B4-BE49-F238E27FC236}">
                  <a16:creationId xmlns:a16="http://schemas.microsoft.com/office/drawing/2014/main" id="{08D4F40A-12C4-0E4E-BD58-0844D8241037}"/>
                </a:ext>
              </a:extLst>
            </p:cNvPr>
            <p:cNvSpPr txBox="1"/>
            <p:nvPr/>
          </p:nvSpPr>
          <p:spPr>
            <a:xfrm>
              <a:off x="8106038" y="2767408"/>
              <a:ext cx="3912249" cy="1061829"/>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EMPOWERING WOMEN SMALLHOLDER FARMERS THROUGH DIGITAL MICROINSURANCE</a:t>
              </a:r>
            </a:p>
            <a:p>
              <a:r>
                <a:rPr lang="en-GB" sz="1200" dirty="0">
                  <a:solidFill>
                    <a:srgbClr val="E57350"/>
                  </a:solidFill>
                  <a:latin typeface="Segoe UI" panose="020B0502040204020203" pitchFamily="34" charset="0"/>
                  <a:cs typeface="Segoe UI" panose="020B0502040204020203" pitchFamily="34" charset="0"/>
                </a:rPr>
                <a:t>Kenya, Nigeria &amp; Zambia  I USD 1 million   I   Pula</a:t>
              </a:r>
            </a:p>
            <a:p>
              <a:r>
                <a:rPr lang="en-GB" sz="1200" b="1" dirty="0">
                  <a:solidFill>
                    <a:srgbClr val="E57350"/>
                  </a:solidFill>
                  <a:latin typeface="Segoe UI" panose="020B0502040204020203" pitchFamily="34" charset="0"/>
                  <a:cs typeface="Segoe UI" panose="020B0502040204020203" pitchFamily="34" charset="0"/>
                </a:rPr>
                <a:t>GENDER TRANSFORMATIVE</a:t>
              </a:r>
              <a:endParaRPr lang="en-GB" sz="1200" b="1" dirty="0">
                <a:solidFill>
                  <a:srgbClr val="E57350"/>
                </a:solidFill>
              </a:endParaRPr>
            </a:p>
          </p:txBody>
        </p:sp>
        <p:sp>
          <p:nvSpPr>
            <p:cNvPr id="106" name="TextBox 105">
              <a:extLst>
                <a:ext uri="{FF2B5EF4-FFF2-40B4-BE49-F238E27FC236}">
                  <a16:creationId xmlns:a16="http://schemas.microsoft.com/office/drawing/2014/main" id="{73141508-5C22-ABB6-E48D-AA3B9811DCB2}"/>
                </a:ext>
              </a:extLst>
            </p:cNvPr>
            <p:cNvSpPr txBox="1"/>
            <p:nvPr/>
          </p:nvSpPr>
          <p:spPr>
            <a:xfrm>
              <a:off x="8074987" y="5413327"/>
              <a:ext cx="4117013" cy="1431161"/>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ARTIFICAL INTELLIGENCE-ENABLED FINANCIAL COMPLAINTS MANAGEMENT FOR CENTRAL BANKS IN AFRICA</a:t>
              </a:r>
            </a:p>
            <a:p>
              <a:r>
                <a:rPr lang="en-GB" sz="1200" dirty="0">
                  <a:solidFill>
                    <a:srgbClr val="912F32"/>
                  </a:solidFill>
                  <a:latin typeface="Segoe UI" panose="020B0502040204020203" pitchFamily="34" charset="0"/>
                  <a:cs typeface="Segoe UI" panose="020B0502040204020203" pitchFamily="34" charset="0"/>
                </a:rPr>
                <a:t>Ghana, Rwanda &amp; Zambia  I </a:t>
              </a:r>
              <a:r>
                <a:rPr lang="en-GB" sz="1200" i="0" dirty="0">
                  <a:solidFill>
                    <a:srgbClr val="912F32"/>
                  </a:solidFill>
                  <a:latin typeface="Segoe UI" panose="020B0502040204020203" pitchFamily="34" charset="0"/>
                  <a:cs typeface="Segoe UI" panose="020B0502040204020203" pitchFamily="34" charset="0"/>
                </a:rPr>
                <a:t>USD 1.04 million </a:t>
              </a:r>
              <a:r>
                <a:rPr lang="en-GB" sz="1200" dirty="0">
                  <a:solidFill>
                    <a:srgbClr val="912F32"/>
                  </a:solidFill>
                  <a:latin typeface="Segoe UI" panose="020B0502040204020203" pitchFamily="34" charset="0"/>
                  <a:cs typeface="Segoe UI" panose="020B0502040204020203" pitchFamily="34" charset="0"/>
                </a:rPr>
                <a:t> I   Sinitic/BFA + 3 central banks</a:t>
              </a:r>
            </a:p>
            <a:p>
              <a:r>
                <a:rPr lang="en-GB" sz="1200" b="1" dirty="0">
                  <a:solidFill>
                    <a:srgbClr val="912F32"/>
                  </a:solidFill>
                  <a:latin typeface="Segoe UI" panose="020B0502040204020203" pitchFamily="34" charset="0"/>
                  <a:cs typeface="Segoe UI" panose="020B0502040204020203" pitchFamily="34" charset="0"/>
                </a:rPr>
                <a:t>GENDER INTENTIONAL</a:t>
              </a:r>
            </a:p>
            <a:p>
              <a:endParaRPr lang="en-GB" sz="1200" dirty="0">
                <a:solidFill>
                  <a:srgbClr val="912F32"/>
                </a:solidFill>
              </a:endParaRPr>
            </a:p>
          </p:txBody>
        </p:sp>
        <p:sp>
          <p:nvSpPr>
            <p:cNvPr id="107" name="TextBox 106">
              <a:extLst>
                <a:ext uri="{FF2B5EF4-FFF2-40B4-BE49-F238E27FC236}">
                  <a16:creationId xmlns:a16="http://schemas.microsoft.com/office/drawing/2014/main" id="{B388C9C1-F4D0-5961-413F-0A23824A6E9F}"/>
                </a:ext>
              </a:extLst>
            </p:cNvPr>
            <p:cNvSpPr txBox="1"/>
            <p:nvPr/>
          </p:nvSpPr>
          <p:spPr>
            <a:xfrm>
              <a:off x="893452" y="2665130"/>
              <a:ext cx="3837881" cy="1077218"/>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ENHANCING WOMEN’S ACCESS TO DFS IN NIGERIA THROUGH WOMEN AGENTS </a:t>
              </a:r>
            </a:p>
            <a:p>
              <a:r>
                <a:rPr lang="en-GB" sz="1300" dirty="0">
                  <a:solidFill>
                    <a:srgbClr val="E57350"/>
                  </a:solidFill>
                  <a:latin typeface="Segoe UI" panose="020B0502040204020203" pitchFamily="34" charset="0"/>
                  <a:cs typeface="Segoe UI" panose="020B0502040204020203" pitchFamily="34" charset="0"/>
                </a:rPr>
                <a:t>Nigeria </a:t>
              </a:r>
              <a:r>
                <a:rPr lang="en-GB" sz="1400" dirty="0">
                  <a:solidFill>
                    <a:srgbClr val="E57350"/>
                  </a:solidFill>
                  <a:latin typeface="Segoe UI" panose="020B0502040204020203" pitchFamily="34" charset="0"/>
                  <a:cs typeface="Segoe UI" panose="020B0502040204020203" pitchFamily="34" charset="0"/>
                </a:rPr>
                <a:t>I </a:t>
              </a:r>
              <a:r>
                <a:rPr lang="en-GB" sz="1200" dirty="0">
                  <a:solidFill>
                    <a:srgbClr val="E57350"/>
                  </a:solidFill>
                  <a:latin typeface="Segoe UI" panose="020B0502040204020203" pitchFamily="34" charset="0"/>
                  <a:cs typeface="Segoe UI" panose="020B0502040204020203" pitchFamily="34" charset="0"/>
                </a:rPr>
                <a:t>USD 0.5 million  I  MTN Nigeria</a:t>
              </a:r>
            </a:p>
            <a:p>
              <a:r>
                <a:rPr lang="en-GB" sz="1200" b="1" dirty="0">
                  <a:solidFill>
                    <a:srgbClr val="E57350"/>
                  </a:solidFill>
                  <a:latin typeface="Segoe UI" panose="020B0502040204020203" pitchFamily="34" charset="0"/>
                  <a:cs typeface="Segoe UI" panose="020B0502040204020203" pitchFamily="34" charset="0"/>
                </a:rPr>
                <a:t>GENDER TRANSFORMATIVE</a:t>
              </a:r>
              <a:endParaRPr lang="en-GB" sz="1200" b="1" dirty="0">
                <a:solidFill>
                  <a:srgbClr val="E57350"/>
                </a:solidFill>
              </a:endParaRPr>
            </a:p>
            <a:p>
              <a:endParaRPr lang="en-GB" sz="1200" b="1" dirty="0">
                <a:solidFill>
                  <a:srgbClr val="912F32"/>
                </a:solidFill>
                <a:latin typeface="Segoe UI" panose="020B0502040204020203" pitchFamily="34" charset="0"/>
                <a:cs typeface="Segoe UI" panose="020B0502040204020203" pitchFamily="34" charset="0"/>
              </a:endParaRPr>
            </a:p>
          </p:txBody>
        </p:sp>
        <p:sp>
          <p:nvSpPr>
            <p:cNvPr id="108" name="TextBox 107">
              <a:extLst>
                <a:ext uri="{FF2B5EF4-FFF2-40B4-BE49-F238E27FC236}">
                  <a16:creationId xmlns:a16="http://schemas.microsoft.com/office/drawing/2014/main" id="{CA2BBB16-7AFA-40F7-BA90-BC2BB56F41C4}"/>
                </a:ext>
              </a:extLst>
            </p:cNvPr>
            <p:cNvSpPr txBox="1"/>
            <p:nvPr/>
          </p:nvSpPr>
          <p:spPr>
            <a:xfrm>
              <a:off x="888119" y="5287185"/>
              <a:ext cx="4084289" cy="861774"/>
            </a:xfrm>
            <a:prstGeom prst="rect">
              <a:avLst/>
            </a:prstGeom>
            <a:noFill/>
          </p:spPr>
          <p:txBody>
            <a:bodyPr wrap="square" rtlCol="0">
              <a:spAutoFit/>
            </a:bodyPr>
            <a:lstStyle/>
            <a:p>
              <a:pPr>
                <a:tabLst>
                  <a:tab pos="914400" algn="l"/>
                </a:tabLst>
              </a:pPr>
              <a:r>
                <a:rPr lang="en-US" sz="1300" b="1" dirty="0">
                  <a:effectLst/>
                  <a:latin typeface="Segoe UI" panose="020B0502040204020203" pitchFamily="34" charset="0"/>
                  <a:ea typeface="Calibri" panose="020F0502020204030204" pitchFamily="34" charset="0"/>
                  <a:cs typeface="Segoe UI" panose="020B0502040204020203" pitchFamily="34" charset="0"/>
                </a:rPr>
                <a:t>TECHNICAL ASSISTANCE FOR THE ECOWAS SINGLE PAYMENTS AND SETTLEMENTS SYSTEM </a:t>
              </a:r>
            </a:p>
            <a:p>
              <a:pPr>
                <a:tabLst>
                  <a:tab pos="914400" algn="l"/>
                </a:tabLst>
              </a:pPr>
              <a:r>
                <a:rPr lang="en-US" sz="1200" dirty="0">
                  <a:solidFill>
                    <a:srgbClr val="912F32"/>
                  </a:solidFill>
                  <a:latin typeface="Segoe UI" panose="020B0502040204020203" pitchFamily="34" charset="0"/>
                  <a:ea typeface="Calibri" panose="020F0502020204030204" pitchFamily="34" charset="0"/>
                  <a:cs typeface="Segoe UI" panose="020B0502040204020203" pitchFamily="34" charset="0"/>
                </a:rPr>
                <a:t>ECOWAS I USD 1 million I </a:t>
              </a:r>
              <a:r>
                <a:rPr lang="en-US" sz="1200" dirty="0">
                  <a:solidFill>
                    <a:srgbClr val="912F32"/>
                  </a:solidFill>
                  <a:effectLst/>
                  <a:latin typeface="Segoe UI" panose="020B0502040204020203" pitchFamily="34" charset="0"/>
                  <a:ea typeface="Calibri" panose="020F0502020204030204" pitchFamily="34" charset="0"/>
                  <a:cs typeface="Segoe UI" panose="020B0502040204020203" pitchFamily="34" charset="0"/>
                </a:rPr>
                <a:t>WAMA</a:t>
              </a:r>
            </a:p>
            <a:p>
              <a:pPr>
                <a:tabLst>
                  <a:tab pos="914400" algn="l"/>
                </a:tabLst>
              </a:pPr>
              <a:r>
                <a:rPr lang="en-GB" sz="1200" b="1" dirty="0">
                  <a:solidFill>
                    <a:srgbClr val="912F32"/>
                  </a:solidFill>
                  <a:latin typeface="Segoe UI" panose="020B0502040204020203" pitchFamily="34" charset="0"/>
                  <a:cs typeface="Segoe UI" panose="020B0502040204020203" pitchFamily="34" charset="0"/>
                </a:rPr>
                <a:t>GENDER INTENTIONAL</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09" name="TextBox 108">
              <a:extLst>
                <a:ext uri="{FF2B5EF4-FFF2-40B4-BE49-F238E27FC236}">
                  <a16:creationId xmlns:a16="http://schemas.microsoft.com/office/drawing/2014/main" id="{C328E326-7E11-8D9E-BCDA-98524B4A77E5}"/>
                </a:ext>
              </a:extLst>
            </p:cNvPr>
            <p:cNvSpPr txBox="1"/>
            <p:nvPr/>
          </p:nvSpPr>
          <p:spPr>
            <a:xfrm>
              <a:off x="893452" y="4560067"/>
              <a:ext cx="3936586" cy="677108"/>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ADDRESS CYBERCRIME ACROSS AFRICA </a:t>
              </a:r>
            </a:p>
            <a:p>
              <a:r>
                <a:rPr lang="en-GB" sz="1300" dirty="0">
                  <a:solidFill>
                    <a:srgbClr val="912F32"/>
                  </a:solidFill>
                  <a:latin typeface="Segoe UI" panose="020B0502040204020203" pitchFamily="34" charset="0"/>
                  <a:cs typeface="Segoe UI" panose="020B0502040204020203" pitchFamily="34" charset="0"/>
                </a:rPr>
                <a:t>East &amp; West Africa </a:t>
              </a:r>
              <a:r>
                <a:rPr lang="en-GB" sz="1200" dirty="0">
                  <a:solidFill>
                    <a:srgbClr val="912F32"/>
                  </a:solidFill>
                  <a:latin typeface="Segoe UI" panose="020B0502040204020203" pitchFamily="34" charset="0"/>
                  <a:cs typeface="Segoe UI" panose="020B0502040204020203" pitchFamily="34" charset="0"/>
                </a:rPr>
                <a:t> I  USD 2 million I  ACRC</a:t>
              </a:r>
            </a:p>
            <a:p>
              <a:r>
                <a:rPr lang="en-GB" sz="1200" b="1" dirty="0">
                  <a:solidFill>
                    <a:srgbClr val="912F32"/>
                  </a:solidFill>
                  <a:latin typeface="Segoe UI" panose="020B0502040204020203" pitchFamily="34" charset="0"/>
                  <a:cs typeface="Segoe UI" panose="020B0502040204020203" pitchFamily="34" charset="0"/>
                </a:rPr>
                <a:t>GENDER INTENTIONAL</a:t>
              </a:r>
            </a:p>
          </p:txBody>
        </p:sp>
        <p:sp>
          <p:nvSpPr>
            <p:cNvPr id="110" name="TextBox 109">
              <a:extLst>
                <a:ext uri="{FF2B5EF4-FFF2-40B4-BE49-F238E27FC236}">
                  <a16:creationId xmlns:a16="http://schemas.microsoft.com/office/drawing/2014/main" id="{F4672CBB-764C-9F15-1AB5-5A100E6C0F54}"/>
                </a:ext>
              </a:extLst>
            </p:cNvPr>
            <p:cNvSpPr txBox="1"/>
            <p:nvPr/>
          </p:nvSpPr>
          <p:spPr>
            <a:xfrm>
              <a:off x="917372" y="6228934"/>
              <a:ext cx="4301811" cy="846386"/>
            </a:xfrm>
            <a:prstGeom prst="rect">
              <a:avLst/>
            </a:prstGeom>
            <a:noFill/>
          </p:spPr>
          <p:txBody>
            <a:bodyPr wrap="square" rtlCol="0">
              <a:spAutoFit/>
            </a:bodyPr>
            <a:lstStyle/>
            <a:p>
              <a:r>
                <a:rPr lang="en-GB" sz="1300" b="1" i="0" dirty="0">
                  <a:latin typeface="Segoe UI" panose="020B0502040204020203" pitchFamily="34" charset="0"/>
                  <a:cs typeface="Segoe UI" panose="020B0502040204020203" pitchFamily="34" charset="0"/>
                </a:rPr>
                <a:t>AFRICAN FINTECH HUB</a:t>
              </a:r>
            </a:p>
            <a:p>
              <a:r>
                <a:rPr lang="en-GB" sz="1200" dirty="0">
                  <a:solidFill>
                    <a:srgbClr val="912F32"/>
                  </a:solidFill>
                  <a:latin typeface="Segoe UI" panose="020B0502040204020203" pitchFamily="34" charset="0"/>
                  <a:cs typeface="Segoe UI" panose="020B0502040204020203" pitchFamily="34" charset="0"/>
                </a:rPr>
                <a:t>34 countries  USD 0.55 I AFN</a:t>
              </a:r>
            </a:p>
            <a:p>
              <a:r>
                <a:rPr lang="en-GB" sz="1200" b="1" dirty="0">
                  <a:solidFill>
                    <a:srgbClr val="912F32"/>
                  </a:solidFill>
                  <a:latin typeface="Segoe UI" panose="020B0502040204020203" pitchFamily="34" charset="0"/>
                  <a:cs typeface="Segoe UI" panose="020B0502040204020203" pitchFamily="34" charset="0"/>
                </a:rPr>
                <a:t>GENDER INTENTIONAL</a:t>
              </a:r>
            </a:p>
            <a:p>
              <a:endParaRPr lang="en-GB" sz="1200" dirty="0">
                <a:solidFill>
                  <a:srgbClr val="912F32"/>
                </a:solidFill>
              </a:endParaRPr>
            </a:p>
          </p:txBody>
        </p:sp>
        <p:sp>
          <p:nvSpPr>
            <p:cNvPr id="111" name="TextBox 110">
              <a:extLst>
                <a:ext uri="{FF2B5EF4-FFF2-40B4-BE49-F238E27FC236}">
                  <a16:creationId xmlns:a16="http://schemas.microsoft.com/office/drawing/2014/main" id="{0B4C5E67-C8F2-3A63-8075-65CD04345880}"/>
                </a:ext>
              </a:extLst>
            </p:cNvPr>
            <p:cNvSpPr txBox="1"/>
            <p:nvPr/>
          </p:nvSpPr>
          <p:spPr>
            <a:xfrm>
              <a:off x="866980" y="3643623"/>
              <a:ext cx="3963058" cy="861774"/>
            </a:xfrm>
            <a:prstGeom prst="rect">
              <a:avLst/>
            </a:prstGeom>
            <a:noFill/>
          </p:spPr>
          <p:txBody>
            <a:bodyPr wrap="square">
              <a:spAutoFit/>
            </a:bodyPr>
            <a:lstStyle/>
            <a:p>
              <a:r>
                <a:rPr lang="en-GB" sz="1300" b="1" dirty="0">
                  <a:latin typeface="Segoe UI" panose="020B0502040204020203" pitchFamily="34" charset="0"/>
                  <a:cs typeface="Segoe UI" panose="020B0502040204020203" pitchFamily="34" charset="0"/>
                </a:rPr>
                <a:t>MICROFINANCE TO EMPOWER WOMEN &amp; YOUTH</a:t>
              </a:r>
            </a:p>
            <a:p>
              <a:r>
                <a:rPr lang="en-GB" sz="1200" dirty="0">
                  <a:solidFill>
                    <a:srgbClr val="E57350"/>
                  </a:solidFill>
                  <a:latin typeface="Segoe UI" panose="020B0502040204020203" pitchFamily="34" charset="0"/>
                  <a:cs typeface="Segoe UI" panose="020B0502040204020203" pitchFamily="34" charset="0"/>
                </a:rPr>
                <a:t>Chad  I USD 0.65 million | Gov. of Chad &amp; MFI </a:t>
              </a:r>
            </a:p>
            <a:p>
              <a:r>
                <a:rPr lang="en-GB" sz="1200" b="1" dirty="0">
                  <a:solidFill>
                    <a:srgbClr val="E57350"/>
                  </a:solidFill>
                  <a:latin typeface="Segoe UI" panose="020B0502040204020203" pitchFamily="34" charset="0"/>
                  <a:cs typeface="Segoe UI" panose="020B0502040204020203" pitchFamily="34" charset="0"/>
                </a:rPr>
                <a:t>GENDER TRANSFORMATIVE </a:t>
              </a:r>
            </a:p>
          </p:txBody>
        </p:sp>
      </p:grpSp>
      <p:sp>
        <p:nvSpPr>
          <p:cNvPr id="197" name="TextBox 196">
            <a:extLst>
              <a:ext uri="{FF2B5EF4-FFF2-40B4-BE49-F238E27FC236}">
                <a16:creationId xmlns:a16="http://schemas.microsoft.com/office/drawing/2014/main" id="{9B25AB91-EC65-FB54-1DCD-17C3162145E8}"/>
              </a:ext>
            </a:extLst>
          </p:cNvPr>
          <p:cNvSpPr txBox="1"/>
          <p:nvPr/>
        </p:nvSpPr>
        <p:spPr>
          <a:xfrm>
            <a:off x="1566041" y="435885"/>
            <a:ext cx="7067832" cy="400110"/>
          </a:xfrm>
          <a:prstGeom prst="rect">
            <a:avLst/>
          </a:prstGeom>
          <a:noFill/>
        </p:spPr>
        <p:txBody>
          <a:bodyPr wrap="none" rtlCol="0">
            <a:spAutoFit/>
          </a:bodyPr>
          <a:lstStyle/>
          <a:p>
            <a:r>
              <a:rPr lang="en-GB" sz="2000" b="1" dirty="0">
                <a:latin typeface="Segoe UI Black" panose="020B0502040204020203" pitchFamily="34" charset="0"/>
                <a:cs typeface="Segoe UI Black" panose="020B0502040204020203" pitchFamily="34" charset="0"/>
              </a:rPr>
              <a:t>ADFI’S WORK </a:t>
            </a:r>
            <a:r>
              <a:rPr lang="en-GB" sz="2000" dirty="0">
                <a:latin typeface="Segoe UI" panose="020B0502040204020203" pitchFamily="34" charset="0"/>
                <a:cs typeface="Segoe UI" panose="020B0502040204020203" pitchFamily="34" charset="0"/>
              </a:rPr>
              <a:t>– CURRENT APPROVED PROJECT PORTFOLIO</a:t>
            </a:r>
          </a:p>
        </p:txBody>
      </p:sp>
    </p:spTree>
    <p:extLst>
      <p:ext uri="{BB962C8B-B14F-4D97-AF65-F5344CB8AC3E}">
        <p14:creationId xmlns:p14="http://schemas.microsoft.com/office/powerpoint/2010/main" val="780226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B74B1F3-1599-8531-B9C6-252E99706FB4}"/>
              </a:ext>
            </a:extLst>
          </p:cNvPr>
          <p:cNvCxnSpPr>
            <a:cxnSpLocks/>
          </p:cNvCxnSpPr>
          <p:nvPr/>
        </p:nvCxnSpPr>
        <p:spPr>
          <a:xfrm flipV="1">
            <a:off x="800829" y="4257986"/>
            <a:ext cx="6880421" cy="17873"/>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96842DA-A4C4-3501-F216-CCE0093CA968}"/>
              </a:ext>
            </a:extLst>
          </p:cNvPr>
          <p:cNvSpPr txBox="1"/>
          <p:nvPr/>
        </p:nvSpPr>
        <p:spPr>
          <a:xfrm>
            <a:off x="1566041" y="435885"/>
            <a:ext cx="9439889" cy="707886"/>
          </a:xfrm>
          <a:prstGeom prst="rect">
            <a:avLst/>
          </a:prstGeom>
          <a:noFill/>
        </p:spPr>
        <p:txBody>
          <a:bodyPr wrap="square" rtlCol="0">
            <a:spAutoFit/>
          </a:bodyPr>
          <a:lstStyle/>
          <a:p>
            <a:r>
              <a:rPr lang="en-GB" sz="2000" b="1" dirty="0">
                <a:latin typeface="Segoe UI Black" panose="020B0502040204020203" pitchFamily="34" charset="0"/>
                <a:cs typeface="Segoe UI Black" panose="020B0502040204020203" pitchFamily="34" charset="0"/>
              </a:rPr>
              <a:t>ADFI’S WORK </a:t>
            </a:r>
            <a:r>
              <a:rPr lang="en-GB" sz="2000" dirty="0">
                <a:latin typeface="Segoe UI" panose="020B0502040204020203" pitchFamily="34" charset="0"/>
                <a:cs typeface="Segoe UI" panose="020B0502040204020203" pitchFamily="34" charset="0"/>
              </a:rPr>
              <a:t>–  PROGRAMME TO ACCELERATE ACCESS TO FINANCE FOR    </a:t>
            </a:r>
          </a:p>
          <a:p>
            <a:r>
              <a:rPr lang="en-GB" sz="2000" dirty="0">
                <a:latin typeface="Segoe UI" panose="020B0502040204020203" pitchFamily="34" charset="0"/>
                <a:cs typeface="Segoe UI" panose="020B0502040204020203" pitchFamily="34" charset="0"/>
              </a:rPr>
              <a:t>                             WSMES USING DATA &amp; TECHNOLOGY – LAUNCH 2023</a:t>
            </a:r>
          </a:p>
        </p:txBody>
      </p:sp>
      <p:sp>
        <p:nvSpPr>
          <p:cNvPr id="7" name="TextBox 6">
            <a:extLst>
              <a:ext uri="{FF2B5EF4-FFF2-40B4-BE49-F238E27FC236}">
                <a16:creationId xmlns:a16="http://schemas.microsoft.com/office/drawing/2014/main" id="{66843B7F-26A7-41A3-9680-B829DBE64A9F}"/>
              </a:ext>
            </a:extLst>
          </p:cNvPr>
          <p:cNvSpPr txBox="1"/>
          <p:nvPr/>
        </p:nvSpPr>
        <p:spPr>
          <a:xfrm>
            <a:off x="765435" y="1532139"/>
            <a:ext cx="7113549" cy="1492716"/>
          </a:xfrm>
          <a:prstGeom prst="rect">
            <a:avLst/>
          </a:prstGeom>
          <a:noFill/>
        </p:spPr>
        <p:txBody>
          <a:bodyPr wrap="square" rtlCol="0">
            <a:spAutoFit/>
          </a:bodyPr>
          <a:lstStyle/>
          <a:p>
            <a:r>
              <a:rPr lang="en-GB" sz="1300" b="1" dirty="0">
                <a:latin typeface="Segoe UI" panose="020B0502040204020203" pitchFamily="34" charset="0"/>
                <a:cs typeface="Segoe UI" panose="020B0502040204020203" pitchFamily="34" charset="0"/>
              </a:rPr>
              <a:t>COMPLEMENTS WORK OF THE AFFIRMATIVE FINANCE ACTION FOR WOMEN (AFAWA) TO IMPROVE ACCESS TO FINANCE FOR WSMES BY:</a:t>
            </a:r>
          </a:p>
          <a:p>
            <a:r>
              <a:rPr lang="en-GB" sz="1300" dirty="0">
                <a:latin typeface="Segoe UI" panose="020B0502040204020203" pitchFamily="34" charset="0"/>
                <a:cs typeface="Segoe UI" panose="020B0502040204020203" pitchFamily="34" charset="0"/>
              </a:rPr>
              <a:t>Leveraging finance &amp; data to drive the systemic changes needed to support WSMEs to build back better from the COVID-19 crisis </a:t>
            </a:r>
          </a:p>
          <a:p>
            <a:endParaRPr lang="en-GB" sz="1300" dirty="0">
              <a:latin typeface="Segoe UI" panose="020B0502040204020203" pitchFamily="34" charset="0"/>
              <a:cs typeface="Segoe UI" panose="020B0502040204020203" pitchFamily="34" charset="0"/>
            </a:endParaRPr>
          </a:p>
          <a:p>
            <a:r>
              <a:rPr lang="en-GB" sz="1300" dirty="0">
                <a:latin typeface="Segoe UI" panose="020B0502040204020203" pitchFamily="34" charset="0"/>
                <a:cs typeface="Segoe UI" panose="020B0502040204020203" pitchFamily="34" charset="0"/>
              </a:rPr>
              <a:t>Harnessing the transformative power of digital technologies for WSMEs to build back better from the COVID-19 crisis</a:t>
            </a:r>
          </a:p>
        </p:txBody>
      </p:sp>
      <p:grpSp>
        <p:nvGrpSpPr>
          <p:cNvPr id="9" name="Google Shape;674;p69">
            <a:extLst>
              <a:ext uri="{FF2B5EF4-FFF2-40B4-BE49-F238E27FC236}">
                <a16:creationId xmlns:a16="http://schemas.microsoft.com/office/drawing/2014/main" id="{4FCDB6EB-800B-A9A0-33BA-B712C6AFE49A}"/>
              </a:ext>
            </a:extLst>
          </p:cNvPr>
          <p:cNvGrpSpPr/>
          <p:nvPr/>
        </p:nvGrpSpPr>
        <p:grpSpPr>
          <a:xfrm>
            <a:off x="8285808" y="2345613"/>
            <a:ext cx="3666387" cy="4260551"/>
            <a:chOff x="15998223" y="2994024"/>
            <a:chExt cx="7795430" cy="8337097"/>
          </a:xfrm>
          <a:solidFill>
            <a:schemeClr val="bg1">
              <a:lumMod val="65000"/>
            </a:schemeClr>
          </a:solidFill>
        </p:grpSpPr>
        <p:sp>
          <p:nvSpPr>
            <p:cNvPr id="10" name="Google Shape;675;p69">
              <a:extLst>
                <a:ext uri="{FF2B5EF4-FFF2-40B4-BE49-F238E27FC236}">
                  <a16:creationId xmlns:a16="http://schemas.microsoft.com/office/drawing/2014/main" id="{ED368D67-99F5-3541-3525-448F00F942DC}"/>
                </a:ext>
              </a:extLst>
            </p:cNvPr>
            <p:cNvSpPr/>
            <p:nvPr/>
          </p:nvSpPr>
          <p:spPr>
            <a:xfrm>
              <a:off x="20440185" y="6045175"/>
              <a:ext cx="1341775" cy="907550"/>
            </a:xfrm>
            <a:custGeom>
              <a:avLst/>
              <a:gdLst/>
              <a:ahLst/>
              <a:cxnLst/>
              <a:rect l="l" t="t" r="r" b="b"/>
              <a:pathLst>
                <a:path w="10000" h="10000" extrusionOk="0">
                  <a:moveTo>
                    <a:pt x="6955" y="2020"/>
                  </a:moveTo>
                  <a:cubicBezTo>
                    <a:pt x="6839" y="2202"/>
                    <a:pt x="6795" y="2430"/>
                    <a:pt x="6675" y="2608"/>
                  </a:cubicBezTo>
                  <a:lnTo>
                    <a:pt x="6212" y="2957"/>
                  </a:lnTo>
                  <a:lnTo>
                    <a:pt x="5864" y="2586"/>
                  </a:lnTo>
                  <a:cubicBezTo>
                    <a:pt x="5808" y="2795"/>
                    <a:pt x="5376" y="2079"/>
                    <a:pt x="5325" y="2288"/>
                  </a:cubicBezTo>
                  <a:lnTo>
                    <a:pt x="5058" y="2963"/>
                  </a:lnTo>
                  <a:lnTo>
                    <a:pt x="4396" y="3482"/>
                  </a:lnTo>
                  <a:cubicBezTo>
                    <a:pt x="4343" y="3535"/>
                    <a:pt x="3891" y="3301"/>
                    <a:pt x="3840" y="3351"/>
                  </a:cubicBezTo>
                  <a:lnTo>
                    <a:pt x="3044" y="3037"/>
                  </a:lnTo>
                  <a:lnTo>
                    <a:pt x="2774" y="3182"/>
                  </a:lnTo>
                  <a:lnTo>
                    <a:pt x="2177" y="2743"/>
                  </a:lnTo>
                  <a:cubicBezTo>
                    <a:pt x="2086" y="2475"/>
                    <a:pt x="1994" y="2208"/>
                    <a:pt x="1903" y="1940"/>
                  </a:cubicBezTo>
                  <a:cubicBezTo>
                    <a:pt x="1921" y="2173"/>
                    <a:pt x="1434" y="1931"/>
                    <a:pt x="1449" y="2159"/>
                  </a:cubicBezTo>
                  <a:cubicBezTo>
                    <a:pt x="1409" y="2317"/>
                    <a:pt x="1369" y="2479"/>
                    <a:pt x="1324" y="2635"/>
                  </a:cubicBezTo>
                  <a:lnTo>
                    <a:pt x="845" y="2836"/>
                  </a:lnTo>
                  <a:lnTo>
                    <a:pt x="526" y="2819"/>
                  </a:lnTo>
                  <a:cubicBezTo>
                    <a:pt x="469" y="2946"/>
                    <a:pt x="411" y="3069"/>
                    <a:pt x="354" y="3195"/>
                  </a:cubicBezTo>
                  <a:cubicBezTo>
                    <a:pt x="373" y="3326"/>
                    <a:pt x="37" y="2475"/>
                    <a:pt x="56" y="2604"/>
                  </a:cubicBezTo>
                  <a:cubicBezTo>
                    <a:pt x="37" y="2961"/>
                    <a:pt x="17" y="3322"/>
                    <a:pt x="0" y="3679"/>
                  </a:cubicBezTo>
                  <a:cubicBezTo>
                    <a:pt x="36" y="3732"/>
                    <a:pt x="73" y="3785"/>
                    <a:pt x="106" y="3836"/>
                  </a:cubicBezTo>
                  <a:lnTo>
                    <a:pt x="538" y="3912"/>
                  </a:lnTo>
                  <a:cubicBezTo>
                    <a:pt x="559" y="4013"/>
                    <a:pt x="575" y="4117"/>
                    <a:pt x="596" y="4218"/>
                  </a:cubicBezTo>
                  <a:lnTo>
                    <a:pt x="1075" y="4300"/>
                  </a:lnTo>
                  <a:lnTo>
                    <a:pt x="1346" y="4607"/>
                  </a:lnTo>
                  <a:cubicBezTo>
                    <a:pt x="1361" y="4784"/>
                    <a:pt x="1382" y="4964"/>
                    <a:pt x="1397" y="5145"/>
                  </a:cubicBezTo>
                  <a:lnTo>
                    <a:pt x="2260" y="6069"/>
                  </a:lnTo>
                  <a:cubicBezTo>
                    <a:pt x="2330" y="6377"/>
                    <a:pt x="2404" y="6686"/>
                    <a:pt x="2475" y="6996"/>
                  </a:cubicBezTo>
                  <a:lnTo>
                    <a:pt x="3064" y="7459"/>
                  </a:lnTo>
                  <a:lnTo>
                    <a:pt x="3280" y="8069"/>
                  </a:lnTo>
                  <a:lnTo>
                    <a:pt x="3709" y="8846"/>
                  </a:lnTo>
                  <a:lnTo>
                    <a:pt x="4034" y="9073"/>
                  </a:lnTo>
                  <a:lnTo>
                    <a:pt x="4248" y="8846"/>
                  </a:lnTo>
                  <a:lnTo>
                    <a:pt x="4785" y="8923"/>
                  </a:lnTo>
                  <a:lnTo>
                    <a:pt x="5002" y="8766"/>
                  </a:lnTo>
                  <a:lnTo>
                    <a:pt x="5967" y="9926"/>
                  </a:lnTo>
                  <a:lnTo>
                    <a:pt x="6021" y="9926"/>
                  </a:lnTo>
                  <a:cubicBezTo>
                    <a:pt x="6057" y="9871"/>
                    <a:pt x="6094" y="9822"/>
                    <a:pt x="6130" y="9772"/>
                  </a:cubicBezTo>
                  <a:lnTo>
                    <a:pt x="6823" y="9772"/>
                  </a:lnTo>
                  <a:cubicBezTo>
                    <a:pt x="6863" y="9848"/>
                    <a:pt x="6901" y="9926"/>
                    <a:pt x="6936" y="10000"/>
                  </a:cubicBezTo>
                  <a:lnTo>
                    <a:pt x="7526" y="9690"/>
                  </a:lnTo>
                  <a:lnTo>
                    <a:pt x="8062" y="9690"/>
                  </a:lnTo>
                  <a:lnTo>
                    <a:pt x="8438" y="9383"/>
                  </a:lnTo>
                  <a:lnTo>
                    <a:pt x="8871" y="8766"/>
                  </a:lnTo>
                  <a:lnTo>
                    <a:pt x="10000" y="8766"/>
                  </a:lnTo>
                  <a:lnTo>
                    <a:pt x="10000" y="7923"/>
                  </a:lnTo>
                  <a:lnTo>
                    <a:pt x="9409" y="7535"/>
                  </a:lnTo>
                  <a:cubicBezTo>
                    <a:pt x="9299" y="7125"/>
                    <a:pt x="9193" y="6711"/>
                    <a:pt x="9083" y="6301"/>
                  </a:cubicBezTo>
                  <a:lnTo>
                    <a:pt x="8655" y="5838"/>
                  </a:lnTo>
                  <a:lnTo>
                    <a:pt x="8385" y="5220"/>
                  </a:lnTo>
                  <a:lnTo>
                    <a:pt x="7687" y="4763"/>
                  </a:lnTo>
                  <a:cubicBezTo>
                    <a:pt x="7740" y="4706"/>
                    <a:pt x="7794" y="4657"/>
                    <a:pt x="7848" y="4607"/>
                  </a:cubicBezTo>
                  <a:lnTo>
                    <a:pt x="7848" y="4218"/>
                  </a:lnTo>
                  <a:lnTo>
                    <a:pt x="8334" y="4218"/>
                  </a:lnTo>
                  <a:lnTo>
                    <a:pt x="8599" y="3912"/>
                  </a:lnTo>
                  <a:cubicBezTo>
                    <a:pt x="8620" y="3168"/>
                    <a:pt x="8640" y="2424"/>
                    <a:pt x="8655" y="1679"/>
                  </a:cubicBezTo>
                  <a:cubicBezTo>
                    <a:pt x="8673" y="1704"/>
                    <a:pt x="8690" y="1726"/>
                    <a:pt x="8707" y="1755"/>
                  </a:cubicBezTo>
                  <a:cubicBezTo>
                    <a:pt x="8758" y="1599"/>
                    <a:pt x="8463" y="2050"/>
                    <a:pt x="8517" y="1895"/>
                  </a:cubicBezTo>
                  <a:cubicBezTo>
                    <a:pt x="8491" y="1993"/>
                    <a:pt x="8467" y="2098"/>
                    <a:pt x="8440" y="2198"/>
                  </a:cubicBezTo>
                  <a:cubicBezTo>
                    <a:pt x="8494" y="1917"/>
                    <a:pt x="7910" y="1888"/>
                    <a:pt x="7961" y="1603"/>
                  </a:cubicBezTo>
                  <a:cubicBezTo>
                    <a:pt x="7933" y="1068"/>
                    <a:pt x="7903" y="533"/>
                    <a:pt x="7874" y="0"/>
                  </a:cubicBezTo>
                  <a:lnTo>
                    <a:pt x="7538" y="316"/>
                  </a:lnTo>
                  <a:cubicBezTo>
                    <a:pt x="7447" y="495"/>
                    <a:pt x="7563" y="700"/>
                    <a:pt x="7506" y="885"/>
                  </a:cubicBezTo>
                  <a:cubicBezTo>
                    <a:pt x="7468" y="1038"/>
                    <a:pt x="7396" y="1196"/>
                    <a:pt x="7351" y="1297"/>
                  </a:cubicBezTo>
                  <a:cubicBezTo>
                    <a:pt x="7306" y="1398"/>
                    <a:pt x="7303" y="1368"/>
                    <a:pt x="7237" y="1489"/>
                  </a:cubicBezTo>
                  <a:lnTo>
                    <a:pt x="6955" y="202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1" name="Google Shape;676;p69">
              <a:extLst>
                <a:ext uri="{FF2B5EF4-FFF2-40B4-BE49-F238E27FC236}">
                  <a16:creationId xmlns:a16="http://schemas.microsoft.com/office/drawing/2014/main" id="{DA5971E0-F8E2-1970-42E5-214F623FDA0B}"/>
                </a:ext>
              </a:extLst>
            </p:cNvPr>
            <p:cNvSpPr/>
            <p:nvPr/>
          </p:nvSpPr>
          <p:spPr>
            <a:xfrm>
              <a:off x="20267318" y="4777540"/>
              <a:ext cx="1795600" cy="1591975"/>
            </a:xfrm>
            <a:custGeom>
              <a:avLst/>
              <a:gdLst/>
              <a:ahLst/>
              <a:cxnLst/>
              <a:rect l="l" t="t" r="r" b="b"/>
              <a:pathLst>
                <a:path w="10000" h="10000" extrusionOk="0">
                  <a:moveTo>
                    <a:pt x="1285" y="2592"/>
                  </a:moveTo>
                  <a:lnTo>
                    <a:pt x="1285" y="3295"/>
                  </a:lnTo>
                  <a:lnTo>
                    <a:pt x="1285" y="3954"/>
                  </a:lnTo>
                  <a:lnTo>
                    <a:pt x="1285" y="4614"/>
                  </a:lnTo>
                  <a:lnTo>
                    <a:pt x="1285" y="5226"/>
                  </a:lnTo>
                  <a:lnTo>
                    <a:pt x="643" y="5360"/>
                  </a:lnTo>
                  <a:cubicBezTo>
                    <a:pt x="603" y="5477"/>
                    <a:pt x="562" y="5593"/>
                    <a:pt x="522" y="5710"/>
                  </a:cubicBezTo>
                  <a:lnTo>
                    <a:pt x="241" y="6150"/>
                  </a:lnTo>
                  <a:lnTo>
                    <a:pt x="241" y="6504"/>
                  </a:lnTo>
                  <a:lnTo>
                    <a:pt x="120" y="6589"/>
                  </a:lnTo>
                  <a:lnTo>
                    <a:pt x="120" y="6896"/>
                  </a:lnTo>
                  <a:lnTo>
                    <a:pt x="0" y="7163"/>
                  </a:lnTo>
                  <a:lnTo>
                    <a:pt x="0" y="7380"/>
                  </a:lnTo>
                  <a:lnTo>
                    <a:pt x="241" y="7337"/>
                  </a:lnTo>
                  <a:cubicBezTo>
                    <a:pt x="254" y="7469"/>
                    <a:pt x="268" y="7600"/>
                    <a:pt x="281" y="7730"/>
                  </a:cubicBezTo>
                  <a:lnTo>
                    <a:pt x="602" y="8437"/>
                  </a:lnTo>
                  <a:lnTo>
                    <a:pt x="602" y="8479"/>
                  </a:lnTo>
                  <a:lnTo>
                    <a:pt x="482" y="8522"/>
                  </a:lnTo>
                  <a:lnTo>
                    <a:pt x="964" y="9225"/>
                  </a:lnTo>
                  <a:cubicBezTo>
                    <a:pt x="977" y="9299"/>
                    <a:pt x="991" y="9372"/>
                    <a:pt x="1004" y="9446"/>
                  </a:cubicBezTo>
                  <a:cubicBezTo>
                    <a:pt x="991" y="9651"/>
                    <a:pt x="1191" y="9602"/>
                    <a:pt x="1178" y="9809"/>
                  </a:cubicBezTo>
                  <a:cubicBezTo>
                    <a:pt x="1205" y="9838"/>
                    <a:pt x="1330" y="9578"/>
                    <a:pt x="1357" y="9607"/>
                  </a:cubicBezTo>
                  <a:cubicBezTo>
                    <a:pt x="1491" y="9531"/>
                    <a:pt x="1526" y="9661"/>
                    <a:pt x="1652" y="9545"/>
                  </a:cubicBezTo>
                  <a:lnTo>
                    <a:pt x="1951" y="9489"/>
                  </a:lnTo>
                  <a:cubicBezTo>
                    <a:pt x="1964" y="9591"/>
                    <a:pt x="2012" y="9117"/>
                    <a:pt x="2025" y="9219"/>
                  </a:cubicBezTo>
                  <a:lnTo>
                    <a:pt x="2338" y="9131"/>
                  </a:lnTo>
                  <a:cubicBezTo>
                    <a:pt x="2482" y="9213"/>
                    <a:pt x="2505" y="9464"/>
                    <a:pt x="2643" y="9561"/>
                  </a:cubicBezTo>
                  <a:cubicBezTo>
                    <a:pt x="2747" y="9644"/>
                    <a:pt x="2890" y="9723"/>
                    <a:pt x="2977" y="9748"/>
                  </a:cubicBezTo>
                  <a:cubicBezTo>
                    <a:pt x="3064" y="9775"/>
                    <a:pt x="3071" y="9711"/>
                    <a:pt x="3167" y="9715"/>
                  </a:cubicBezTo>
                  <a:lnTo>
                    <a:pt x="3795" y="9872"/>
                  </a:lnTo>
                  <a:cubicBezTo>
                    <a:pt x="3849" y="9828"/>
                    <a:pt x="4099" y="10000"/>
                    <a:pt x="4153" y="9956"/>
                  </a:cubicBezTo>
                  <a:cubicBezTo>
                    <a:pt x="4287" y="9933"/>
                    <a:pt x="4581" y="9819"/>
                    <a:pt x="4682" y="9732"/>
                  </a:cubicBezTo>
                  <a:cubicBezTo>
                    <a:pt x="4806" y="9616"/>
                    <a:pt x="4903" y="9349"/>
                    <a:pt x="4983" y="9289"/>
                  </a:cubicBezTo>
                  <a:cubicBezTo>
                    <a:pt x="5106" y="9253"/>
                    <a:pt x="5227" y="9441"/>
                    <a:pt x="5337" y="9512"/>
                  </a:cubicBezTo>
                  <a:cubicBezTo>
                    <a:pt x="5340" y="9373"/>
                    <a:pt x="5492" y="9671"/>
                    <a:pt x="5564" y="9681"/>
                  </a:cubicBezTo>
                  <a:lnTo>
                    <a:pt x="5768" y="9572"/>
                  </a:lnTo>
                  <a:lnTo>
                    <a:pt x="5933" y="9471"/>
                  </a:lnTo>
                  <a:lnTo>
                    <a:pt x="6089" y="9245"/>
                  </a:lnTo>
                  <a:lnTo>
                    <a:pt x="6274" y="8940"/>
                  </a:lnTo>
                  <a:cubicBezTo>
                    <a:pt x="6312" y="8890"/>
                    <a:pt x="6351" y="8843"/>
                    <a:pt x="6389" y="8797"/>
                  </a:cubicBezTo>
                  <a:lnTo>
                    <a:pt x="6524" y="8740"/>
                  </a:lnTo>
                  <a:cubicBezTo>
                    <a:pt x="6526" y="8680"/>
                    <a:pt x="6529" y="8620"/>
                    <a:pt x="6531" y="8560"/>
                  </a:cubicBezTo>
                  <a:cubicBezTo>
                    <a:pt x="6495" y="8427"/>
                    <a:pt x="6608" y="8487"/>
                    <a:pt x="6572" y="8352"/>
                  </a:cubicBezTo>
                  <a:cubicBezTo>
                    <a:pt x="6582" y="8288"/>
                    <a:pt x="6592" y="8226"/>
                    <a:pt x="6602" y="8162"/>
                  </a:cubicBezTo>
                  <a:lnTo>
                    <a:pt x="6855" y="7916"/>
                  </a:lnTo>
                  <a:cubicBezTo>
                    <a:pt x="6892" y="8049"/>
                    <a:pt x="6846" y="8691"/>
                    <a:pt x="6893" y="8869"/>
                  </a:cubicBezTo>
                  <a:cubicBezTo>
                    <a:pt x="6988" y="9092"/>
                    <a:pt x="7208" y="9208"/>
                    <a:pt x="7308" y="9201"/>
                  </a:cubicBezTo>
                  <a:cubicBezTo>
                    <a:pt x="7321" y="8774"/>
                    <a:pt x="7417" y="9343"/>
                    <a:pt x="7430" y="8917"/>
                  </a:cubicBezTo>
                  <a:cubicBezTo>
                    <a:pt x="7443" y="8935"/>
                    <a:pt x="7457" y="8947"/>
                    <a:pt x="7470" y="8960"/>
                  </a:cubicBezTo>
                  <a:lnTo>
                    <a:pt x="7590" y="8698"/>
                  </a:lnTo>
                  <a:lnTo>
                    <a:pt x="7831" y="8567"/>
                  </a:lnTo>
                  <a:cubicBezTo>
                    <a:pt x="7871" y="8405"/>
                    <a:pt x="7912" y="8243"/>
                    <a:pt x="7952" y="8083"/>
                  </a:cubicBezTo>
                  <a:lnTo>
                    <a:pt x="8313" y="7513"/>
                  </a:lnTo>
                  <a:lnTo>
                    <a:pt x="8594" y="7248"/>
                  </a:lnTo>
                  <a:lnTo>
                    <a:pt x="8795" y="6504"/>
                  </a:lnTo>
                  <a:lnTo>
                    <a:pt x="8795" y="6328"/>
                  </a:lnTo>
                  <a:cubicBezTo>
                    <a:pt x="8782" y="6182"/>
                    <a:pt x="8768" y="6033"/>
                    <a:pt x="8755" y="5888"/>
                  </a:cubicBezTo>
                  <a:lnTo>
                    <a:pt x="9157" y="4305"/>
                  </a:lnTo>
                  <a:lnTo>
                    <a:pt x="9277" y="4305"/>
                  </a:lnTo>
                  <a:cubicBezTo>
                    <a:pt x="9331" y="4263"/>
                    <a:pt x="9384" y="4216"/>
                    <a:pt x="9438" y="4174"/>
                  </a:cubicBezTo>
                  <a:lnTo>
                    <a:pt x="9920" y="3954"/>
                  </a:lnTo>
                  <a:cubicBezTo>
                    <a:pt x="9947" y="3837"/>
                    <a:pt x="9973" y="3722"/>
                    <a:pt x="10000" y="3602"/>
                  </a:cubicBezTo>
                  <a:cubicBezTo>
                    <a:pt x="9987" y="3573"/>
                    <a:pt x="9973" y="3545"/>
                    <a:pt x="9960" y="3514"/>
                  </a:cubicBezTo>
                  <a:lnTo>
                    <a:pt x="9799" y="3514"/>
                  </a:lnTo>
                  <a:lnTo>
                    <a:pt x="9679" y="3295"/>
                  </a:lnTo>
                  <a:lnTo>
                    <a:pt x="9438" y="3209"/>
                  </a:lnTo>
                  <a:cubicBezTo>
                    <a:pt x="9398" y="3148"/>
                    <a:pt x="9357" y="3091"/>
                    <a:pt x="9317" y="3033"/>
                  </a:cubicBezTo>
                  <a:cubicBezTo>
                    <a:pt x="9290" y="2813"/>
                    <a:pt x="9264" y="2592"/>
                    <a:pt x="9237" y="2374"/>
                  </a:cubicBezTo>
                  <a:lnTo>
                    <a:pt x="9237" y="1449"/>
                  </a:lnTo>
                  <a:lnTo>
                    <a:pt x="9036" y="1144"/>
                  </a:lnTo>
                  <a:cubicBezTo>
                    <a:pt x="9023" y="1040"/>
                    <a:pt x="9009" y="936"/>
                    <a:pt x="8996" y="835"/>
                  </a:cubicBezTo>
                  <a:lnTo>
                    <a:pt x="8675" y="396"/>
                  </a:lnTo>
                  <a:lnTo>
                    <a:pt x="8394" y="222"/>
                  </a:lnTo>
                  <a:lnTo>
                    <a:pt x="8233" y="0"/>
                  </a:lnTo>
                  <a:lnTo>
                    <a:pt x="7992" y="222"/>
                  </a:lnTo>
                  <a:lnTo>
                    <a:pt x="7831" y="176"/>
                  </a:lnTo>
                  <a:lnTo>
                    <a:pt x="7711" y="569"/>
                  </a:lnTo>
                  <a:lnTo>
                    <a:pt x="7390" y="660"/>
                  </a:lnTo>
                  <a:cubicBezTo>
                    <a:pt x="7363" y="762"/>
                    <a:pt x="7336" y="863"/>
                    <a:pt x="7309" y="965"/>
                  </a:cubicBezTo>
                  <a:lnTo>
                    <a:pt x="7028" y="965"/>
                  </a:lnTo>
                  <a:lnTo>
                    <a:pt x="6787" y="835"/>
                  </a:lnTo>
                  <a:lnTo>
                    <a:pt x="6265" y="835"/>
                  </a:lnTo>
                  <a:lnTo>
                    <a:pt x="5743" y="835"/>
                  </a:lnTo>
                  <a:cubicBezTo>
                    <a:pt x="5756" y="777"/>
                    <a:pt x="5770" y="718"/>
                    <a:pt x="5783" y="660"/>
                  </a:cubicBezTo>
                  <a:lnTo>
                    <a:pt x="5703" y="660"/>
                  </a:lnTo>
                  <a:cubicBezTo>
                    <a:pt x="5690" y="718"/>
                    <a:pt x="5676" y="777"/>
                    <a:pt x="5663" y="835"/>
                  </a:cubicBezTo>
                  <a:lnTo>
                    <a:pt x="5181" y="835"/>
                  </a:lnTo>
                  <a:lnTo>
                    <a:pt x="4699" y="835"/>
                  </a:lnTo>
                  <a:lnTo>
                    <a:pt x="4217" y="835"/>
                  </a:lnTo>
                  <a:lnTo>
                    <a:pt x="3735" y="835"/>
                  </a:lnTo>
                  <a:lnTo>
                    <a:pt x="3293" y="835"/>
                  </a:lnTo>
                  <a:lnTo>
                    <a:pt x="2811" y="835"/>
                  </a:lnTo>
                  <a:lnTo>
                    <a:pt x="2369" y="835"/>
                  </a:lnTo>
                  <a:lnTo>
                    <a:pt x="1888" y="835"/>
                  </a:lnTo>
                  <a:lnTo>
                    <a:pt x="1888" y="1449"/>
                  </a:lnTo>
                  <a:lnTo>
                    <a:pt x="1888" y="2241"/>
                  </a:lnTo>
                  <a:lnTo>
                    <a:pt x="1285" y="2241"/>
                  </a:lnTo>
                  <a:lnTo>
                    <a:pt x="1285" y="259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2" name="Google Shape;677;p69">
              <a:extLst>
                <a:ext uri="{FF2B5EF4-FFF2-40B4-BE49-F238E27FC236}">
                  <a16:creationId xmlns:a16="http://schemas.microsoft.com/office/drawing/2014/main" id="{504CD067-2079-021B-92FA-B9B1E4E52DD8}"/>
                </a:ext>
              </a:extLst>
            </p:cNvPr>
            <p:cNvSpPr/>
            <p:nvPr/>
          </p:nvSpPr>
          <p:spPr>
            <a:xfrm>
              <a:off x="16964537" y="3022001"/>
              <a:ext cx="2199453" cy="2231155"/>
            </a:xfrm>
            <a:custGeom>
              <a:avLst/>
              <a:gdLst/>
              <a:ahLst/>
              <a:cxnLst/>
              <a:rect l="l" t="t" r="r" b="b"/>
              <a:pathLst>
                <a:path w="305" h="319" extrusionOk="0">
                  <a:moveTo>
                    <a:pt x="0" y="180"/>
                  </a:moveTo>
                  <a:lnTo>
                    <a:pt x="14" y="190"/>
                  </a:lnTo>
                  <a:lnTo>
                    <a:pt x="29" y="200"/>
                  </a:lnTo>
                  <a:lnTo>
                    <a:pt x="42" y="209"/>
                  </a:lnTo>
                  <a:lnTo>
                    <a:pt x="56" y="219"/>
                  </a:lnTo>
                  <a:lnTo>
                    <a:pt x="67" y="227"/>
                  </a:lnTo>
                  <a:lnTo>
                    <a:pt x="79" y="235"/>
                  </a:lnTo>
                  <a:lnTo>
                    <a:pt x="89" y="243"/>
                  </a:lnTo>
                  <a:lnTo>
                    <a:pt x="100" y="251"/>
                  </a:lnTo>
                  <a:lnTo>
                    <a:pt x="112" y="259"/>
                  </a:lnTo>
                  <a:lnTo>
                    <a:pt x="123" y="267"/>
                  </a:lnTo>
                  <a:lnTo>
                    <a:pt x="133" y="275"/>
                  </a:lnTo>
                  <a:lnTo>
                    <a:pt x="145" y="282"/>
                  </a:lnTo>
                  <a:lnTo>
                    <a:pt x="146" y="288"/>
                  </a:lnTo>
                  <a:lnTo>
                    <a:pt x="152" y="292"/>
                  </a:lnTo>
                  <a:lnTo>
                    <a:pt x="156" y="297"/>
                  </a:lnTo>
                  <a:lnTo>
                    <a:pt x="163" y="298"/>
                  </a:lnTo>
                  <a:lnTo>
                    <a:pt x="165" y="300"/>
                  </a:lnTo>
                  <a:lnTo>
                    <a:pt x="176" y="304"/>
                  </a:lnTo>
                  <a:lnTo>
                    <a:pt x="177" y="310"/>
                  </a:lnTo>
                  <a:lnTo>
                    <a:pt x="176" y="316"/>
                  </a:lnTo>
                  <a:lnTo>
                    <a:pt x="179" y="319"/>
                  </a:lnTo>
                  <a:lnTo>
                    <a:pt x="190" y="316"/>
                  </a:lnTo>
                  <a:lnTo>
                    <a:pt x="202" y="313"/>
                  </a:lnTo>
                  <a:lnTo>
                    <a:pt x="214" y="310"/>
                  </a:lnTo>
                  <a:lnTo>
                    <a:pt x="223" y="303"/>
                  </a:lnTo>
                  <a:lnTo>
                    <a:pt x="231" y="297"/>
                  </a:lnTo>
                  <a:lnTo>
                    <a:pt x="239" y="291"/>
                  </a:lnTo>
                  <a:lnTo>
                    <a:pt x="248" y="283"/>
                  </a:lnTo>
                  <a:lnTo>
                    <a:pt x="255" y="278"/>
                  </a:lnTo>
                  <a:lnTo>
                    <a:pt x="262" y="273"/>
                  </a:lnTo>
                  <a:lnTo>
                    <a:pt x="269" y="268"/>
                  </a:lnTo>
                  <a:lnTo>
                    <a:pt x="276" y="264"/>
                  </a:lnTo>
                  <a:lnTo>
                    <a:pt x="283" y="259"/>
                  </a:lnTo>
                  <a:lnTo>
                    <a:pt x="290" y="254"/>
                  </a:lnTo>
                  <a:lnTo>
                    <a:pt x="298" y="249"/>
                  </a:lnTo>
                  <a:lnTo>
                    <a:pt x="305" y="244"/>
                  </a:lnTo>
                  <a:lnTo>
                    <a:pt x="299" y="230"/>
                  </a:lnTo>
                  <a:lnTo>
                    <a:pt x="290" y="227"/>
                  </a:lnTo>
                  <a:lnTo>
                    <a:pt x="282" y="227"/>
                  </a:lnTo>
                  <a:lnTo>
                    <a:pt x="279" y="222"/>
                  </a:lnTo>
                  <a:lnTo>
                    <a:pt x="277" y="213"/>
                  </a:lnTo>
                  <a:lnTo>
                    <a:pt x="268" y="198"/>
                  </a:lnTo>
                  <a:lnTo>
                    <a:pt x="269" y="196"/>
                  </a:lnTo>
                  <a:lnTo>
                    <a:pt x="274" y="194"/>
                  </a:lnTo>
                  <a:lnTo>
                    <a:pt x="275" y="171"/>
                  </a:lnTo>
                  <a:lnTo>
                    <a:pt x="273" y="143"/>
                  </a:lnTo>
                  <a:lnTo>
                    <a:pt x="267" y="133"/>
                  </a:lnTo>
                  <a:lnTo>
                    <a:pt x="267" y="130"/>
                  </a:lnTo>
                  <a:lnTo>
                    <a:pt x="269" y="126"/>
                  </a:lnTo>
                  <a:lnTo>
                    <a:pt x="264" y="94"/>
                  </a:lnTo>
                  <a:lnTo>
                    <a:pt x="252" y="88"/>
                  </a:lnTo>
                  <a:lnTo>
                    <a:pt x="252" y="82"/>
                  </a:lnTo>
                  <a:lnTo>
                    <a:pt x="250" y="77"/>
                  </a:lnTo>
                  <a:lnTo>
                    <a:pt x="243" y="73"/>
                  </a:lnTo>
                  <a:lnTo>
                    <a:pt x="239" y="60"/>
                  </a:lnTo>
                  <a:lnTo>
                    <a:pt x="252" y="47"/>
                  </a:lnTo>
                  <a:lnTo>
                    <a:pt x="256" y="38"/>
                  </a:lnTo>
                  <a:lnTo>
                    <a:pt x="254" y="24"/>
                  </a:lnTo>
                  <a:lnTo>
                    <a:pt x="256" y="13"/>
                  </a:lnTo>
                  <a:lnTo>
                    <a:pt x="254" y="11"/>
                  </a:lnTo>
                  <a:lnTo>
                    <a:pt x="259" y="3"/>
                  </a:lnTo>
                  <a:lnTo>
                    <a:pt x="246" y="4"/>
                  </a:lnTo>
                  <a:lnTo>
                    <a:pt x="239" y="1"/>
                  </a:lnTo>
                  <a:lnTo>
                    <a:pt x="234" y="3"/>
                  </a:lnTo>
                  <a:lnTo>
                    <a:pt x="225" y="0"/>
                  </a:lnTo>
                  <a:lnTo>
                    <a:pt x="223" y="3"/>
                  </a:lnTo>
                  <a:lnTo>
                    <a:pt x="209" y="8"/>
                  </a:lnTo>
                  <a:lnTo>
                    <a:pt x="204" y="4"/>
                  </a:lnTo>
                  <a:lnTo>
                    <a:pt x="189" y="4"/>
                  </a:lnTo>
                  <a:lnTo>
                    <a:pt x="182" y="7"/>
                  </a:lnTo>
                  <a:lnTo>
                    <a:pt x="175" y="6"/>
                  </a:lnTo>
                  <a:lnTo>
                    <a:pt x="170" y="9"/>
                  </a:lnTo>
                  <a:lnTo>
                    <a:pt x="149" y="12"/>
                  </a:lnTo>
                  <a:lnTo>
                    <a:pt x="134" y="18"/>
                  </a:lnTo>
                  <a:lnTo>
                    <a:pt x="133" y="20"/>
                  </a:lnTo>
                  <a:lnTo>
                    <a:pt x="131" y="23"/>
                  </a:lnTo>
                  <a:lnTo>
                    <a:pt x="118" y="27"/>
                  </a:lnTo>
                  <a:lnTo>
                    <a:pt x="110" y="35"/>
                  </a:lnTo>
                  <a:lnTo>
                    <a:pt x="100" y="39"/>
                  </a:lnTo>
                  <a:lnTo>
                    <a:pt x="99" y="40"/>
                  </a:lnTo>
                  <a:lnTo>
                    <a:pt x="99" y="41"/>
                  </a:lnTo>
                  <a:lnTo>
                    <a:pt x="102" y="45"/>
                  </a:lnTo>
                  <a:lnTo>
                    <a:pt x="102" y="46"/>
                  </a:lnTo>
                  <a:lnTo>
                    <a:pt x="104" y="49"/>
                  </a:lnTo>
                  <a:lnTo>
                    <a:pt x="102" y="51"/>
                  </a:lnTo>
                  <a:lnTo>
                    <a:pt x="105" y="56"/>
                  </a:lnTo>
                  <a:lnTo>
                    <a:pt x="104" y="63"/>
                  </a:lnTo>
                  <a:lnTo>
                    <a:pt x="106" y="66"/>
                  </a:lnTo>
                  <a:lnTo>
                    <a:pt x="105" y="71"/>
                  </a:lnTo>
                  <a:lnTo>
                    <a:pt x="106" y="77"/>
                  </a:lnTo>
                  <a:lnTo>
                    <a:pt x="108" y="82"/>
                  </a:lnTo>
                  <a:lnTo>
                    <a:pt x="114" y="86"/>
                  </a:lnTo>
                  <a:lnTo>
                    <a:pt x="111" y="89"/>
                  </a:lnTo>
                  <a:lnTo>
                    <a:pt x="112" y="93"/>
                  </a:lnTo>
                  <a:lnTo>
                    <a:pt x="86" y="93"/>
                  </a:lnTo>
                  <a:lnTo>
                    <a:pt x="85" y="98"/>
                  </a:lnTo>
                  <a:lnTo>
                    <a:pt x="73" y="101"/>
                  </a:lnTo>
                  <a:lnTo>
                    <a:pt x="71" y="105"/>
                  </a:lnTo>
                  <a:lnTo>
                    <a:pt x="74" y="106"/>
                  </a:lnTo>
                  <a:lnTo>
                    <a:pt x="71" y="110"/>
                  </a:lnTo>
                  <a:lnTo>
                    <a:pt x="75" y="113"/>
                  </a:lnTo>
                  <a:lnTo>
                    <a:pt x="75" y="114"/>
                  </a:lnTo>
                  <a:lnTo>
                    <a:pt x="57" y="121"/>
                  </a:lnTo>
                  <a:lnTo>
                    <a:pt x="51" y="130"/>
                  </a:lnTo>
                  <a:lnTo>
                    <a:pt x="45" y="132"/>
                  </a:lnTo>
                  <a:lnTo>
                    <a:pt x="31" y="135"/>
                  </a:lnTo>
                  <a:lnTo>
                    <a:pt x="31" y="138"/>
                  </a:lnTo>
                  <a:lnTo>
                    <a:pt x="23" y="137"/>
                  </a:lnTo>
                  <a:lnTo>
                    <a:pt x="17" y="143"/>
                  </a:lnTo>
                  <a:lnTo>
                    <a:pt x="13" y="143"/>
                  </a:lnTo>
                  <a:lnTo>
                    <a:pt x="7" y="147"/>
                  </a:lnTo>
                  <a:lnTo>
                    <a:pt x="0" y="153"/>
                  </a:lnTo>
                  <a:lnTo>
                    <a:pt x="0" y="171"/>
                  </a:lnTo>
                  <a:lnTo>
                    <a:pt x="0" y="18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3" name="Google Shape;678;p69">
              <a:extLst>
                <a:ext uri="{FF2B5EF4-FFF2-40B4-BE49-F238E27FC236}">
                  <a16:creationId xmlns:a16="http://schemas.microsoft.com/office/drawing/2014/main" id="{875D3BE7-4F61-A569-E587-63309165E61B}"/>
                </a:ext>
              </a:extLst>
            </p:cNvPr>
            <p:cNvSpPr/>
            <p:nvPr/>
          </p:nvSpPr>
          <p:spPr>
            <a:xfrm>
              <a:off x="20548563" y="3742403"/>
              <a:ext cx="1211499" cy="1189014"/>
            </a:xfrm>
            <a:custGeom>
              <a:avLst/>
              <a:gdLst/>
              <a:ahLst/>
              <a:cxnLst/>
              <a:rect l="l" t="t" r="r" b="b"/>
              <a:pathLst>
                <a:path w="168" h="170" extrusionOk="0">
                  <a:moveTo>
                    <a:pt x="145" y="8"/>
                  </a:moveTo>
                  <a:lnTo>
                    <a:pt x="143" y="6"/>
                  </a:lnTo>
                  <a:lnTo>
                    <a:pt x="135" y="11"/>
                  </a:lnTo>
                  <a:lnTo>
                    <a:pt x="129" y="11"/>
                  </a:lnTo>
                  <a:lnTo>
                    <a:pt x="128" y="10"/>
                  </a:lnTo>
                  <a:lnTo>
                    <a:pt x="120" y="11"/>
                  </a:lnTo>
                  <a:lnTo>
                    <a:pt x="118" y="8"/>
                  </a:lnTo>
                  <a:lnTo>
                    <a:pt x="115" y="7"/>
                  </a:lnTo>
                  <a:lnTo>
                    <a:pt x="115" y="7"/>
                  </a:lnTo>
                  <a:lnTo>
                    <a:pt x="110" y="1"/>
                  </a:lnTo>
                  <a:lnTo>
                    <a:pt x="108" y="3"/>
                  </a:lnTo>
                  <a:lnTo>
                    <a:pt x="100" y="2"/>
                  </a:lnTo>
                  <a:lnTo>
                    <a:pt x="98" y="2"/>
                  </a:lnTo>
                  <a:lnTo>
                    <a:pt x="90" y="6"/>
                  </a:lnTo>
                  <a:lnTo>
                    <a:pt x="92" y="2"/>
                  </a:lnTo>
                  <a:lnTo>
                    <a:pt x="86" y="3"/>
                  </a:lnTo>
                  <a:lnTo>
                    <a:pt x="66" y="14"/>
                  </a:lnTo>
                  <a:lnTo>
                    <a:pt x="35" y="3"/>
                  </a:lnTo>
                  <a:lnTo>
                    <a:pt x="20" y="1"/>
                  </a:lnTo>
                  <a:lnTo>
                    <a:pt x="10" y="2"/>
                  </a:lnTo>
                  <a:lnTo>
                    <a:pt x="8" y="0"/>
                  </a:lnTo>
                  <a:lnTo>
                    <a:pt x="6" y="0"/>
                  </a:lnTo>
                  <a:lnTo>
                    <a:pt x="3" y="6"/>
                  </a:lnTo>
                  <a:lnTo>
                    <a:pt x="4" y="23"/>
                  </a:lnTo>
                  <a:lnTo>
                    <a:pt x="0" y="28"/>
                  </a:lnTo>
                  <a:lnTo>
                    <a:pt x="2" y="34"/>
                  </a:lnTo>
                  <a:lnTo>
                    <a:pt x="4" y="38"/>
                  </a:lnTo>
                  <a:lnTo>
                    <a:pt x="3" y="41"/>
                  </a:lnTo>
                  <a:lnTo>
                    <a:pt x="8" y="46"/>
                  </a:lnTo>
                  <a:lnTo>
                    <a:pt x="8" y="61"/>
                  </a:lnTo>
                  <a:lnTo>
                    <a:pt x="8" y="77"/>
                  </a:lnTo>
                  <a:lnTo>
                    <a:pt x="8" y="92"/>
                  </a:lnTo>
                  <a:lnTo>
                    <a:pt x="8" y="106"/>
                  </a:lnTo>
                  <a:lnTo>
                    <a:pt x="8" y="122"/>
                  </a:lnTo>
                  <a:lnTo>
                    <a:pt x="8" y="137"/>
                  </a:lnTo>
                  <a:lnTo>
                    <a:pt x="8" y="152"/>
                  </a:lnTo>
                  <a:lnTo>
                    <a:pt x="8" y="167"/>
                  </a:lnTo>
                  <a:lnTo>
                    <a:pt x="20" y="167"/>
                  </a:lnTo>
                  <a:lnTo>
                    <a:pt x="31" y="167"/>
                  </a:lnTo>
                  <a:lnTo>
                    <a:pt x="43" y="167"/>
                  </a:lnTo>
                  <a:lnTo>
                    <a:pt x="54" y="167"/>
                  </a:lnTo>
                  <a:lnTo>
                    <a:pt x="66" y="167"/>
                  </a:lnTo>
                  <a:lnTo>
                    <a:pt x="78" y="167"/>
                  </a:lnTo>
                  <a:lnTo>
                    <a:pt x="90" y="167"/>
                  </a:lnTo>
                  <a:lnTo>
                    <a:pt x="102" y="167"/>
                  </a:lnTo>
                  <a:lnTo>
                    <a:pt x="103" y="163"/>
                  </a:lnTo>
                  <a:lnTo>
                    <a:pt x="105" y="163"/>
                  </a:lnTo>
                  <a:lnTo>
                    <a:pt x="104" y="167"/>
                  </a:lnTo>
                  <a:lnTo>
                    <a:pt x="117" y="167"/>
                  </a:lnTo>
                  <a:lnTo>
                    <a:pt x="130" y="167"/>
                  </a:lnTo>
                  <a:lnTo>
                    <a:pt x="136" y="170"/>
                  </a:lnTo>
                  <a:lnTo>
                    <a:pt x="143" y="170"/>
                  </a:lnTo>
                  <a:lnTo>
                    <a:pt x="145" y="163"/>
                  </a:lnTo>
                  <a:lnTo>
                    <a:pt x="153" y="161"/>
                  </a:lnTo>
                  <a:lnTo>
                    <a:pt x="156" y="152"/>
                  </a:lnTo>
                  <a:lnTo>
                    <a:pt x="160" y="153"/>
                  </a:lnTo>
                  <a:lnTo>
                    <a:pt x="166" y="148"/>
                  </a:lnTo>
                  <a:lnTo>
                    <a:pt x="164" y="135"/>
                  </a:lnTo>
                  <a:lnTo>
                    <a:pt x="168" y="135"/>
                  </a:lnTo>
                  <a:lnTo>
                    <a:pt x="160" y="125"/>
                  </a:lnTo>
                  <a:lnTo>
                    <a:pt x="142" y="91"/>
                  </a:lnTo>
                  <a:lnTo>
                    <a:pt x="140" y="78"/>
                  </a:lnTo>
                  <a:lnTo>
                    <a:pt x="135" y="72"/>
                  </a:lnTo>
                  <a:lnTo>
                    <a:pt x="135" y="65"/>
                  </a:lnTo>
                  <a:lnTo>
                    <a:pt x="127" y="57"/>
                  </a:lnTo>
                  <a:lnTo>
                    <a:pt x="123" y="49"/>
                  </a:lnTo>
                  <a:lnTo>
                    <a:pt x="122" y="41"/>
                  </a:lnTo>
                  <a:lnTo>
                    <a:pt x="118" y="37"/>
                  </a:lnTo>
                  <a:lnTo>
                    <a:pt x="121" y="29"/>
                  </a:lnTo>
                  <a:lnTo>
                    <a:pt x="121" y="29"/>
                  </a:lnTo>
                  <a:lnTo>
                    <a:pt x="123" y="38"/>
                  </a:lnTo>
                  <a:lnTo>
                    <a:pt x="130" y="49"/>
                  </a:lnTo>
                  <a:lnTo>
                    <a:pt x="131" y="54"/>
                  </a:lnTo>
                  <a:lnTo>
                    <a:pt x="143" y="68"/>
                  </a:lnTo>
                  <a:lnTo>
                    <a:pt x="148" y="66"/>
                  </a:lnTo>
                  <a:lnTo>
                    <a:pt x="149" y="60"/>
                  </a:lnTo>
                  <a:lnTo>
                    <a:pt x="155" y="40"/>
                  </a:lnTo>
                  <a:lnTo>
                    <a:pt x="152" y="32"/>
                  </a:lnTo>
                  <a:lnTo>
                    <a:pt x="149" y="23"/>
                  </a:lnTo>
                  <a:lnTo>
                    <a:pt x="147" y="14"/>
                  </a:lnTo>
                  <a:lnTo>
                    <a:pt x="145" y="8"/>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4" name="Google Shape;679;p69">
              <a:extLst>
                <a:ext uri="{FF2B5EF4-FFF2-40B4-BE49-F238E27FC236}">
                  <a16:creationId xmlns:a16="http://schemas.microsoft.com/office/drawing/2014/main" id="{58BA633B-C105-D8BC-4E79-2CC45108C60C}"/>
                </a:ext>
              </a:extLst>
            </p:cNvPr>
            <p:cNvSpPr/>
            <p:nvPr/>
          </p:nvSpPr>
          <p:spPr>
            <a:xfrm>
              <a:off x="19221680" y="6770898"/>
              <a:ext cx="2069650" cy="2007340"/>
            </a:xfrm>
            <a:custGeom>
              <a:avLst/>
              <a:gdLst/>
              <a:ahLst/>
              <a:cxnLst/>
              <a:rect l="l" t="t" r="r" b="b"/>
              <a:pathLst>
                <a:path w="287" h="287" extrusionOk="0">
                  <a:moveTo>
                    <a:pt x="275" y="61"/>
                  </a:moveTo>
                  <a:lnTo>
                    <a:pt x="275" y="58"/>
                  </a:lnTo>
                  <a:lnTo>
                    <a:pt x="287" y="47"/>
                  </a:lnTo>
                  <a:lnTo>
                    <a:pt x="281" y="43"/>
                  </a:lnTo>
                  <a:lnTo>
                    <a:pt x="280" y="39"/>
                  </a:lnTo>
                  <a:lnTo>
                    <a:pt x="281" y="25"/>
                  </a:lnTo>
                  <a:lnTo>
                    <a:pt x="280" y="25"/>
                  </a:lnTo>
                  <a:lnTo>
                    <a:pt x="262" y="10"/>
                  </a:lnTo>
                  <a:lnTo>
                    <a:pt x="258" y="12"/>
                  </a:lnTo>
                  <a:lnTo>
                    <a:pt x="248" y="11"/>
                  </a:lnTo>
                  <a:lnTo>
                    <a:pt x="244" y="14"/>
                  </a:lnTo>
                  <a:lnTo>
                    <a:pt x="238" y="11"/>
                  </a:lnTo>
                  <a:lnTo>
                    <a:pt x="230" y="1"/>
                  </a:lnTo>
                  <a:lnTo>
                    <a:pt x="223" y="1"/>
                  </a:lnTo>
                  <a:lnTo>
                    <a:pt x="220" y="4"/>
                  </a:lnTo>
                  <a:lnTo>
                    <a:pt x="217" y="1"/>
                  </a:lnTo>
                  <a:lnTo>
                    <a:pt x="215" y="4"/>
                  </a:lnTo>
                  <a:lnTo>
                    <a:pt x="211" y="0"/>
                  </a:lnTo>
                  <a:lnTo>
                    <a:pt x="201" y="1"/>
                  </a:lnTo>
                  <a:lnTo>
                    <a:pt x="195" y="0"/>
                  </a:lnTo>
                  <a:lnTo>
                    <a:pt x="194" y="4"/>
                  </a:lnTo>
                  <a:lnTo>
                    <a:pt x="189" y="5"/>
                  </a:lnTo>
                  <a:lnTo>
                    <a:pt x="186" y="2"/>
                  </a:lnTo>
                  <a:lnTo>
                    <a:pt x="167" y="9"/>
                  </a:lnTo>
                  <a:lnTo>
                    <a:pt x="160" y="6"/>
                  </a:lnTo>
                  <a:lnTo>
                    <a:pt x="156" y="9"/>
                  </a:lnTo>
                  <a:lnTo>
                    <a:pt x="156" y="14"/>
                  </a:lnTo>
                  <a:lnTo>
                    <a:pt x="154" y="15"/>
                  </a:lnTo>
                  <a:lnTo>
                    <a:pt x="139" y="15"/>
                  </a:lnTo>
                  <a:lnTo>
                    <a:pt x="130" y="10"/>
                  </a:lnTo>
                  <a:lnTo>
                    <a:pt x="127" y="12"/>
                  </a:lnTo>
                  <a:lnTo>
                    <a:pt x="125" y="11"/>
                  </a:lnTo>
                  <a:lnTo>
                    <a:pt x="117" y="1"/>
                  </a:lnTo>
                  <a:lnTo>
                    <a:pt x="108" y="1"/>
                  </a:lnTo>
                  <a:lnTo>
                    <a:pt x="100" y="11"/>
                  </a:lnTo>
                  <a:lnTo>
                    <a:pt x="99" y="23"/>
                  </a:lnTo>
                  <a:lnTo>
                    <a:pt x="95" y="23"/>
                  </a:lnTo>
                  <a:lnTo>
                    <a:pt x="95" y="34"/>
                  </a:lnTo>
                  <a:lnTo>
                    <a:pt x="87" y="50"/>
                  </a:lnTo>
                  <a:lnTo>
                    <a:pt x="82" y="91"/>
                  </a:lnTo>
                  <a:lnTo>
                    <a:pt x="68" y="103"/>
                  </a:lnTo>
                  <a:lnTo>
                    <a:pt x="61" y="113"/>
                  </a:lnTo>
                  <a:lnTo>
                    <a:pt x="60" y="119"/>
                  </a:lnTo>
                  <a:lnTo>
                    <a:pt x="58" y="130"/>
                  </a:lnTo>
                  <a:lnTo>
                    <a:pt x="54" y="141"/>
                  </a:lnTo>
                  <a:lnTo>
                    <a:pt x="39" y="153"/>
                  </a:lnTo>
                  <a:lnTo>
                    <a:pt x="33" y="155"/>
                  </a:lnTo>
                  <a:lnTo>
                    <a:pt x="31" y="155"/>
                  </a:lnTo>
                  <a:lnTo>
                    <a:pt x="30" y="149"/>
                  </a:lnTo>
                  <a:lnTo>
                    <a:pt x="23" y="150"/>
                  </a:lnTo>
                  <a:lnTo>
                    <a:pt x="19" y="155"/>
                  </a:lnTo>
                  <a:lnTo>
                    <a:pt x="15" y="156"/>
                  </a:lnTo>
                  <a:lnTo>
                    <a:pt x="11" y="153"/>
                  </a:lnTo>
                  <a:lnTo>
                    <a:pt x="5" y="157"/>
                  </a:lnTo>
                  <a:lnTo>
                    <a:pt x="2" y="169"/>
                  </a:lnTo>
                  <a:lnTo>
                    <a:pt x="0" y="171"/>
                  </a:lnTo>
                  <a:lnTo>
                    <a:pt x="0" y="177"/>
                  </a:lnTo>
                  <a:lnTo>
                    <a:pt x="15" y="171"/>
                  </a:lnTo>
                  <a:lnTo>
                    <a:pt x="26" y="171"/>
                  </a:lnTo>
                  <a:lnTo>
                    <a:pt x="37" y="171"/>
                  </a:lnTo>
                  <a:lnTo>
                    <a:pt x="49" y="171"/>
                  </a:lnTo>
                  <a:lnTo>
                    <a:pt x="60" y="171"/>
                  </a:lnTo>
                  <a:lnTo>
                    <a:pt x="65" y="174"/>
                  </a:lnTo>
                  <a:lnTo>
                    <a:pt x="70" y="194"/>
                  </a:lnTo>
                  <a:lnTo>
                    <a:pt x="79" y="205"/>
                  </a:lnTo>
                  <a:lnTo>
                    <a:pt x="82" y="206"/>
                  </a:lnTo>
                  <a:lnTo>
                    <a:pt x="95" y="204"/>
                  </a:lnTo>
                  <a:lnTo>
                    <a:pt x="106" y="204"/>
                  </a:lnTo>
                  <a:lnTo>
                    <a:pt x="110" y="189"/>
                  </a:lnTo>
                  <a:lnTo>
                    <a:pt x="129" y="187"/>
                  </a:lnTo>
                  <a:lnTo>
                    <a:pt x="127" y="193"/>
                  </a:lnTo>
                  <a:lnTo>
                    <a:pt x="140" y="193"/>
                  </a:lnTo>
                  <a:lnTo>
                    <a:pt x="143" y="196"/>
                  </a:lnTo>
                  <a:lnTo>
                    <a:pt x="144" y="219"/>
                  </a:lnTo>
                  <a:lnTo>
                    <a:pt x="144" y="227"/>
                  </a:lnTo>
                  <a:lnTo>
                    <a:pt x="148" y="244"/>
                  </a:lnTo>
                  <a:lnTo>
                    <a:pt x="145" y="253"/>
                  </a:lnTo>
                  <a:lnTo>
                    <a:pt x="150" y="255"/>
                  </a:lnTo>
                  <a:lnTo>
                    <a:pt x="154" y="250"/>
                  </a:lnTo>
                  <a:lnTo>
                    <a:pt x="163" y="250"/>
                  </a:lnTo>
                  <a:lnTo>
                    <a:pt x="174" y="250"/>
                  </a:lnTo>
                  <a:lnTo>
                    <a:pt x="177" y="249"/>
                  </a:lnTo>
                  <a:lnTo>
                    <a:pt x="181" y="248"/>
                  </a:lnTo>
                  <a:lnTo>
                    <a:pt x="184" y="255"/>
                  </a:lnTo>
                  <a:lnTo>
                    <a:pt x="194" y="253"/>
                  </a:lnTo>
                  <a:lnTo>
                    <a:pt x="198" y="259"/>
                  </a:lnTo>
                  <a:lnTo>
                    <a:pt x="209" y="265"/>
                  </a:lnTo>
                  <a:lnTo>
                    <a:pt x="223" y="263"/>
                  </a:lnTo>
                  <a:lnTo>
                    <a:pt x="229" y="268"/>
                  </a:lnTo>
                  <a:lnTo>
                    <a:pt x="238" y="271"/>
                  </a:lnTo>
                  <a:lnTo>
                    <a:pt x="243" y="279"/>
                  </a:lnTo>
                  <a:lnTo>
                    <a:pt x="250" y="284"/>
                  </a:lnTo>
                  <a:lnTo>
                    <a:pt x="255" y="285"/>
                  </a:lnTo>
                  <a:lnTo>
                    <a:pt x="258" y="285"/>
                  </a:lnTo>
                  <a:lnTo>
                    <a:pt x="263" y="287"/>
                  </a:lnTo>
                  <a:lnTo>
                    <a:pt x="262" y="270"/>
                  </a:lnTo>
                  <a:lnTo>
                    <a:pt x="251" y="270"/>
                  </a:lnTo>
                  <a:lnTo>
                    <a:pt x="245" y="263"/>
                  </a:lnTo>
                  <a:lnTo>
                    <a:pt x="250" y="242"/>
                  </a:lnTo>
                  <a:lnTo>
                    <a:pt x="250" y="234"/>
                  </a:lnTo>
                  <a:lnTo>
                    <a:pt x="250" y="225"/>
                  </a:lnTo>
                  <a:lnTo>
                    <a:pt x="250" y="220"/>
                  </a:lnTo>
                  <a:lnTo>
                    <a:pt x="252" y="217"/>
                  </a:lnTo>
                  <a:lnTo>
                    <a:pt x="252" y="214"/>
                  </a:lnTo>
                  <a:lnTo>
                    <a:pt x="255" y="211"/>
                  </a:lnTo>
                  <a:lnTo>
                    <a:pt x="275" y="207"/>
                  </a:lnTo>
                  <a:lnTo>
                    <a:pt x="273" y="198"/>
                  </a:lnTo>
                  <a:lnTo>
                    <a:pt x="263" y="189"/>
                  </a:lnTo>
                  <a:lnTo>
                    <a:pt x="257" y="179"/>
                  </a:lnTo>
                  <a:lnTo>
                    <a:pt x="257" y="168"/>
                  </a:lnTo>
                  <a:lnTo>
                    <a:pt x="256" y="163"/>
                  </a:lnTo>
                  <a:lnTo>
                    <a:pt x="254" y="160"/>
                  </a:lnTo>
                  <a:lnTo>
                    <a:pt x="256" y="149"/>
                  </a:lnTo>
                  <a:lnTo>
                    <a:pt x="256" y="146"/>
                  </a:lnTo>
                  <a:lnTo>
                    <a:pt x="255" y="146"/>
                  </a:lnTo>
                  <a:lnTo>
                    <a:pt x="255" y="141"/>
                  </a:lnTo>
                  <a:lnTo>
                    <a:pt x="257" y="133"/>
                  </a:lnTo>
                  <a:lnTo>
                    <a:pt x="256" y="125"/>
                  </a:lnTo>
                  <a:lnTo>
                    <a:pt x="254" y="122"/>
                  </a:lnTo>
                  <a:lnTo>
                    <a:pt x="252" y="117"/>
                  </a:lnTo>
                  <a:lnTo>
                    <a:pt x="256" y="110"/>
                  </a:lnTo>
                  <a:lnTo>
                    <a:pt x="263" y="101"/>
                  </a:lnTo>
                  <a:lnTo>
                    <a:pt x="263" y="86"/>
                  </a:lnTo>
                  <a:lnTo>
                    <a:pt x="264" y="82"/>
                  </a:lnTo>
                  <a:lnTo>
                    <a:pt x="265" y="74"/>
                  </a:lnTo>
                  <a:lnTo>
                    <a:pt x="275" y="61"/>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5" name="Google Shape;680;p69">
              <a:extLst>
                <a:ext uri="{FF2B5EF4-FFF2-40B4-BE49-F238E27FC236}">
                  <a16:creationId xmlns:a16="http://schemas.microsoft.com/office/drawing/2014/main" id="{FA79998A-BDC7-9FF9-65B2-211352ECA7DB}"/>
                </a:ext>
              </a:extLst>
            </p:cNvPr>
            <p:cNvSpPr/>
            <p:nvPr/>
          </p:nvSpPr>
          <p:spPr>
            <a:xfrm>
              <a:off x="19675991" y="9764419"/>
              <a:ext cx="1773983" cy="1566702"/>
            </a:xfrm>
            <a:custGeom>
              <a:avLst/>
              <a:gdLst/>
              <a:ahLst/>
              <a:cxnLst/>
              <a:rect l="l" t="t" r="r" b="b"/>
              <a:pathLst>
                <a:path w="246" h="224" extrusionOk="0">
                  <a:moveTo>
                    <a:pt x="38" y="119"/>
                  </a:moveTo>
                  <a:lnTo>
                    <a:pt x="19" y="119"/>
                  </a:lnTo>
                  <a:lnTo>
                    <a:pt x="16" y="116"/>
                  </a:lnTo>
                  <a:lnTo>
                    <a:pt x="16" y="112"/>
                  </a:lnTo>
                  <a:lnTo>
                    <a:pt x="8" y="107"/>
                  </a:lnTo>
                  <a:lnTo>
                    <a:pt x="5" y="107"/>
                  </a:lnTo>
                  <a:lnTo>
                    <a:pt x="2" y="113"/>
                  </a:lnTo>
                  <a:lnTo>
                    <a:pt x="0" y="113"/>
                  </a:lnTo>
                  <a:lnTo>
                    <a:pt x="14" y="149"/>
                  </a:lnTo>
                  <a:lnTo>
                    <a:pt x="26" y="172"/>
                  </a:lnTo>
                  <a:lnTo>
                    <a:pt x="27" y="183"/>
                  </a:lnTo>
                  <a:lnTo>
                    <a:pt x="24" y="188"/>
                  </a:lnTo>
                  <a:lnTo>
                    <a:pt x="22" y="187"/>
                  </a:lnTo>
                  <a:lnTo>
                    <a:pt x="20" y="192"/>
                  </a:lnTo>
                  <a:lnTo>
                    <a:pt x="23" y="193"/>
                  </a:lnTo>
                  <a:lnTo>
                    <a:pt x="23" y="196"/>
                  </a:lnTo>
                  <a:lnTo>
                    <a:pt x="29" y="205"/>
                  </a:lnTo>
                  <a:lnTo>
                    <a:pt x="27" y="213"/>
                  </a:lnTo>
                  <a:lnTo>
                    <a:pt x="30" y="218"/>
                  </a:lnTo>
                  <a:lnTo>
                    <a:pt x="30" y="213"/>
                  </a:lnTo>
                  <a:lnTo>
                    <a:pt x="35" y="213"/>
                  </a:lnTo>
                  <a:lnTo>
                    <a:pt x="35" y="218"/>
                  </a:lnTo>
                  <a:lnTo>
                    <a:pt x="41" y="218"/>
                  </a:lnTo>
                  <a:lnTo>
                    <a:pt x="42" y="221"/>
                  </a:lnTo>
                  <a:lnTo>
                    <a:pt x="45" y="224"/>
                  </a:lnTo>
                  <a:lnTo>
                    <a:pt x="54" y="224"/>
                  </a:lnTo>
                  <a:lnTo>
                    <a:pt x="58" y="220"/>
                  </a:lnTo>
                  <a:lnTo>
                    <a:pt x="80" y="218"/>
                  </a:lnTo>
                  <a:lnTo>
                    <a:pt x="81" y="215"/>
                  </a:lnTo>
                  <a:lnTo>
                    <a:pt x="86" y="212"/>
                  </a:lnTo>
                  <a:lnTo>
                    <a:pt x="91" y="212"/>
                  </a:lnTo>
                  <a:lnTo>
                    <a:pt x="100" y="213"/>
                  </a:lnTo>
                  <a:lnTo>
                    <a:pt x="107" y="210"/>
                  </a:lnTo>
                  <a:lnTo>
                    <a:pt x="125" y="214"/>
                  </a:lnTo>
                  <a:lnTo>
                    <a:pt x="127" y="212"/>
                  </a:lnTo>
                  <a:lnTo>
                    <a:pt x="138" y="213"/>
                  </a:lnTo>
                  <a:lnTo>
                    <a:pt x="138" y="208"/>
                  </a:lnTo>
                  <a:lnTo>
                    <a:pt x="139" y="207"/>
                  </a:lnTo>
                  <a:lnTo>
                    <a:pt x="155" y="205"/>
                  </a:lnTo>
                  <a:lnTo>
                    <a:pt x="161" y="203"/>
                  </a:lnTo>
                  <a:lnTo>
                    <a:pt x="181" y="185"/>
                  </a:lnTo>
                  <a:lnTo>
                    <a:pt x="195" y="167"/>
                  </a:lnTo>
                  <a:lnTo>
                    <a:pt x="205" y="159"/>
                  </a:lnTo>
                  <a:lnTo>
                    <a:pt x="224" y="124"/>
                  </a:lnTo>
                  <a:lnTo>
                    <a:pt x="239" y="110"/>
                  </a:lnTo>
                  <a:lnTo>
                    <a:pt x="246" y="80"/>
                  </a:lnTo>
                  <a:lnTo>
                    <a:pt x="235" y="80"/>
                  </a:lnTo>
                  <a:lnTo>
                    <a:pt x="233" y="64"/>
                  </a:lnTo>
                  <a:lnTo>
                    <a:pt x="232" y="37"/>
                  </a:lnTo>
                  <a:lnTo>
                    <a:pt x="226" y="10"/>
                  </a:lnTo>
                  <a:lnTo>
                    <a:pt x="220" y="5"/>
                  </a:lnTo>
                  <a:lnTo>
                    <a:pt x="216" y="4"/>
                  </a:lnTo>
                  <a:lnTo>
                    <a:pt x="205" y="3"/>
                  </a:lnTo>
                  <a:lnTo>
                    <a:pt x="196" y="0"/>
                  </a:lnTo>
                  <a:lnTo>
                    <a:pt x="193" y="2"/>
                  </a:lnTo>
                  <a:lnTo>
                    <a:pt x="175" y="13"/>
                  </a:lnTo>
                  <a:lnTo>
                    <a:pt x="166" y="20"/>
                  </a:lnTo>
                  <a:lnTo>
                    <a:pt x="157" y="30"/>
                  </a:lnTo>
                  <a:lnTo>
                    <a:pt x="152" y="37"/>
                  </a:lnTo>
                  <a:lnTo>
                    <a:pt x="141" y="48"/>
                  </a:lnTo>
                  <a:lnTo>
                    <a:pt x="136" y="59"/>
                  </a:lnTo>
                  <a:lnTo>
                    <a:pt x="124" y="62"/>
                  </a:lnTo>
                  <a:lnTo>
                    <a:pt x="110" y="57"/>
                  </a:lnTo>
                  <a:lnTo>
                    <a:pt x="102" y="58"/>
                  </a:lnTo>
                  <a:lnTo>
                    <a:pt x="86" y="79"/>
                  </a:lnTo>
                  <a:lnTo>
                    <a:pt x="76" y="81"/>
                  </a:lnTo>
                  <a:lnTo>
                    <a:pt x="63" y="79"/>
                  </a:lnTo>
                  <a:lnTo>
                    <a:pt x="63" y="78"/>
                  </a:lnTo>
                  <a:lnTo>
                    <a:pt x="66" y="68"/>
                  </a:lnTo>
                  <a:lnTo>
                    <a:pt x="64" y="61"/>
                  </a:lnTo>
                  <a:lnTo>
                    <a:pt x="51" y="46"/>
                  </a:lnTo>
                  <a:lnTo>
                    <a:pt x="51" y="64"/>
                  </a:lnTo>
                  <a:lnTo>
                    <a:pt x="51" y="84"/>
                  </a:lnTo>
                  <a:lnTo>
                    <a:pt x="51" y="111"/>
                  </a:lnTo>
                  <a:lnTo>
                    <a:pt x="38" y="119"/>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6" name="Google Shape;681;p69">
              <a:extLst>
                <a:ext uri="{FF2B5EF4-FFF2-40B4-BE49-F238E27FC236}">
                  <a16:creationId xmlns:a16="http://schemas.microsoft.com/office/drawing/2014/main" id="{8571A0CF-2FC5-8101-73DB-D8407A0F06C2}"/>
                </a:ext>
              </a:extLst>
            </p:cNvPr>
            <p:cNvSpPr/>
            <p:nvPr/>
          </p:nvSpPr>
          <p:spPr>
            <a:xfrm>
              <a:off x="20274532" y="8218697"/>
              <a:ext cx="1276405" cy="1091097"/>
            </a:xfrm>
            <a:custGeom>
              <a:avLst/>
              <a:gdLst/>
              <a:ahLst/>
              <a:cxnLst/>
              <a:rect l="l" t="t" r="r" b="b"/>
              <a:pathLst>
                <a:path w="177" h="156" extrusionOk="0">
                  <a:moveTo>
                    <a:pt x="74" y="153"/>
                  </a:moveTo>
                  <a:lnTo>
                    <a:pt x="86" y="137"/>
                  </a:lnTo>
                  <a:lnTo>
                    <a:pt x="90" y="137"/>
                  </a:lnTo>
                  <a:lnTo>
                    <a:pt x="94" y="132"/>
                  </a:lnTo>
                  <a:lnTo>
                    <a:pt x="100" y="132"/>
                  </a:lnTo>
                  <a:lnTo>
                    <a:pt x="100" y="129"/>
                  </a:lnTo>
                  <a:lnTo>
                    <a:pt x="102" y="123"/>
                  </a:lnTo>
                  <a:lnTo>
                    <a:pt x="116" y="117"/>
                  </a:lnTo>
                  <a:lnTo>
                    <a:pt x="121" y="118"/>
                  </a:lnTo>
                  <a:lnTo>
                    <a:pt x="124" y="117"/>
                  </a:lnTo>
                  <a:lnTo>
                    <a:pt x="121" y="108"/>
                  </a:lnTo>
                  <a:lnTo>
                    <a:pt x="133" y="105"/>
                  </a:lnTo>
                  <a:lnTo>
                    <a:pt x="144" y="100"/>
                  </a:lnTo>
                  <a:lnTo>
                    <a:pt x="158" y="96"/>
                  </a:lnTo>
                  <a:lnTo>
                    <a:pt x="168" y="91"/>
                  </a:lnTo>
                  <a:lnTo>
                    <a:pt x="165" y="91"/>
                  </a:lnTo>
                  <a:lnTo>
                    <a:pt x="162" y="86"/>
                  </a:lnTo>
                  <a:lnTo>
                    <a:pt x="166" y="79"/>
                  </a:lnTo>
                  <a:lnTo>
                    <a:pt x="167" y="70"/>
                  </a:lnTo>
                  <a:lnTo>
                    <a:pt x="173" y="68"/>
                  </a:lnTo>
                  <a:lnTo>
                    <a:pt x="171" y="63"/>
                  </a:lnTo>
                  <a:lnTo>
                    <a:pt x="171" y="52"/>
                  </a:lnTo>
                  <a:lnTo>
                    <a:pt x="172" y="42"/>
                  </a:lnTo>
                  <a:lnTo>
                    <a:pt x="177" y="39"/>
                  </a:lnTo>
                  <a:lnTo>
                    <a:pt x="171" y="25"/>
                  </a:lnTo>
                  <a:lnTo>
                    <a:pt x="169" y="23"/>
                  </a:lnTo>
                  <a:lnTo>
                    <a:pt x="166" y="23"/>
                  </a:lnTo>
                  <a:lnTo>
                    <a:pt x="166" y="19"/>
                  </a:lnTo>
                  <a:lnTo>
                    <a:pt x="148" y="12"/>
                  </a:lnTo>
                  <a:lnTo>
                    <a:pt x="142" y="7"/>
                  </a:lnTo>
                  <a:lnTo>
                    <a:pt x="138" y="7"/>
                  </a:lnTo>
                  <a:lnTo>
                    <a:pt x="136" y="9"/>
                  </a:lnTo>
                  <a:lnTo>
                    <a:pt x="130" y="7"/>
                  </a:lnTo>
                  <a:lnTo>
                    <a:pt x="129" y="0"/>
                  </a:lnTo>
                  <a:lnTo>
                    <a:pt x="109" y="4"/>
                  </a:lnTo>
                  <a:lnTo>
                    <a:pt x="106" y="7"/>
                  </a:lnTo>
                  <a:lnTo>
                    <a:pt x="106" y="10"/>
                  </a:lnTo>
                  <a:lnTo>
                    <a:pt x="104" y="13"/>
                  </a:lnTo>
                  <a:lnTo>
                    <a:pt x="104" y="18"/>
                  </a:lnTo>
                  <a:lnTo>
                    <a:pt x="104" y="27"/>
                  </a:lnTo>
                  <a:lnTo>
                    <a:pt x="104" y="35"/>
                  </a:lnTo>
                  <a:lnTo>
                    <a:pt x="99" y="56"/>
                  </a:lnTo>
                  <a:lnTo>
                    <a:pt x="105" y="63"/>
                  </a:lnTo>
                  <a:lnTo>
                    <a:pt x="116" y="63"/>
                  </a:lnTo>
                  <a:lnTo>
                    <a:pt x="117" y="80"/>
                  </a:lnTo>
                  <a:lnTo>
                    <a:pt x="112" y="78"/>
                  </a:lnTo>
                  <a:lnTo>
                    <a:pt x="109" y="78"/>
                  </a:lnTo>
                  <a:lnTo>
                    <a:pt x="104" y="77"/>
                  </a:lnTo>
                  <a:lnTo>
                    <a:pt x="97" y="72"/>
                  </a:lnTo>
                  <a:lnTo>
                    <a:pt x="92" y="64"/>
                  </a:lnTo>
                  <a:lnTo>
                    <a:pt x="83" y="61"/>
                  </a:lnTo>
                  <a:lnTo>
                    <a:pt x="77" y="56"/>
                  </a:lnTo>
                  <a:lnTo>
                    <a:pt x="63" y="58"/>
                  </a:lnTo>
                  <a:lnTo>
                    <a:pt x="52" y="52"/>
                  </a:lnTo>
                  <a:lnTo>
                    <a:pt x="48" y="46"/>
                  </a:lnTo>
                  <a:lnTo>
                    <a:pt x="38" y="48"/>
                  </a:lnTo>
                  <a:lnTo>
                    <a:pt x="35" y="41"/>
                  </a:lnTo>
                  <a:lnTo>
                    <a:pt x="31" y="42"/>
                  </a:lnTo>
                  <a:lnTo>
                    <a:pt x="33" y="43"/>
                  </a:lnTo>
                  <a:lnTo>
                    <a:pt x="29" y="72"/>
                  </a:lnTo>
                  <a:lnTo>
                    <a:pt x="34" y="75"/>
                  </a:lnTo>
                  <a:lnTo>
                    <a:pt x="22" y="75"/>
                  </a:lnTo>
                  <a:lnTo>
                    <a:pt x="11" y="75"/>
                  </a:lnTo>
                  <a:lnTo>
                    <a:pt x="0" y="75"/>
                  </a:lnTo>
                  <a:lnTo>
                    <a:pt x="0" y="86"/>
                  </a:lnTo>
                  <a:lnTo>
                    <a:pt x="0" y="99"/>
                  </a:lnTo>
                  <a:lnTo>
                    <a:pt x="0" y="115"/>
                  </a:lnTo>
                  <a:lnTo>
                    <a:pt x="0" y="132"/>
                  </a:lnTo>
                  <a:lnTo>
                    <a:pt x="18" y="149"/>
                  </a:lnTo>
                  <a:lnTo>
                    <a:pt x="33" y="145"/>
                  </a:lnTo>
                  <a:lnTo>
                    <a:pt x="42" y="148"/>
                  </a:lnTo>
                  <a:lnTo>
                    <a:pt x="48" y="153"/>
                  </a:lnTo>
                  <a:lnTo>
                    <a:pt x="59" y="154"/>
                  </a:lnTo>
                  <a:lnTo>
                    <a:pt x="67" y="154"/>
                  </a:lnTo>
                  <a:lnTo>
                    <a:pt x="69" y="156"/>
                  </a:lnTo>
                  <a:lnTo>
                    <a:pt x="73" y="155"/>
                  </a:lnTo>
                  <a:lnTo>
                    <a:pt x="74" y="153"/>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7" name="Google Shape;682;p69">
              <a:extLst>
                <a:ext uri="{FF2B5EF4-FFF2-40B4-BE49-F238E27FC236}">
                  <a16:creationId xmlns:a16="http://schemas.microsoft.com/office/drawing/2014/main" id="{605AB6F0-C23A-FECA-0BC7-B94B474968E4}"/>
                </a:ext>
              </a:extLst>
            </p:cNvPr>
            <p:cNvSpPr/>
            <p:nvPr/>
          </p:nvSpPr>
          <p:spPr>
            <a:xfrm>
              <a:off x="21147101" y="8463497"/>
              <a:ext cx="1153809" cy="1860460"/>
            </a:xfrm>
            <a:custGeom>
              <a:avLst/>
              <a:gdLst/>
              <a:ahLst/>
              <a:cxnLst/>
              <a:rect l="l" t="t" r="r" b="b"/>
              <a:pathLst>
                <a:path w="160" h="266" extrusionOk="0">
                  <a:moveTo>
                    <a:pt x="73" y="49"/>
                  </a:moveTo>
                  <a:lnTo>
                    <a:pt x="70" y="32"/>
                  </a:lnTo>
                  <a:lnTo>
                    <a:pt x="75" y="18"/>
                  </a:lnTo>
                  <a:lnTo>
                    <a:pt x="85" y="18"/>
                  </a:lnTo>
                  <a:lnTo>
                    <a:pt x="90" y="17"/>
                  </a:lnTo>
                  <a:lnTo>
                    <a:pt x="96" y="21"/>
                  </a:lnTo>
                  <a:lnTo>
                    <a:pt x="104" y="18"/>
                  </a:lnTo>
                  <a:lnTo>
                    <a:pt x="115" y="18"/>
                  </a:lnTo>
                  <a:lnTo>
                    <a:pt x="119" y="13"/>
                  </a:lnTo>
                  <a:lnTo>
                    <a:pt x="126" y="12"/>
                  </a:lnTo>
                  <a:lnTo>
                    <a:pt x="129" y="15"/>
                  </a:lnTo>
                  <a:lnTo>
                    <a:pt x="134" y="15"/>
                  </a:lnTo>
                  <a:lnTo>
                    <a:pt x="150" y="8"/>
                  </a:lnTo>
                  <a:lnTo>
                    <a:pt x="157" y="2"/>
                  </a:lnTo>
                  <a:lnTo>
                    <a:pt x="157" y="0"/>
                  </a:lnTo>
                  <a:lnTo>
                    <a:pt x="158" y="2"/>
                  </a:lnTo>
                  <a:lnTo>
                    <a:pt x="160" y="4"/>
                  </a:lnTo>
                  <a:lnTo>
                    <a:pt x="160" y="10"/>
                  </a:lnTo>
                  <a:lnTo>
                    <a:pt x="154" y="22"/>
                  </a:lnTo>
                  <a:lnTo>
                    <a:pt x="157" y="38"/>
                  </a:lnTo>
                  <a:lnTo>
                    <a:pt x="154" y="39"/>
                  </a:lnTo>
                  <a:lnTo>
                    <a:pt x="156" y="42"/>
                  </a:lnTo>
                  <a:lnTo>
                    <a:pt x="156" y="60"/>
                  </a:lnTo>
                  <a:lnTo>
                    <a:pt x="158" y="60"/>
                  </a:lnTo>
                  <a:lnTo>
                    <a:pt x="159" y="61"/>
                  </a:lnTo>
                  <a:lnTo>
                    <a:pt x="158" y="64"/>
                  </a:lnTo>
                  <a:lnTo>
                    <a:pt x="160" y="65"/>
                  </a:lnTo>
                  <a:lnTo>
                    <a:pt x="160" y="67"/>
                  </a:lnTo>
                  <a:lnTo>
                    <a:pt x="156" y="76"/>
                  </a:lnTo>
                  <a:lnTo>
                    <a:pt x="157" y="76"/>
                  </a:lnTo>
                  <a:lnTo>
                    <a:pt x="157" y="81"/>
                  </a:lnTo>
                  <a:lnTo>
                    <a:pt x="148" y="91"/>
                  </a:lnTo>
                  <a:lnTo>
                    <a:pt x="144" y="93"/>
                  </a:lnTo>
                  <a:lnTo>
                    <a:pt x="145" y="94"/>
                  </a:lnTo>
                  <a:lnTo>
                    <a:pt x="145" y="97"/>
                  </a:lnTo>
                  <a:lnTo>
                    <a:pt x="135" y="102"/>
                  </a:lnTo>
                  <a:lnTo>
                    <a:pt x="134" y="105"/>
                  </a:lnTo>
                  <a:lnTo>
                    <a:pt x="122" y="108"/>
                  </a:lnTo>
                  <a:lnTo>
                    <a:pt x="110" y="114"/>
                  </a:lnTo>
                  <a:lnTo>
                    <a:pt x="102" y="120"/>
                  </a:lnTo>
                  <a:lnTo>
                    <a:pt x="102" y="123"/>
                  </a:lnTo>
                  <a:lnTo>
                    <a:pt x="97" y="125"/>
                  </a:lnTo>
                  <a:lnTo>
                    <a:pt x="98" y="126"/>
                  </a:lnTo>
                  <a:lnTo>
                    <a:pt x="92" y="135"/>
                  </a:lnTo>
                  <a:lnTo>
                    <a:pt x="91" y="135"/>
                  </a:lnTo>
                  <a:lnTo>
                    <a:pt x="90" y="131"/>
                  </a:lnTo>
                  <a:lnTo>
                    <a:pt x="88" y="136"/>
                  </a:lnTo>
                  <a:lnTo>
                    <a:pt x="72" y="151"/>
                  </a:lnTo>
                  <a:lnTo>
                    <a:pt x="70" y="152"/>
                  </a:lnTo>
                  <a:lnTo>
                    <a:pt x="69" y="163"/>
                  </a:lnTo>
                  <a:lnTo>
                    <a:pt x="73" y="168"/>
                  </a:lnTo>
                  <a:lnTo>
                    <a:pt x="75" y="169"/>
                  </a:lnTo>
                  <a:lnTo>
                    <a:pt x="79" y="190"/>
                  </a:lnTo>
                  <a:lnTo>
                    <a:pt x="81" y="189"/>
                  </a:lnTo>
                  <a:lnTo>
                    <a:pt x="82" y="190"/>
                  </a:lnTo>
                  <a:lnTo>
                    <a:pt x="81" y="206"/>
                  </a:lnTo>
                  <a:lnTo>
                    <a:pt x="77" y="220"/>
                  </a:lnTo>
                  <a:lnTo>
                    <a:pt x="78" y="222"/>
                  </a:lnTo>
                  <a:lnTo>
                    <a:pt x="81" y="217"/>
                  </a:lnTo>
                  <a:lnTo>
                    <a:pt x="79" y="222"/>
                  </a:lnTo>
                  <a:lnTo>
                    <a:pt x="75" y="231"/>
                  </a:lnTo>
                  <a:lnTo>
                    <a:pt x="70" y="234"/>
                  </a:lnTo>
                  <a:lnTo>
                    <a:pt x="53" y="240"/>
                  </a:lnTo>
                  <a:lnTo>
                    <a:pt x="41" y="247"/>
                  </a:lnTo>
                  <a:lnTo>
                    <a:pt x="37" y="254"/>
                  </a:lnTo>
                  <a:lnTo>
                    <a:pt x="40" y="259"/>
                  </a:lnTo>
                  <a:lnTo>
                    <a:pt x="42" y="255"/>
                  </a:lnTo>
                  <a:lnTo>
                    <a:pt x="42" y="266"/>
                  </a:lnTo>
                  <a:lnTo>
                    <a:pt x="31" y="266"/>
                  </a:lnTo>
                  <a:lnTo>
                    <a:pt x="29" y="250"/>
                  </a:lnTo>
                  <a:lnTo>
                    <a:pt x="28" y="223"/>
                  </a:lnTo>
                  <a:lnTo>
                    <a:pt x="22" y="196"/>
                  </a:lnTo>
                  <a:lnTo>
                    <a:pt x="23" y="189"/>
                  </a:lnTo>
                  <a:lnTo>
                    <a:pt x="31" y="182"/>
                  </a:lnTo>
                  <a:lnTo>
                    <a:pt x="42" y="153"/>
                  </a:lnTo>
                  <a:lnTo>
                    <a:pt x="40" y="136"/>
                  </a:lnTo>
                  <a:lnTo>
                    <a:pt x="44" y="125"/>
                  </a:lnTo>
                  <a:lnTo>
                    <a:pt x="44" y="112"/>
                  </a:lnTo>
                  <a:lnTo>
                    <a:pt x="41" y="98"/>
                  </a:lnTo>
                  <a:lnTo>
                    <a:pt x="39" y="96"/>
                  </a:lnTo>
                  <a:lnTo>
                    <a:pt x="19" y="88"/>
                  </a:lnTo>
                  <a:lnTo>
                    <a:pt x="3" y="87"/>
                  </a:lnTo>
                  <a:lnTo>
                    <a:pt x="3" y="82"/>
                  </a:lnTo>
                  <a:lnTo>
                    <a:pt x="0" y="73"/>
                  </a:lnTo>
                  <a:lnTo>
                    <a:pt x="12" y="70"/>
                  </a:lnTo>
                  <a:lnTo>
                    <a:pt x="23" y="65"/>
                  </a:lnTo>
                  <a:lnTo>
                    <a:pt x="37" y="61"/>
                  </a:lnTo>
                  <a:lnTo>
                    <a:pt x="47" y="56"/>
                  </a:lnTo>
                  <a:lnTo>
                    <a:pt x="54" y="65"/>
                  </a:lnTo>
                  <a:lnTo>
                    <a:pt x="65" y="64"/>
                  </a:lnTo>
                  <a:lnTo>
                    <a:pt x="67" y="66"/>
                  </a:lnTo>
                  <a:lnTo>
                    <a:pt x="69" y="77"/>
                  </a:lnTo>
                  <a:lnTo>
                    <a:pt x="65" y="87"/>
                  </a:lnTo>
                  <a:lnTo>
                    <a:pt x="66" y="92"/>
                  </a:lnTo>
                  <a:lnTo>
                    <a:pt x="77" y="102"/>
                  </a:lnTo>
                  <a:lnTo>
                    <a:pt x="76" y="105"/>
                  </a:lnTo>
                  <a:lnTo>
                    <a:pt x="79" y="105"/>
                  </a:lnTo>
                  <a:lnTo>
                    <a:pt x="79" y="100"/>
                  </a:lnTo>
                  <a:lnTo>
                    <a:pt x="78" y="97"/>
                  </a:lnTo>
                  <a:lnTo>
                    <a:pt x="79" y="92"/>
                  </a:lnTo>
                  <a:lnTo>
                    <a:pt x="88" y="88"/>
                  </a:lnTo>
                  <a:lnTo>
                    <a:pt x="89" y="80"/>
                  </a:lnTo>
                  <a:lnTo>
                    <a:pt x="88" y="76"/>
                  </a:lnTo>
                  <a:lnTo>
                    <a:pt x="89" y="71"/>
                  </a:lnTo>
                  <a:lnTo>
                    <a:pt x="87" y="65"/>
                  </a:lnTo>
                  <a:lnTo>
                    <a:pt x="73" y="49"/>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8" name="Google Shape;683;p69">
              <a:extLst>
                <a:ext uri="{FF2B5EF4-FFF2-40B4-BE49-F238E27FC236}">
                  <a16:creationId xmlns:a16="http://schemas.microsoft.com/office/drawing/2014/main" id="{A1FF545F-ACEB-50AF-1BCC-4F9F8329F987}"/>
                </a:ext>
              </a:extLst>
            </p:cNvPr>
            <p:cNvSpPr/>
            <p:nvPr/>
          </p:nvSpPr>
          <p:spPr>
            <a:xfrm>
              <a:off x="21442766" y="8351588"/>
              <a:ext cx="346144" cy="846301"/>
            </a:xfrm>
            <a:custGeom>
              <a:avLst/>
              <a:gdLst/>
              <a:ahLst/>
              <a:cxnLst/>
              <a:rect l="l" t="t" r="r" b="b"/>
              <a:pathLst>
                <a:path w="48" h="121" extrusionOk="0">
                  <a:moveTo>
                    <a:pt x="32" y="65"/>
                  </a:moveTo>
                  <a:lnTo>
                    <a:pt x="32" y="69"/>
                  </a:lnTo>
                  <a:lnTo>
                    <a:pt x="35" y="70"/>
                  </a:lnTo>
                  <a:lnTo>
                    <a:pt x="37" y="78"/>
                  </a:lnTo>
                  <a:lnTo>
                    <a:pt x="32" y="74"/>
                  </a:lnTo>
                  <a:lnTo>
                    <a:pt x="30" y="76"/>
                  </a:lnTo>
                  <a:lnTo>
                    <a:pt x="28" y="75"/>
                  </a:lnTo>
                  <a:lnTo>
                    <a:pt x="28" y="69"/>
                  </a:lnTo>
                  <a:lnTo>
                    <a:pt x="24" y="65"/>
                  </a:lnTo>
                  <a:lnTo>
                    <a:pt x="22" y="53"/>
                  </a:lnTo>
                  <a:lnTo>
                    <a:pt x="18" y="47"/>
                  </a:lnTo>
                  <a:lnTo>
                    <a:pt x="23" y="37"/>
                  </a:lnTo>
                  <a:lnTo>
                    <a:pt x="23" y="16"/>
                  </a:lnTo>
                  <a:lnTo>
                    <a:pt x="17" y="8"/>
                  </a:lnTo>
                  <a:lnTo>
                    <a:pt x="18" y="5"/>
                  </a:lnTo>
                  <a:lnTo>
                    <a:pt x="16" y="2"/>
                  </a:lnTo>
                  <a:lnTo>
                    <a:pt x="11" y="4"/>
                  </a:lnTo>
                  <a:lnTo>
                    <a:pt x="4" y="0"/>
                  </a:lnTo>
                  <a:lnTo>
                    <a:pt x="4" y="4"/>
                  </a:lnTo>
                  <a:lnTo>
                    <a:pt x="7" y="4"/>
                  </a:lnTo>
                  <a:lnTo>
                    <a:pt x="9" y="6"/>
                  </a:lnTo>
                  <a:lnTo>
                    <a:pt x="15" y="20"/>
                  </a:lnTo>
                  <a:lnTo>
                    <a:pt x="10" y="23"/>
                  </a:lnTo>
                  <a:lnTo>
                    <a:pt x="9" y="33"/>
                  </a:lnTo>
                  <a:lnTo>
                    <a:pt x="9" y="44"/>
                  </a:lnTo>
                  <a:lnTo>
                    <a:pt x="11" y="49"/>
                  </a:lnTo>
                  <a:lnTo>
                    <a:pt x="5" y="51"/>
                  </a:lnTo>
                  <a:lnTo>
                    <a:pt x="4" y="60"/>
                  </a:lnTo>
                  <a:lnTo>
                    <a:pt x="0" y="67"/>
                  </a:lnTo>
                  <a:lnTo>
                    <a:pt x="3" y="72"/>
                  </a:lnTo>
                  <a:lnTo>
                    <a:pt x="6" y="72"/>
                  </a:lnTo>
                  <a:lnTo>
                    <a:pt x="13" y="81"/>
                  </a:lnTo>
                  <a:lnTo>
                    <a:pt x="24" y="80"/>
                  </a:lnTo>
                  <a:lnTo>
                    <a:pt x="26" y="82"/>
                  </a:lnTo>
                  <a:lnTo>
                    <a:pt x="28" y="93"/>
                  </a:lnTo>
                  <a:lnTo>
                    <a:pt x="24" y="103"/>
                  </a:lnTo>
                  <a:lnTo>
                    <a:pt x="25" y="108"/>
                  </a:lnTo>
                  <a:lnTo>
                    <a:pt x="36" y="118"/>
                  </a:lnTo>
                  <a:lnTo>
                    <a:pt x="35" y="121"/>
                  </a:lnTo>
                  <a:lnTo>
                    <a:pt x="38" y="121"/>
                  </a:lnTo>
                  <a:lnTo>
                    <a:pt x="38" y="116"/>
                  </a:lnTo>
                  <a:lnTo>
                    <a:pt x="37" y="113"/>
                  </a:lnTo>
                  <a:lnTo>
                    <a:pt x="38" y="108"/>
                  </a:lnTo>
                  <a:lnTo>
                    <a:pt x="47" y="104"/>
                  </a:lnTo>
                  <a:lnTo>
                    <a:pt x="48" y="96"/>
                  </a:lnTo>
                  <a:lnTo>
                    <a:pt x="47" y="92"/>
                  </a:lnTo>
                  <a:lnTo>
                    <a:pt x="48" y="87"/>
                  </a:lnTo>
                  <a:lnTo>
                    <a:pt x="46" y="81"/>
                  </a:lnTo>
                  <a:lnTo>
                    <a:pt x="32" y="65"/>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19" name="Google Shape;684;p69">
              <a:extLst>
                <a:ext uri="{FF2B5EF4-FFF2-40B4-BE49-F238E27FC236}">
                  <a16:creationId xmlns:a16="http://schemas.microsoft.com/office/drawing/2014/main" id="{99D2E68C-1093-3714-1F19-D290B1178B12}"/>
                </a:ext>
              </a:extLst>
            </p:cNvPr>
            <p:cNvSpPr/>
            <p:nvPr/>
          </p:nvSpPr>
          <p:spPr>
            <a:xfrm>
              <a:off x="21572568" y="6840840"/>
              <a:ext cx="858149" cy="993176"/>
            </a:xfrm>
            <a:custGeom>
              <a:avLst/>
              <a:gdLst/>
              <a:ahLst/>
              <a:cxnLst/>
              <a:rect l="l" t="t" r="r" b="b"/>
              <a:pathLst>
                <a:path w="119" h="142" extrusionOk="0">
                  <a:moveTo>
                    <a:pt x="5" y="86"/>
                  </a:moveTo>
                  <a:lnTo>
                    <a:pt x="3" y="83"/>
                  </a:lnTo>
                  <a:lnTo>
                    <a:pt x="5" y="80"/>
                  </a:lnTo>
                  <a:lnTo>
                    <a:pt x="7" y="80"/>
                  </a:lnTo>
                  <a:lnTo>
                    <a:pt x="10" y="77"/>
                  </a:lnTo>
                  <a:lnTo>
                    <a:pt x="13" y="76"/>
                  </a:lnTo>
                  <a:lnTo>
                    <a:pt x="13" y="75"/>
                  </a:lnTo>
                  <a:lnTo>
                    <a:pt x="10" y="75"/>
                  </a:lnTo>
                  <a:lnTo>
                    <a:pt x="7" y="75"/>
                  </a:lnTo>
                  <a:lnTo>
                    <a:pt x="5" y="76"/>
                  </a:lnTo>
                  <a:lnTo>
                    <a:pt x="4" y="76"/>
                  </a:lnTo>
                  <a:lnTo>
                    <a:pt x="3" y="73"/>
                  </a:lnTo>
                  <a:lnTo>
                    <a:pt x="1" y="71"/>
                  </a:lnTo>
                  <a:lnTo>
                    <a:pt x="1" y="67"/>
                  </a:lnTo>
                  <a:lnTo>
                    <a:pt x="1" y="67"/>
                  </a:lnTo>
                  <a:lnTo>
                    <a:pt x="16" y="48"/>
                  </a:lnTo>
                  <a:lnTo>
                    <a:pt x="16" y="38"/>
                  </a:lnTo>
                  <a:lnTo>
                    <a:pt x="16" y="28"/>
                  </a:lnTo>
                  <a:lnTo>
                    <a:pt x="8" y="23"/>
                  </a:lnTo>
                  <a:lnTo>
                    <a:pt x="6" y="10"/>
                  </a:lnTo>
                  <a:lnTo>
                    <a:pt x="0" y="8"/>
                  </a:lnTo>
                  <a:lnTo>
                    <a:pt x="8" y="0"/>
                  </a:lnTo>
                  <a:lnTo>
                    <a:pt x="29" y="0"/>
                  </a:lnTo>
                  <a:lnTo>
                    <a:pt x="41" y="1"/>
                  </a:lnTo>
                  <a:lnTo>
                    <a:pt x="58" y="13"/>
                  </a:lnTo>
                  <a:lnTo>
                    <a:pt x="75" y="17"/>
                  </a:lnTo>
                  <a:lnTo>
                    <a:pt x="81" y="17"/>
                  </a:lnTo>
                  <a:lnTo>
                    <a:pt x="88" y="13"/>
                  </a:lnTo>
                  <a:lnTo>
                    <a:pt x="92" y="8"/>
                  </a:lnTo>
                  <a:lnTo>
                    <a:pt x="102" y="6"/>
                  </a:lnTo>
                  <a:lnTo>
                    <a:pt x="112" y="11"/>
                  </a:lnTo>
                  <a:lnTo>
                    <a:pt x="119" y="11"/>
                  </a:lnTo>
                  <a:lnTo>
                    <a:pt x="113" y="21"/>
                  </a:lnTo>
                  <a:lnTo>
                    <a:pt x="106" y="28"/>
                  </a:lnTo>
                  <a:lnTo>
                    <a:pt x="106" y="42"/>
                  </a:lnTo>
                  <a:lnTo>
                    <a:pt x="106" y="56"/>
                  </a:lnTo>
                  <a:lnTo>
                    <a:pt x="106" y="70"/>
                  </a:lnTo>
                  <a:lnTo>
                    <a:pt x="106" y="85"/>
                  </a:lnTo>
                  <a:lnTo>
                    <a:pt x="114" y="96"/>
                  </a:lnTo>
                  <a:lnTo>
                    <a:pt x="111" y="100"/>
                  </a:lnTo>
                  <a:lnTo>
                    <a:pt x="107" y="102"/>
                  </a:lnTo>
                  <a:lnTo>
                    <a:pt x="104" y="108"/>
                  </a:lnTo>
                  <a:lnTo>
                    <a:pt x="99" y="110"/>
                  </a:lnTo>
                  <a:lnTo>
                    <a:pt x="97" y="113"/>
                  </a:lnTo>
                  <a:lnTo>
                    <a:pt x="86" y="137"/>
                  </a:lnTo>
                  <a:lnTo>
                    <a:pt x="81" y="142"/>
                  </a:lnTo>
                  <a:lnTo>
                    <a:pt x="61" y="129"/>
                  </a:lnTo>
                  <a:lnTo>
                    <a:pt x="57" y="116"/>
                  </a:lnTo>
                  <a:lnTo>
                    <a:pt x="5" y="86"/>
                  </a:lnTo>
                  <a:lnTo>
                    <a:pt x="5" y="86"/>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0" name="Google Shape;685;p69">
              <a:extLst>
                <a:ext uri="{FF2B5EF4-FFF2-40B4-BE49-F238E27FC236}">
                  <a16:creationId xmlns:a16="http://schemas.microsoft.com/office/drawing/2014/main" id="{6F8CC3F4-59F7-11B6-0805-9F9EDA534854}"/>
                </a:ext>
              </a:extLst>
            </p:cNvPr>
            <p:cNvSpPr/>
            <p:nvPr/>
          </p:nvSpPr>
          <p:spPr>
            <a:xfrm>
              <a:off x="21111045" y="7442341"/>
              <a:ext cx="1168233" cy="1168035"/>
            </a:xfrm>
            <a:custGeom>
              <a:avLst/>
              <a:gdLst/>
              <a:ahLst/>
              <a:cxnLst/>
              <a:rect l="l" t="t" r="r" b="b"/>
              <a:pathLst>
                <a:path w="162" h="167" extrusionOk="0">
                  <a:moveTo>
                    <a:pt x="22" y="118"/>
                  </a:moveTo>
                  <a:lnTo>
                    <a:pt x="14" y="98"/>
                  </a:lnTo>
                  <a:lnTo>
                    <a:pt x="13" y="92"/>
                  </a:lnTo>
                  <a:lnTo>
                    <a:pt x="8" y="87"/>
                  </a:lnTo>
                  <a:lnTo>
                    <a:pt x="2" y="83"/>
                  </a:lnTo>
                  <a:lnTo>
                    <a:pt x="1" y="80"/>
                  </a:lnTo>
                  <a:lnTo>
                    <a:pt x="3" y="76"/>
                  </a:lnTo>
                  <a:lnTo>
                    <a:pt x="2" y="65"/>
                  </a:lnTo>
                  <a:lnTo>
                    <a:pt x="0" y="62"/>
                  </a:lnTo>
                  <a:lnTo>
                    <a:pt x="0" y="53"/>
                  </a:lnTo>
                  <a:lnTo>
                    <a:pt x="8" y="50"/>
                  </a:lnTo>
                  <a:lnTo>
                    <a:pt x="18" y="34"/>
                  </a:lnTo>
                  <a:lnTo>
                    <a:pt x="17" y="29"/>
                  </a:lnTo>
                  <a:lnTo>
                    <a:pt x="13" y="27"/>
                  </a:lnTo>
                  <a:lnTo>
                    <a:pt x="15" y="21"/>
                  </a:lnTo>
                  <a:lnTo>
                    <a:pt x="19" y="14"/>
                  </a:lnTo>
                  <a:lnTo>
                    <a:pt x="12" y="0"/>
                  </a:lnTo>
                  <a:lnTo>
                    <a:pt x="32" y="0"/>
                  </a:lnTo>
                  <a:lnTo>
                    <a:pt x="32" y="1"/>
                  </a:lnTo>
                  <a:lnTo>
                    <a:pt x="32" y="7"/>
                  </a:lnTo>
                  <a:lnTo>
                    <a:pt x="31" y="11"/>
                  </a:lnTo>
                  <a:lnTo>
                    <a:pt x="31" y="16"/>
                  </a:lnTo>
                  <a:lnTo>
                    <a:pt x="32" y="23"/>
                  </a:lnTo>
                  <a:lnTo>
                    <a:pt x="32" y="24"/>
                  </a:lnTo>
                  <a:lnTo>
                    <a:pt x="33" y="27"/>
                  </a:lnTo>
                  <a:lnTo>
                    <a:pt x="36" y="26"/>
                  </a:lnTo>
                  <a:lnTo>
                    <a:pt x="37" y="24"/>
                  </a:lnTo>
                  <a:lnTo>
                    <a:pt x="38" y="24"/>
                  </a:lnTo>
                  <a:lnTo>
                    <a:pt x="38" y="22"/>
                  </a:lnTo>
                  <a:lnTo>
                    <a:pt x="39" y="19"/>
                  </a:lnTo>
                  <a:lnTo>
                    <a:pt x="40" y="21"/>
                  </a:lnTo>
                  <a:lnTo>
                    <a:pt x="43" y="23"/>
                  </a:lnTo>
                  <a:lnTo>
                    <a:pt x="45" y="24"/>
                  </a:lnTo>
                  <a:lnTo>
                    <a:pt x="46" y="23"/>
                  </a:lnTo>
                  <a:lnTo>
                    <a:pt x="47" y="24"/>
                  </a:lnTo>
                  <a:lnTo>
                    <a:pt x="49" y="29"/>
                  </a:lnTo>
                  <a:lnTo>
                    <a:pt x="50" y="28"/>
                  </a:lnTo>
                  <a:lnTo>
                    <a:pt x="50" y="26"/>
                  </a:lnTo>
                  <a:lnTo>
                    <a:pt x="51" y="23"/>
                  </a:lnTo>
                  <a:lnTo>
                    <a:pt x="52" y="23"/>
                  </a:lnTo>
                  <a:lnTo>
                    <a:pt x="55" y="23"/>
                  </a:lnTo>
                  <a:lnTo>
                    <a:pt x="56" y="23"/>
                  </a:lnTo>
                  <a:lnTo>
                    <a:pt x="58" y="22"/>
                  </a:lnTo>
                  <a:lnTo>
                    <a:pt x="62" y="19"/>
                  </a:lnTo>
                  <a:lnTo>
                    <a:pt x="62" y="18"/>
                  </a:lnTo>
                  <a:lnTo>
                    <a:pt x="61" y="17"/>
                  </a:lnTo>
                  <a:lnTo>
                    <a:pt x="57" y="18"/>
                  </a:lnTo>
                  <a:lnTo>
                    <a:pt x="55" y="17"/>
                  </a:lnTo>
                  <a:lnTo>
                    <a:pt x="56" y="16"/>
                  </a:lnTo>
                  <a:lnTo>
                    <a:pt x="58" y="14"/>
                  </a:lnTo>
                  <a:lnTo>
                    <a:pt x="57" y="13"/>
                  </a:lnTo>
                  <a:lnTo>
                    <a:pt x="58" y="12"/>
                  </a:lnTo>
                  <a:lnTo>
                    <a:pt x="59" y="12"/>
                  </a:lnTo>
                  <a:lnTo>
                    <a:pt x="61" y="11"/>
                  </a:lnTo>
                  <a:lnTo>
                    <a:pt x="62" y="10"/>
                  </a:lnTo>
                  <a:lnTo>
                    <a:pt x="62" y="8"/>
                  </a:lnTo>
                  <a:lnTo>
                    <a:pt x="63" y="7"/>
                  </a:lnTo>
                  <a:lnTo>
                    <a:pt x="64" y="5"/>
                  </a:lnTo>
                  <a:lnTo>
                    <a:pt x="65" y="5"/>
                  </a:lnTo>
                  <a:lnTo>
                    <a:pt x="65" y="5"/>
                  </a:lnTo>
                  <a:lnTo>
                    <a:pt x="65" y="2"/>
                  </a:lnTo>
                  <a:lnTo>
                    <a:pt x="65" y="1"/>
                  </a:lnTo>
                  <a:lnTo>
                    <a:pt x="69" y="0"/>
                  </a:lnTo>
                  <a:lnTo>
                    <a:pt x="69" y="0"/>
                  </a:lnTo>
                  <a:lnTo>
                    <a:pt x="121" y="30"/>
                  </a:lnTo>
                  <a:lnTo>
                    <a:pt x="125" y="43"/>
                  </a:lnTo>
                  <a:lnTo>
                    <a:pt x="145" y="56"/>
                  </a:lnTo>
                  <a:lnTo>
                    <a:pt x="138" y="78"/>
                  </a:lnTo>
                  <a:lnTo>
                    <a:pt x="138" y="82"/>
                  </a:lnTo>
                  <a:lnTo>
                    <a:pt x="149" y="94"/>
                  </a:lnTo>
                  <a:lnTo>
                    <a:pt x="146" y="103"/>
                  </a:lnTo>
                  <a:lnTo>
                    <a:pt x="147" y="107"/>
                  </a:lnTo>
                  <a:lnTo>
                    <a:pt x="147" y="110"/>
                  </a:lnTo>
                  <a:lnTo>
                    <a:pt x="145" y="111"/>
                  </a:lnTo>
                  <a:lnTo>
                    <a:pt x="145" y="113"/>
                  </a:lnTo>
                  <a:lnTo>
                    <a:pt x="149" y="120"/>
                  </a:lnTo>
                  <a:lnTo>
                    <a:pt x="147" y="123"/>
                  </a:lnTo>
                  <a:lnTo>
                    <a:pt x="151" y="127"/>
                  </a:lnTo>
                  <a:lnTo>
                    <a:pt x="153" y="140"/>
                  </a:lnTo>
                  <a:lnTo>
                    <a:pt x="162" y="146"/>
                  </a:lnTo>
                  <a:lnTo>
                    <a:pt x="162" y="148"/>
                  </a:lnTo>
                  <a:lnTo>
                    <a:pt x="155" y="154"/>
                  </a:lnTo>
                  <a:lnTo>
                    <a:pt x="139" y="161"/>
                  </a:lnTo>
                  <a:lnTo>
                    <a:pt x="134" y="161"/>
                  </a:lnTo>
                  <a:lnTo>
                    <a:pt x="131" y="158"/>
                  </a:lnTo>
                  <a:lnTo>
                    <a:pt x="124" y="159"/>
                  </a:lnTo>
                  <a:lnTo>
                    <a:pt x="120" y="164"/>
                  </a:lnTo>
                  <a:lnTo>
                    <a:pt x="109" y="164"/>
                  </a:lnTo>
                  <a:lnTo>
                    <a:pt x="101" y="167"/>
                  </a:lnTo>
                  <a:lnTo>
                    <a:pt x="95" y="163"/>
                  </a:lnTo>
                  <a:lnTo>
                    <a:pt x="90" y="164"/>
                  </a:lnTo>
                  <a:lnTo>
                    <a:pt x="80" y="164"/>
                  </a:lnTo>
                  <a:lnTo>
                    <a:pt x="75" y="157"/>
                  </a:lnTo>
                  <a:lnTo>
                    <a:pt x="72" y="140"/>
                  </a:lnTo>
                  <a:lnTo>
                    <a:pt x="68" y="134"/>
                  </a:lnTo>
                  <a:lnTo>
                    <a:pt x="65" y="132"/>
                  </a:lnTo>
                  <a:lnTo>
                    <a:pt x="64" y="135"/>
                  </a:lnTo>
                  <a:lnTo>
                    <a:pt x="62" y="132"/>
                  </a:lnTo>
                  <a:lnTo>
                    <a:pt x="57" y="134"/>
                  </a:lnTo>
                  <a:lnTo>
                    <a:pt x="50" y="130"/>
                  </a:lnTo>
                  <a:lnTo>
                    <a:pt x="32" y="123"/>
                  </a:lnTo>
                  <a:lnTo>
                    <a:pt x="26" y="118"/>
                  </a:lnTo>
                  <a:lnTo>
                    <a:pt x="22" y="118"/>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1" name="Google Shape;686;p69">
              <a:extLst>
                <a:ext uri="{FF2B5EF4-FFF2-40B4-BE49-F238E27FC236}">
                  <a16:creationId xmlns:a16="http://schemas.microsoft.com/office/drawing/2014/main" id="{86F5BF82-106D-8526-2631-D4F3BFE4AA7D}"/>
                </a:ext>
              </a:extLst>
            </p:cNvPr>
            <p:cNvSpPr/>
            <p:nvPr/>
          </p:nvSpPr>
          <p:spPr>
            <a:xfrm>
              <a:off x="19142355" y="7966905"/>
              <a:ext cx="1377363" cy="1342889"/>
            </a:xfrm>
            <a:custGeom>
              <a:avLst/>
              <a:gdLst/>
              <a:ahLst/>
              <a:cxnLst/>
              <a:rect l="l" t="t" r="r" b="b"/>
              <a:pathLst>
                <a:path w="191" h="192" extrusionOk="0">
                  <a:moveTo>
                    <a:pt x="101" y="180"/>
                  </a:moveTo>
                  <a:lnTo>
                    <a:pt x="85" y="180"/>
                  </a:lnTo>
                  <a:lnTo>
                    <a:pt x="68" y="180"/>
                  </a:lnTo>
                  <a:lnTo>
                    <a:pt x="51" y="180"/>
                  </a:lnTo>
                  <a:lnTo>
                    <a:pt x="35" y="180"/>
                  </a:lnTo>
                  <a:lnTo>
                    <a:pt x="26" y="174"/>
                  </a:lnTo>
                  <a:lnTo>
                    <a:pt x="24" y="173"/>
                  </a:lnTo>
                  <a:lnTo>
                    <a:pt x="17" y="174"/>
                  </a:lnTo>
                  <a:lnTo>
                    <a:pt x="10" y="178"/>
                  </a:lnTo>
                  <a:lnTo>
                    <a:pt x="7" y="176"/>
                  </a:lnTo>
                  <a:lnTo>
                    <a:pt x="2" y="180"/>
                  </a:lnTo>
                  <a:lnTo>
                    <a:pt x="0" y="169"/>
                  </a:lnTo>
                  <a:lnTo>
                    <a:pt x="3" y="173"/>
                  </a:lnTo>
                  <a:lnTo>
                    <a:pt x="3" y="158"/>
                  </a:lnTo>
                  <a:lnTo>
                    <a:pt x="5" y="156"/>
                  </a:lnTo>
                  <a:lnTo>
                    <a:pt x="7" y="146"/>
                  </a:lnTo>
                  <a:lnTo>
                    <a:pt x="12" y="124"/>
                  </a:lnTo>
                  <a:lnTo>
                    <a:pt x="16" y="116"/>
                  </a:lnTo>
                  <a:lnTo>
                    <a:pt x="19" y="113"/>
                  </a:lnTo>
                  <a:lnTo>
                    <a:pt x="19" y="109"/>
                  </a:lnTo>
                  <a:lnTo>
                    <a:pt x="25" y="106"/>
                  </a:lnTo>
                  <a:lnTo>
                    <a:pt x="30" y="99"/>
                  </a:lnTo>
                  <a:lnTo>
                    <a:pt x="32" y="92"/>
                  </a:lnTo>
                  <a:lnTo>
                    <a:pt x="32" y="81"/>
                  </a:lnTo>
                  <a:lnTo>
                    <a:pt x="34" y="78"/>
                  </a:lnTo>
                  <a:lnTo>
                    <a:pt x="32" y="73"/>
                  </a:lnTo>
                  <a:lnTo>
                    <a:pt x="26" y="65"/>
                  </a:lnTo>
                  <a:lnTo>
                    <a:pt x="23" y="52"/>
                  </a:lnTo>
                  <a:lnTo>
                    <a:pt x="26" y="46"/>
                  </a:lnTo>
                  <a:lnTo>
                    <a:pt x="25" y="38"/>
                  </a:lnTo>
                  <a:lnTo>
                    <a:pt x="19" y="18"/>
                  </a:lnTo>
                  <a:lnTo>
                    <a:pt x="11" y="6"/>
                  </a:lnTo>
                  <a:lnTo>
                    <a:pt x="26" y="0"/>
                  </a:lnTo>
                  <a:lnTo>
                    <a:pt x="37" y="0"/>
                  </a:lnTo>
                  <a:lnTo>
                    <a:pt x="48" y="0"/>
                  </a:lnTo>
                  <a:lnTo>
                    <a:pt x="60" y="0"/>
                  </a:lnTo>
                  <a:lnTo>
                    <a:pt x="71" y="0"/>
                  </a:lnTo>
                  <a:lnTo>
                    <a:pt x="76" y="3"/>
                  </a:lnTo>
                  <a:lnTo>
                    <a:pt x="81" y="23"/>
                  </a:lnTo>
                  <a:lnTo>
                    <a:pt x="90" y="34"/>
                  </a:lnTo>
                  <a:lnTo>
                    <a:pt x="93" y="35"/>
                  </a:lnTo>
                  <a:lnTo>
                    <a:pt x="106" y="33"/>
                  </a:lnTo>
                  <a:lnTo>
                    <a:pt x="117" y="33"/>
                  </a:lnTo>
                  <a:lnTo>
                    <a:pt x="121" y="18"/>
                  </a:lnTo>
                  <a:lnTo>
                    <a:pt x="140" y="16"/>
                  </a:lnTo>
                  <a:lnTo>
                    <a:pt x="138" y="22"/>
                  </a:lnTo>
                  <a:lnTo>
                    <a:pt x="151" y="22"/>
                  </a:lnTo>
                  <a:lnTo>
                    <a:pt x="154" y="25"/>
                  </a:lnTo>
                  <a:lnTo>
                    <a:pt x="155" y="48"/>
                  </a:lnTo>
                  <a:lnTo>
                    <a:pt x="155" y="56"/>
                  </a:lnTo>
                  <a:lnTo>
                    <a:pt x="159" y="73"/>
                  </a:lnTo>
                  <a:lnTo>
                    <a:pt x="156" y="82"/>
                  </a:lnTo>
                  <a:lnTo>
                    <a:pt x="161" y="84"/>
                  </a:lnTo>
                  <a:lnTo>
                    <a:pt x="165" y="79"/>
                  </a:lnTo>
                  <a:lnTo>
                    <a:pt x="174" y="79"/>
                  </a:lnTo>
                  <a:lnTo>
                    <a:pt x="185" y="79"/>
                  </a:lnTo>
                  <a:lnTo>
                    <a:pt x="188" y="78"/>
                  </a:lnTo>
                  <a:lnTo>
                    <a:pt x="190" y="79"/>
                  </a:lnTo>
                  <a:lnTo>
                    <a:pt x="186" y="108"/>
                  </a:lnTo>
                  <a:lnTo>
                    <a:pt x="191" y="111"/>
                  </a:lnTo>
                  <a:lnTo>
                    <a:pt x="179" y="111"/>
                  </a:lnTo>
                  <a:lnTo>
                    <a:pt x="168" y="111"/>
                  </a:lnTo>
                  <a:lnTo>
                    <a:pt x="157" y="111"/>
                  </a:lnTo>
                  <a:lnTo>
                    <a:pt x="157" y="124"/>
                  </a:lnTo>
                  <a:lnTo>
                    <a:pt x="157" y="135"/>
                  </a:lnTo>
                  <a:lnTo>
                    <a:pt x="157" y="151"/>
                  </a:lnTo>
                  <a:lnTo>
                    <a:pt x="157" y="168"/>
                  </a:lnTo>
                  <a:lnTo>
                    <a:pt x="175" y="185"/>
                  </a:lnTo>
                  <a:lnTo>
                    <a:pt x="149" y="192"/>
                  </a:lnTo>
                  <a:lnTo>
                    <a:pt x="128" y="187"/>
                  </a:lnTo>
                  <a:lnTo>
                    <a:pt x="112" y="189"/>
                  </a:lnTo>
                  <a:lnTo>
                    <a:pt x="107" y="186"/>
                  </a:lnTo>
                  <a:lnTo>
                    <a:pt x="101" y="18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2" name="Google Shape;687;p69">
              <a:extLst>
                <a:ext uri="{FF2B5EF4-FFF2-40B4-BE49-F238E27FC236}">
                  <a16:creationId xmlns:a16="http://schemas.microsoft.com/office/drawing/2014/main" id="{4D5BECE0-6E53-4006-4AA8-06558152E46C}"/>
                </a:ext>
              </a:extLst>
            </p:cNvPr>
            <p:cNvSpPr/>
            <p:nvPr/>
          </p:nvSpPr>
          <p:spPr>
            <a:xfrm>
              <a:off x="20620676" y="9037020"/>
              <a:ext cx="843726" cy="797339"/>
            </a:xfrm>
            <a:custGeom>
              <a:avLst/>
              <a:gdLst/>
              <a:ahLst/>
              <a:cxnLst/>
              <a:rect l="l" t="t" r="r" b="b"/>
              <a:pathLst>
                <a:path w="117" h="114" extrusionOk="0">
                  <a:moveTo>
                    <a:pt x="26" y="36"/>
                  </a:moveTo>
                  <a:lnTo>
                    <a:pt x="30" y="34"/>
                  </a:lnTo>
                  <a:lnTo>
                    <a:pt x="37" y="27"/>
                  </a:lnTo>
                  <a:lnTo>
                    <a:pt x="43" y="23"/>
                  </a:lnTo>
                  <a:lnTo>
                    <a:pt x="43" y="21"/>
                  </a:lnTo>
                  <a:lnTo>
                    <a:pt x="49" y="18"/>
                  </a:lnTo>
                  <a:lnTo>
                    <a:pt x="54" y="20"/>
                  </a:lnTo>
                  <a:lnTo>
                    <a:pt x="55" y="17"/>
                  </a:lnTo>
                  <a:lnTo>
                    <a:pt x="52" y="15"/>
                  </a:lnTo>
                  <a:lnTo>
                    <a:pt x="52" y="12"/>
                  </a:lnTo>
                  <a:lnTo>
                    <a:pt x="54" y="6"/>
                  </a:lnTo>
                  <a:lnTo>
                    <a:pt x="68" y="0"/>
                  </a:lnTo>
                  <a:lnTo>
                    <a:pt x="73" y="1"/>
                  </a:lnTo>
                  <a:lnTo>
                    <a:pt x="76" y="0"/>
                  </a:lnTo>
                  <a:lnTo>
                    <a:pt x="76" y="5"/>
                  </a:lnTo>
                  <a:lnTo>
                    <a:pt x="92" y="6"/>
                  </a:lnTo>
                  <a:lnTo>
                    <a:pt x="112" y="14"/>
                  </a:lnTo>
                  <a:lnTo>
                    <a:pt x="114" y="16"/>
                  </a:lnTo>
                  <a:lnTo>
                    <a:pt x="117" y="30"/>
                  </a:lnTo>
                  <a:lnTo>
                    <a:pt x="117" y="43"/>
                  </a:lnTo>
                  <a:lnTo>
                    <a:pt x="113" y="54"/>
                  </a:lnTo>
                  <a:lnTo>
                    <a:pt x="115" y="71"/>
                  </a:lnTo>
                  <a:lnTo>
                    <a:pt x="104" y="100"/>
                  </a:lnTo>
                  <a:lnTo>
                    <a:pt x="96" y="107"/>
                  </a:lnTo>
                  <a:lnTo>
                    <a:pt x="95" y="114"/>
                  </a:lnTo>
                  <a:lnTo>
                    <a:pt x="89" y="109"/>
                  </a:lnTo>
                  <a:lnTo>
                    <a:pt x="85" y="108"/>
                  </a:lnTo>
                  <a:lnTo>
                    <a:pt x="74" y="107"/>
                  </a:lnTo>
                  <a:lnTo>
                    <a:pt x="65" y="104"/>
                  </a:lnTo>
                  <a:lnTo>
                    <a:pt x="62" y="106"/>
                  </a:lnTo>
                  <a:lnTo>
                    <a:pt x="52" y="101"/>
                  </a:lnTo>
                  <a:lnTo>
                    <a:pt x="45" y="101"/>
                  </a:lnTo>
                  <a:lnTo>
                    <a:pt x="40" y="96"/>
                  </a:lnTo>
                  <a:lnTo>
                    <a:pt x="38" y="81"/>
                  </a:lnTo>
                  <a:lnTo>
                    <a:pt x="25" y="71"/>
                  </a:lnTo>
                  <a:lnTo>
                    <a:pt x="21" y="70"/>
                  </a:lnTo>
                  <a:lnTo>
                    <a:pt x="13" y="60"/>
                  </a:lnTo>
                  <a:lnTo>
                    <a:pt x="7" y="48"/>
                  </a:lnTo>
                  <a:lnTo>
                    <a:pt x="0" y="39"/>
                  </a:lnTo>
                  <a:lnTo>
                    <a:pt x="0" y="36"/>
                  </a:lnTo>
                  <a:lnTo>
                    <a:pt x="11" y="37"/>
                  </a:lnTo>
                  <a:lnTo>
                    <a:pt x="19" y="37"/>
                  </a:lnTo>
                  <a:lnTo>
                    <a:pt x="21" y="39"/>
                  </a:lnTo>
                  <a:lnTo>
                    <a:pt x="25" y="38"/>
                  </a:lnTo>
                  <a:lnTo>
                    <a:pt x="26" y="36"/>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3" name="Google Shape;688;p69">
              <a:extLst>
                <a:ext uri="{FF2B5EF4-FFF2-40B4-BE49-F238E27FC236}">
                  <a16:creationId xmlns:a16="http://schemas.microsoft.com/office/drawing/2014/main" id="{E6A25A75-720E-4288-A81A-578A3996C21D}"/>
                </a:ext>
              </a:extLst>
            </p:cNvPr>
            <p:cNvSpPr/>
            <p:nvPr/>
          </p:nvSpPr>
          <p:spPr>
            <a:xfrm>
              <a:off x="20043770" y="9274824"/>
              <a:ext cx="1024005" cy="1056127"/>
            </a:xfrm>
            <a:custGeom>
              <a:avLst/>
              <a:gdLst/>
              <a:ahLst/>
              <a:cxnLst/>
              <a:rect l="l" t="t" r="r" b="b"/>
              <a:pathLst>
                <a:path w="142" h="151" extrusionOk="0">
                  <a:moveTo>
                    <a:pt x="142" y="72"/>
                  </a:moveTo>
                  <a:lnTo>
                    <a:pt x="132" y="67"/>
                  </a:lnTo>
                  <a:lnTo>
                    <a:pt x="125" y="67"/>
                  </a:lnTo>
                  <a:lnTo>
                    <a:pt x="120" y="62"/>
                  </a:lnTo>
                  <a:lnTo>
                    <a:pt x="118" y="47"/>
                  </a:lnTo>
                  <a:lnTo>
                    <a:pt x="105" y="37"/>
                  </a:lnTo>
                  <a:lnTo>
                    <a:pt x="101" y="36"/>
                  </a:lnTo>
                  <a:lnTo>
                    <a:pt x="93" y="26"/>
                  </a:lnTo>
                  <a:lnTo>
                    <a:pt x="87" y="14"/>
                  </a:lnTo>
                  <a:lnTo>
                    <a:pt x="80" y="5"/>
                  </a:lnTo>
                  <a:lnTo>
                    <a:pt x="80" y="2"/>
                  </a:lnTo>
                  <a:lnTo>
                    <a:pt x="74" y="0"/>
                  </a:lnTo>
                  <a:lnTo>
                    <a:pt x="72" y="4"/>
                  </a:lnTo>
                  <a:lnTo>
                    <a:pt x="63" y="5"/>
                  </a:lnTo>
                  <a:lnTo>
                    <a:pt x="55" y="14"/>
                  </a:lnTo>
                  <a:lnTo>
                    <a:pt x="53" y="7"/>
                  </a:lnTo>
                  <a:lnTo>
                    <a:pt x="46" y="5"/>
                  </a:lnTo>
                  <a:lnTo>
                    <a:pt x="16" y="11"/>
                  </a:lnTo>
                  <a:lnTo>
                    <a:pt x="16" y="27"/>
                  </a:lnTo>
                  <a:lnTo>
                    <a:pt x="16" y="38"/>
                  </a:lnTo>
                  <a:lnTo>
                    <a:pt x="16" y="52"/>
                  </a:lnTo>
                  <a:lnTo>
                    <a:pt x="16" y="69"/>
                  </a:lnTo>
                  <a:lnTo>
                    <a:pt x="1" y="68"/>
                  </a:lnTo>
                  <a:lnTo>
                    <a:pt x="0" y="69"/>
                  </a:lnTo>
                  <a:lnTo>
                    <a:pt x="0" y="94"/>
                  </a:lnTo>
                  <a:lnTo>
                    <a:pt x="0" y="116"/>
                  </a:lnTo>
                  <a:lnTo>
                    <a:pt x="13" y="131"/>
                  </a:lnTo>
                  <a:lnTo>
                    <a:pt x="15" y="138"/>
                  </a:lnTo>
                  <a:lnTo>
                    <a:pt x="12" y="148"/>
                  </a:lnTo>
                  <a:lnTo>
                    <a:pt x="12" y="149"/>
                  </a:lnTo>
                  <a:lnTo>
                    <a:pt x="25" y="151"/>
                  </a:lnTo>
                  <a:lnTo>
                    <a:pt x="35" y="149"/>
                  </a:lnTo>
                  <a:lnTo>
                    <a:pt x="51" y="128"/>
                  </a:lnTo>
                  <a:lnTo>
                    <a:pt x="59" y="127"/>
                  </a:lnTo>
                  <a:lnTo>
                    <a:pt x="73" y="132"/>
                  </a:lnTo>
                  <a:lnTo>
                    <a:pt x="85" y="129"/>
                  </a:lnTo>
                  <a:lnTo>
                    <a:pt x="90" y="118"/>
                  </a:lnTo>
                  <a:lnTo>
                    <a:pt x="101" y="107"/>
                  </a:lnTo>
                  <a:lnTo>
                    <a:pt x="106" y="100"/>
                  </a:lnTo>
                  <a:lnTo>
                    <a:pt x="115" y="90"/>
                  </a:lnTo>
                  <a:lnTo>
                    <a:pt x="124" y="83"/>
                  </a:lnTo>
                  <a:lnTo>
                    <a:pt x="142" y="7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4" name="Google Shape;689;p69">
              <a:extLst>
                <a:ext uri="{FF2B5EF4-FFF2-40B4-BE49-F238E27FC236}">
                  <a16:creationId xmlns:a16="http://schemas.microsoft.com/office/drawing/2014/main" id="{94C8CAF7-F5E0-40D4-0B0F-637D4DD2B729}"/>
                </a:ext>
              </a:extLst>
            </p:cNvPr>
            <p:cNvSpPr/>
            <p:nvPr/>
          </p:nvSpPr>
          <p:spPr>
            <a:xfrm>
              <a:off x="19156776" y="9176906"/>
              <a:ext cx="1463897" cy="1419825"/>
            </a:xfrm>
            <a:custGeom>
              <a:avLst/>
              <a:gdLst/>
              <a:ahLst/>
              <a:cxnLst/>
              <a:rect l="l" t="t" r="r" b="b"/>
              <a:pathLst>
                <a:path w="203" h="203" extrusionOk="0">
                  <a:moveTo>
                    <a:pt x="99" y="7"/>
                  </a:moveTo>
                  <a:lnTo>
                    <a:pt x="83" y="7"/>
                  </a:lnTo>
                  <a:lnTo>
                    <a:pt x="66" y="7"/>
                  </a:lnTo>
                  <a:lnTo>
                    <a:pt x="49" y="7"/>
                  </a:lnTo>
                  <a:lnTo>
                    <a:pt x="33" y="7"/>
                  </a:lnTo>
                  <a:lnTo>
                    <a:pt x="24" y="1"/>
                  </a:lnTo>
                  <a:lnTo>
                    <a:pt x="22" y="0"/>
                  </a:lnTo>
                  <a:lnTo>
                    <a:pt x="15" y="1"/>
                  </a:lnTo>
                  <a:lnTo>
                    <a:pt x="8" y="5"/>
                  </a:lnTo>
                  <a:lnTo>
                    <a:pt x="5" y="3"/>
                  </a:lnTo>
                  <a:lnTo>
                    <a:pt x="0" y="7"/>
                  </a:lnTo>
                  <a:lnTo>
                    <a:pt x="1" y="21"/>
                  </a:lnTo>
                  <a:lnTo>
                    <a:pt x="15" y="43"/>
                  </a:lnTo>
                  <a:lnTo>
                    <a:pt x="26" y="67"/>
                  </a:lnTo>
                  <a:lnTo>
                    <a:pt x="40" y="93"/>
                  </a:lnTo>
                  <a:lnTo>
                    <a:pt x="41" y="120"/>
                  </a:lnTo>
                  <a:lnTo>
                    <a:pt x="46" y="135"/>
                  </a:lnTo>
                  <a:lnTo>
                    <a:pt x="47" y="147"/>
                  </a:lnTo>
                  <a:lnTo>
                    <a:pt x="53" y="176"/>
                  </a:lnTo>
                  <a:lnTo>
                    <a:pt x="60" y="188"/>
                  </a:lnTo>
                  <a:lnTo>
                    <a:pt x="72" y="197"/>
                  </a:lnTo>
                  <a:lnTo>
                    <a:pt x="74" y="197"/>
                  </a:lnTo>
                  <a:lnTo>
                    <a:pt x="77" y="191"/>
                  </a:lnTo>
                  <a:lnTo>
                    <a:pt x="80" y="191"/>
                  </a:lnTo>
                  <a:lnTo>
                    <a:pt x="88" y="196"/>
                  </a:lnTo>
                  <a:lnTo>
                    <a:pt x="88" y="200"/>
                  </a:lnTo>
                  <a:lnTo>
                    <a:pt x="91" y="203"/>
                  </a:lnTo>
                  <a:lnTo>
                    <a:pt x="110" y="203"/>
                  </a:lnTo>
                  <a:lnTo>
                    <a:pt x="123" y="195"/>
                  </a:lnTo>
                  <a:lnTo>
                    <a:pt x="123" y="168"/>
                  </a:lnTo>
                  <a:lnTo>
                    <a:pt x="123" y="148"/>
                  </a:lnTo>
                  <a:lnTo>
                    <a:pt x="123" y="130"/>
                  </a:lnTo>
                  <a:lnTo>
                    <a:pt x="123" y="108"/>
                  </a:lnTo>
                  <a:lnTo>
                    <a:pt x="123" y="83"/>
                  </a:lnTo>
                  <a:lnTo>
                    <a:pt x="124" y="82"/>
                  </a:lnTo>
                  <a:lnTo>
                    <a:pt x="139" y="83"/>
                  </a:lnTo>
                  <a:lnTo>
                    <a:pt x="139" y="66"/>
                  </a:lnTo>
                  <a:lnTo>
                    <a:pt x="139" y="52"/>
                  </a:lnTo>
                  <a:lnTo>
                    <a:pt x="139" y="41"/>
                  </a:lnTo>
                  <a:lnTo>
                    <a:pt x="139" y="25"/>
                  </a:lnTo>
                  <a:lnTo>
                    <a:pt x="169" y="19"/>
                  </a:lnTo>
                  <a:lnTo>
                    <a:pt x="176" y="21"/>
                  </a:lnTo>
                  <a:lnTo>
                    <a:pt x="178" y="28"/>
                  </a:lnTo>
                  <a:lnTo>
                    <a:pt x="186" y="19"/>
                  </a:lnTo>
                  <a:lnTo>
                    <a:pt x="195" y="18"/>
                  </a:lnTo>
                  <a:lnTo>
                    <a:pt x="197" y="14"/>
                  </a:lnTo>
                  <a:lnTo>
                    <a:pt x="203" y="16"/>
                  </a:lnTo>
                  <a:lnTo>
                    <a:pt x="197" y="11"/>
                  </a:lnTo>
                  <a:lnTo>
                    <a:pt x="188" y="8"/>
                  </a:lnTo>
                  <a:lnTo>
                    <a:pt x="173" y="12"/>
                  </a:lnTo>
                  <a:lnTo>
                    <a:pt x="147" y="19"/>
                  </a:lnTo>
                  <a:lnTo>
                    <a:pt x="126" y="14"/>
                  </a:lnTo>
                  <a:lnTo>
                    <a:pt x="110" y="16"/>
                  </a:lnTo>
                  <a:lnTo>
                    <a:pt x="105" y="13"/>
                  </a:lnTo>
                  <a:lnTo>
                    <a:pt x="99" y="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5" name="Google Shape;690;p69">
              <a:extLst>
                <a:ext uri="{FF2B5EF4-FFF2-40B4-BE49-F238E27FC236}">
                  <a16:creationId xmlns:a16="http://schemas.microsoft.com/office/drawing/2014/main" id="{706C2BEC-0CAE-D6E4-41DD-5551415BFA48}"/>
                </a:ext>
              </a:extLst>
            </p:cNvPr>
            <p:cNvSpPr/>
            <p:nvPr/>
          </p:nvSpPr>
          <p:spPr>
            <a:xfrm>
              <a:off x="17902007" y="4728588"/>
              <a:ext cx="1723504" cy="1328899"/>
            </a:xfrm>
            <a:custGeom>
              <a:avLst/>
              <a:gdLst/>
              <a:ahLst/>
              <a:cxnLst/>
              <a:rect l="l" t="t" r="r" b="b"/>
              <a:pathLst>
                <a:path w="239" h="190" extrusionOk="0">
                  <a:moveTo>
                    <a:pt x="60" y="72"/>
                  </a:moveTo>
                  <a:lnTo>
                    <a:pt x="60" y="85"/>
                  </a:lnTo>
                  <a:lnTo>
                    <a:pt x="62" y="97"/>
                  </a:lnTo>
                  <a:lnTo>
                    <a:pt x="62" y="110"/>
                  </a:lnTo>
                  <a:lnTo>
                    <a:pt x="62" y="123"/>
                  </a:lnTo>
                  <a:lnTo>
                    <a:pt x="57" y="124"/>
                  </a:lnTo>
                  <a:lnTo>
                    <a:pt x="51" y="134"/>
                  </a:lnTo>
                  <a:lnTo>
                    <a:pt x="35" y="134"/>
                  </a:lnTo>
                  <a:lnTo>
                    <a:pt x="19" y="134"/>
                  </a:lnTo>
                  <a:lnTo>
                    <a:pt x="12" y="139"/>
                  </a:lnTo>
                  <a:lnTo>
                    <a:pt x="1" y="139"/>
                  </a:lnTo>
                  <a:lnTo>
                    <a:pt x="0" y="146"/>
                  </a:lnTo>
                  <a:lnTo>
                    <a:pt x="3" y="150"/>
                  </a:lnTo>
                  <a:lnTo>
                    <a:pt x="4" y="155"/>
                  </a:lnTo>
                  <a:lnTo>
                    <a:pt x="12" y="163"/>
                  </a:lnTo>
                  <a:lnTo>
                    <a:pt x="19" y="175"/>
                  </a:lnTo>
                  <a:lnTo>
                    <a:pt x="24" y="177"/>
                  </a:lnTo>
                  <a:lnTo>
                    <a:pt x="28" y="175"/>
                  </a:lnTo>
                  <a:lnTo>
                    <a:pt x="31" y="175"/>
                  </a:lnTo>
                  <a:lnTo>
                    <a:pt x="33" y="179"/>
                  </a:lnTo>
                  <a:lnTo>
                    <a:pt x="31" y="180"/>
                  </a:lnTo>
                  <a:lnTo>
                    <a:pt x="29" y="183"/>
                  </a:lnTo>
                  <a:lnTo>
                    <a:pt x="34" y="188"/>
                  </a:lnTo>
                  <a:lnTo>
                    <a:pt x="37" y="186"/>
                  </a:lnTo>
                  <a:lnTo>
                    <a:pt x="34" y="183"/>
                  </a:lnTo>
                  <a:lnTo>
                    <a:pt x="41" y="180"/>
                  </a:lnTo>
                  <a:lnTo>
                    <a:pt x="53" y="190"/>
                  </a:lnTo>
                  <a:lnTo>
                    <a:pt x="52" y="179"/>
                  </a:lnTo>
                  <a:lnTo>
                    <a:pt x="58" y="174"/>
                  </a:lnTo>
                  <a:lnTo>
                    <a:pt x="62" y="163"/>
                  </a:lnTo>
                  <a:lnTo>
                    <a:pt x="71" y="158"/>
                  </a:lnTo>
                  <a:lnTo>
                    <a:pt x="83" y="158"/>
                  </a:lnTo>
                  <a:lnTo>
                    <a:pt x="94" y="163"/>
                  </a:lnTo>
                  <a:lnTo>
                    <a:pt x="103" y="172"/>
                  </a:lnTo>
                  <a:lnTo>
                    <a:pt x="106" y="172"/>
                  </a:lnTo>
                  <a:lnTo>
                    <a:pt x="112" y="166"/>
                  </a:lnTo>
                  <a:lnTo>
                    <a:pt x="118" y="166"/>
                  </a:lnTo>
                  <a:lnTo>
                    <a:pt x="129" y="172"/>
                  </a:lnTo>
                  <a:lnTo>
                    <a:pt x="139" y="174"/>
                  </a:lnTo>
                  <a:lnTo>
                    <a:pt x="143" y="173"/>
                  </a:lnTo>
                  <a:lnTo>
                    <a:pt x="153" y="166"/>
                  </a:lnTo>
                  <a:lnTo>
                    <a:pt x="174" y="164"/>
                  </a:lnTo>
                  <a:lnTo>
                    <a:pt x="184" y="168"/>
                  </a:lnTo>
                  <a:lnTo>
                    <a:pt x="190" y="162"/>
                  </a:lnTo>
                  <a:lnTo>
                    <a:pt x="194" y="162"/>
                  </a:lnTo>
                  <a:lnTo>
                    <a:pt x="196" y="157"/>
                  </a:lnTo>
                  <a:lnTo>
                    <a:pt x="202" y="157"/>
                  </a:lnTo>
                  <a:lnTo>
                    <a:pt x="200" y="148"/>
                  </a:lnTo>
                  <a:lnTo>
                    <a:pt x="200" y="146"/>
                  </a:lnTo>
                  <a:lnTo>
                    <a:pt x="203" y="145"/>
                  </a:lnTo>
                  <a:lnTo>
                    <a:pt x="204" y="137"/>
                  </a:lnTo>
                  <a:lnTo>
                    <a:pt x="229" y="108"/>
                  </a:lnTo>
                  <a:lnTo>
                    <a:pt x="231" y="81"/>
                  </a:lnTo>
                  <a:lnTo>
                    <a:pt x="235" y="58"/>
                  </a:lnTo>
                  <a:lnTo>
                    <a:pt x="239" y="51"/>
                  </a:lnTo>
                  <a:lnTo>
                    <a:pt x="229" y="44"/>
                  </a:lnTo>
                  <a:lnTo>
                    <a:pt x="225" y="34"/>
                  </a:lnTo>
                  <a:lnTo>
                    <a:pt x="225" y="7"/>
                  </a:lnTo>
                  <a:lnTo>
                    <a:pt x="220" y="10"/>
                  </a:lnTo>
                  <a:lnTo>
                    <a:pt x="216" y="6"/>
                  </a:lnTo>
                  <a:lnTo>
                    <a:pt x="208" y="1"/>
                  </a:lnTo>
                  <a:lnTo>
                    <a:pt x="175" y="0"/>
                  </a:lnTo>
                  <a:lnTo>
                    <a:pt x="168" y="5"/>
                  </a:lnTo>
                  <a:lnTo>
                    <a:pt x="160" y="10"/>
                  </a:lnTo>
                  <a:lnTo>
                    <a:pt x="153" y="15"/>
                  </a:lnTo>
                  <a:lnTo>
                    <a:pt x="146" y="20"/>
                  </a:lnTo>
                  <a:lnTo>
                    <a:pt x="139" y="24"/>
                  </a:lnTo>
                  <a:lnTo>
                    <a:pt x="132" y="29"/>
                  </a:lnTo>
                  <a:lnTo>
                    <a:pt x="125" y="34"/>
                  </a:lnTo>
                  <a:lnTo>
                    <a:pt x="118" y="39"/>
                  </a:lnTo>
                  <a:lnTo>
                    <a:pt x="109" y="47"/>
                  </a:lnTo>
                  <a:lnTo>
                    <a:pt x="101" y="53"/>
                  </a:lnTo>
                  <a:lnTo>
                    <a:pt x="93" y="59"/>
                  </a:lnTo>
                  <a:lnTo>
                    <a:pt x="84" y="66"/>
                  </a:lnTo>
                  <a:lnTo>
                    <a:pt x="72" y="69"/>
                  </a:lnTo>
                  <a:lnTo>
                    <a:pt x="60" y="7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6" name="Google Shape;691;p69">
              <a:extLst>
                <a:ext uri="{FF2B5EF4-FFF2-40B4-BE49-F238E27FC236}">
                  <a16:creationId xmlns:a16="http://schemas.microsoft.com/office/drawing/2014/main" id="{4E897378-8699-C7A2-81E1-49A65B046196}"/>
                </a:ext>
              </a:extLst>
            </p:cNvPr>
            <p:cNvSpPr/>
            <p:nvPr/>
          </p:nvSpPr>
          <p:spPr>
            <a:xfrm>
              <a:off x="18688044" y="2994024"/>
              <a:ext cx="432678" cy="909247"/>
            </a:xfrm>
            <a:custGeom>
              <a:avLst/>
              <a:gdLst/>
              <a:ahLst/>
              <a:cxnLst/>
              <a:rect l="l" t="t" r="r" b="b"/>
              <a:pathLst>
                <a:path w="60" h="130" extrusionOk="0">
                  <a:moveTo>
                    <a:pt x="20" y="7"/>
                  </a:moveTo>
                  <a:lnTo>
                    <a:pt x="15" y="15"/>
                  </a:lnTo>
                  <a:lnTo>
                    <a:pt x="17" y="17"/>
                  </a:lnTo>
                  <a:lnTo>
                    <a:pt x="15" y="28"/>
                  </a:lnTo>
                  <a:lnTo>
                    <a:pt x="17" y="42"/>
                  </a:lnTo>
                  <a:lnTo>
                    <a:pt x="13" y="51"/>
                  </a:lnTo>
                  <a:lnTo>
                    <a:pt x="0" y="64"/>
                  </a:lnTo>
                  <a:lnTo>
                    <a:pt x="4" y="77"/>
                  </a:lnTo>
                  <a:lnTo>
                    <a:pt x="11" y="81"/>
                  </a:lnTo>
                  <a:lnTo>
                    <a:pt x="13" y="86"/>
                  </a:lnTo>
                  <a:lnTo>
                    <a:pt x="13" y="92"/>
                  </a:lnTo>
                  <a:lnTo>
                    <a:pt x="25" y="98"/>
                  </a:lnTo>
                  <a:lnTo>
                    <a:pt x="30" y="130"/>
                  </a:lnTo>
                  <a:lnTo>
                    <a:pt x="37" y="128"/>
                  </a:lnTo>
                  <a:lnTo>
                    <a:pt x="42" y="123"/>
                  </a:lnTo>
                  <a:lnTo>
                    <a:pt x="41" y="112"/>
                  </a:lnTo>
                  <a:lnTo>
                    <a:pt x="42" y="107"/>
                  </a:lnTo>
                  <a:lnTo>
                    <a:pt x="59" y="93"/>
                  </a:lnTo>
                  <a:lnTo>
                    <a:pt x="60" y="91"/>
                  </a:lnTo>
                  <a:lnTo>
                    <a:pt x="60" y="78"/>
                  </a:lnTo>
                  <a:lnTo>
                    <a:pt x="56" y="78"/>
                  </a:lnTo>
                  <a:lnTo>
                    <a:pt x="53" y="71"/>
                  </a:lnTo>
                  <a:lnTo>
                    <a:pt x="49" y="72"/>
                  </a:lnTo>
                  <a:lnTo>
                    <a:pt x="47" y="70"/>
                  </a:lnTo>
                  <a:lnTo>
                    <a:pt x="42" y="70"/>
                  </a:lnTo>
                  <a:lnTo>
                    <a:pt x="40" y="67"/>
                  </a:lnTo>
                  <a:lnTo>
                    <a:pt x="38" y="64"/>
                  </a:lnTo>
                  <a:lnTo>
                    <a:pt x="38" y="61"/>
                  </a:lnTo>
                  <a:lnTo>
                    <a:pt x="42" y="61"/>
                  </a:lnTo>
                  <a:lnTo>
                    <a:pt x="42" y="58"/>
                  </a:lnTo>
                  <a:lnTo>
                    <a:pt x="53" y="49"/>
                  </a:lnTo>
                  <a:lnTo>
                    <a:pt x="57" y="39"/>
                  </a:lnTo>
                  <a:lnTo>
                    <a:pt x="56" y="33"/>
                  </a:lnTo>
                  <a:lnTo>
                    <a:pt x="50" y="28"/>
                  </a:lnTo>
                  <a:lnTo>
                    <a:pt x="48" y="22"/>
                  </a:lnTo>
                  <a:lnTo>
                    <a:pt x="48" y="18"/>
                  </a:lnTo>
                  <a:lnTo>
                    <a:pt x="54" y="15"/>
                  </a:lnTo>
                  <a:lnTo>
                    <a:pt x="57" y="8"/>
                  </a:lnTo>
                  <a:lnTo>
                    <a:pt x="55" y="5"/>
                  </a:lnTo>
                  <a:lnTo>
                    <a:pt x="47" y="11"/>
                  </a:lnTo>
                  <a:lnTo>
                    <a:pt x="44" y="10"/>
                  </a:lnTo>
                  <a:lnTo>
                    <a:pt x="43" y="5"/>
                  </a:lnTo>
                  <a:lnTo>
                    <a:pt x="43" y="2"/>
                  </a:lnTo>
                  <a:lnTo>
                    <a:pt x="35" y="0"/>
                  </a:lnTo>
                  <a:lnTo>
                    <a:pt x="29" y="1"/>
                  </a:lnTo>
                  <a:lnTo>
                    <a:pt x="20" y="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7" name="Google Shape;692;p69">
              <a:extLst>
                <a:ext uri="{FF2B5EF4-FFF2-40B4-BE49-F238E27FC236}">
                  <a16:creationId xmlns:a16="http://schemas.microsoft.com/office/drawing/2014/main" id="{AF4EEC1C-E050-9DBD-165C-CD1620756127}"/>
                </a:ext>
              </a:extLst>
            </p:cNvPr>
            <p:cNvSpPr/>
            <p:nvPr/>
          </p:nvSpPr>
          <p:spPr>
            <a:xfrm>
              <a:off x="21839384" y="5351071"/>
              <a:ext cx="713923" cy="650462"/>
            </a:xfrm>
            <a:custGeom>
              <a:avLst/>
              <a:gdLst/>
              <a:ahLst/>
              <a:cxnLst/>
              <a:rect l="l" t="t" r="r" b="b"/>
              <a:pathLst>
                <a:path w="99" h="93" extrusionOk="0">
                  <a:moveTo>
                    <a:pt x="31" y="0"/>
                  </a:moveTo>
                  <a:lnTo>
                    <a:pt x="29" y="8"/>
                  </a:lnTo>
                  <a:lnTo>
                    <a:pt x="17" y="13"/>
                  </a:lnTo>
                  <a:lnTo>
                    <a:pt x="13" y="16"/>
                  </a:lnTo>
                  <a:lnTo>
                    <a:pt x="10" y="16"/>
                  </a:lnTo>
                  <a:lnTo>
                    <a:pt x="0" y="52"/>
                  </a:lnTo>
                  <a:lnTo>
                    <a:pt x="1" y="62"/>
                  </a:lnTo>
                  <a:lnTo>
                    <a:pt x="8" y="63"/>
                  </a:lnTo>
                  <a:lnTo>
                    <a:pt x="10" y="59"/>
                  </a:lnTo>
                  <a:lnTo>
                    <a:pt x="12" y="59"/>
                  </a:lnTo>
                  <a:lnTo>
                    <a:pt x="15" y="66"/>
                  </a:lnTo>
                  <a:lnTo>
                    <a:pt x="21" y="53"/>
                  </a:lnTo>
                  <a:lnTo>
                    <a:pt x="26" y="56"/>
                  </a:lnTo>
                  <a:lnTo>
                    <a:pt x="29" y="59"/>
                  </a:lnTo>
                  <a:lnTo>
                    <a:pt x="36" y="59"/>
                  </a:lnTo>
                  <a:lnTo>
                    <a:pt x="37" y="57"/>
                  </a:lnTo>
                  <a:lnTo>
                    <a:pt x="40" y="59"/>
                  </a:lnTo>
                  <a:lnTo>
                    <a:pt x="45" y="58"/>
                  </a:lnTo>
                  <a:lnTo>
                    <a:pt x="51" y="59"/>
                  </a:lnTo>
                  <a:lnTo>
                    <a:pt x="56" y="59"/>
                  </a:lnTo>
                  <a:lnTo>
                    <a:pt x="64" y="64"/>
                  </a:lnTo>
                  <a:lnTo>
                    <a:pt x="70" y="73"/>
                  </a:lnTo>
                  <a:lnTo>
                    <a:pt x="79" y="79"/>
                  </a:lnTo>
                  <a:lnTo>
                    <a:pt x="82" y="85"/>
                  </a:lnTo>
                  <a:lnTo>
                    <a:pt x="89" y="93"/>
                  </a:lnTo>
                  <a:lnTo>
                    <a:pt x="99" y="85"/>
                  </a:lnTo>
                  <a:lnTo>
                    <a:pt x="90" y="79"/>
                  </a:lnTo>
                  <a:lnTo>
                    <a:pt x="87" y="73"/>
                  </a:lnTo>
                  <a:lnTo>
                    <a:pt x="85" y="72"/>
                  </a:lnTo>
                  <a:lnTo>
                    <a:pt x="83" y="69"/>
                  </a:lnTo>
                  <a:lnTo>
                    <a:pt x="79" y="68"/>
                  </a:lnTo>
                  <a:lnTo>
                    <a:pt x="73" y="57"/>
                  </a:lnTo>
                  <a:lnTo>
                    <a:pt x="65" y="54"/>
                  </a:lnTo>
                  <a:lnTo>
                    <a:pt x="61" y="51"/>
                  </a:lnTo>
                  <a:lnTo>
                    <a:pt x="57" y="52"/>
                  </a:lnTo>
                  <a:lnTo>
                    <a:pt x="54" y="47"/>
                  </a:lnTo>
                  <a:lnTo>
                    <a:pt x="55" y="45"/>
                  </a:lnTo>
                  <a:lnTo>
                    <a:pt x="52" y="43"/>
                  </a:lnTo>
                  <a:lnTo>
                    <a:pt x="50" y="45"/>
                  </a:lnTo>
                  <a:lnTo>
                    <a:pt x="51" y="48"/>
                  </a:lnTo>
                  <a:lnTo>
                    <a:pt x="49" y="47"/>
                  </a:lnTo>
                  <a:lnTo>
                    <a:pt x="48" y="42"/>
                  </a:lnTo>
                  <a:lnTo>
                    <a:pt x="45" y="41"/>
                  </a:lnTo>
                  <a:lnTo>
                    <a:pt x="42" y="35"/>
                  </a:lnTo>
                  <a:lnTo>
                    <a:pt x="36" y="9"/>
                  </a:lnTo>
                  <a:lnTo>
                    <a:pt x="31"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8" name="Google Shape;693;p69">
              <a:extLst>
                <a:ext uri="{FF2B5EF4-FFF2-40B4-BE49-F238E27FC236}">
                  <a16:creationId xmlns:a16="http://schemas.microsoft.com/office/drawing/2014/main" id="{6BF4C867-FF27-0285-7DF5-704A978576AB}"/>
                </a:ext>
              </a:extLst>
            </p:cNvPr>
            <p:cNvSpPr/>
            <p:nvPr/>
          </p:nvSpPr>
          <p:spPr>
            <a:xfrm>
              <a:off x="22423503" y="5945581"/>
              <a:ext cx="165862" cy="209827"/>
            </a:xfrm>
            <a:custGeom>
              <a:avLst/>
              <a:gdLst/>
              <a:ahLst/>
              <a:cxnLst/>
              <a:rect l="l" t="t" r="r" b="b"/>
              <a:pathLst>
                <a:path w="23" h="30" extrusionOk="0">
                  <a:moveTo>
                    <a:pt x="18" y="0"/>
                  </a:moveTo>
                  <a:lnTo>
                    <a:pt x="8" y="8"/>
                  </a:lnTo>
                  <a:lnTo>
                    <a:pt x="7" y="9"/>
                  </a:lnTo>
                  <a:lnTo>
                    <a:pt x="5" y="17"/>
                  </a:lnTo>
                  <a:lnTo>
                    <a:pt x="0" y="25"/>
                  </a:lnTo>
                  <a:lnTo>
                    <a:pt x="2" y="30"/>
                  </a:lnTo>
                  <a:lnTo>
                    <a:pt x="8" y="30"/>
                  </a:lnTo>
                  <a:lnTo>
                    <a:pt x="13" y="27"/>
                  </a:lnTo>
                  <a:lnTo>
                    <a:pt x="17" y="30"/>
                  </a:lnTo>
                  <a:lnTo>
                    <a:pt x="21" y="21"/>
                  </a:lnTo>
                  <a:lnTo>
                    <a:pt x="20" y="20"/>
                  </a:lnTo>
                  <a:lnTo>
                    <a:pt x="13" y="21"/>
                  </a:lnTo>
                  <a:lnTo>
                    <a:pt x="11" y="20"/>
                  </a:lnTo>
                  <a:lnTo>
                    <a:pt x="13" y="20"/>
                  </a:lnTo>
                  <a:lnTo>
                    <a:pt x="15" y="17"/>
                  </a:lnTo>
                  <a:lnTo>
                    <a:pt x="23" y="12"/>
                  </a:lnTo>
                  <a:lnTo>
                    <a:pt x="23" y="6"/>
                  </a:lnTo>
                  <a:lnTo>
                    <a:pt x="18"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29" name="Google Shape;694;p69">
              <a:extLst>
                <a:ext uri="{FF2B5EF4-FFF2-40B4-BE49-F238E27FC236}">
                  <a16:creationId xmlns:a16="http://schemas.microsoft.com/office/drawing/2014/main" id="{B5C822B9-3F1E-B543-9EDF-1230DA6F9802}"/>
                </a:ext>
              </a:extLst>
            </p:cNvPr>
            <p:cNvSpPr/>
            <p:nvPr/>
          </p:nvSpPr>
          <p:spPr>
            <a:xfrm>
              <a:off x="18183250" y="5826676"/>
              <a:ext cx="1269190" cy="1056129"/>
            </a:xfrm>
            <a:custGeom>
              <a:avLst/>
              <a:gdLst/>
              <a:ahLst/>
              <a:cxnLst/>
              <a:rect l="l" t="t" r="r" b="b"/>
              <a:pathLst>
                <a:path w="176" h="151" extrusionOk="0">
                  <a:moveTo>
                    <a:pt x="2" y="118"/>
                  </a:moveTo>
                  <a:lnTo>
                    <a:pt x="24" y="118"/>
                  </a:lnTo>
                  <a:lnTo>
                    <a:pt x="32" y="122"/>
                  </a:lnTo>
                  <a:lnTo>
                    <a:pt x="35" y="126"/>
                  </a:lnTo>
                  <a:lnTo>
                    <a:pt x="39" y="131"/>
                  </a:lnTo>
                  <a:lnTo>
                    <a:pt x="42" y="133"/>
                  </a:lnTo>
                  <a:lnTo>
                    <a:pt x="40" y="134"/>
                  </a:lnTo>
                  <a:lnTo>
                    <a:pt x="42" y="142"/>
                  </a:lnTo>
                  <a:lnTo>
                    <a:pt x="46" y="147"/>
                  </a:lnTo>
                  <a:lnTo>
                    <a:pt x="51" y="149"/>
                  </a:lnTo>
                  <a:lnTo>
                    <a:pt x="52" y="149"/>
                  </a:lnTo>
                  <a:lnTo>
                    <a:pt x="54" y="151"/>
                  </a:lnTo>
                  <a:lnTo>
                    <a:pt x="58" y="149"/>
                  </a:lnTo>
                  <a:lnTo>
                    <a:pt x="62" y="149"/>
                  </a:lnTo>
                  <a:lnTo>
                    <a:pt x="67" y="144"/>
                  </a:lnTo>
                  <a:lnTo>
                    <a:pt x="73" y="147"/>
                  </a:lnTo>
                  <a:lnTo>
                    <a:pt x="82" y="147"/>
                  </a:lnTo>
                  <a:lnTo>
                    <a:pt x="83" y="141"/>
                  </a:lnTo>
                  <a:lnTo>
                    <a:pt x="86" y="144"/>
                  </a:lnTo>
                  <a:lnTo>
                    <a:pt x="90" y="134"/>
                  </a:lnTo>
                  <a:lnTo>
                    <a:pt x="93" y="125"/>
                  </a:lnTo>
                  <a:lnTo>
                    <a:pt x="98" y="118"/>
                  </a:lnTo>
                  <a:lnTo>
                    <a:pt x="102" y="114"/>
                  </a:lnTo>
                  <a:lnTo>
                    <a:pt x="104" y="110"/>
                  </a:lnTo>
                  <a:lnTo>
                    <a:pt x="118" y="109"/>
                  </a:lnTo>
                  <a:lnTo>
                    <a:pt x="125" y="117"/>
                  </a:lnTo>
                  <a:lnTo>
                    <a:pt x="131" y="115"/>
                  </a:lnTo>
                  <a:lnTo>
                    <a:pt x="140" y="96"/>
                  </a:lnTo>
                  <a:lnTo>
                    <a:pt x="144" y="85"/>
                  </a:lnTo>
                  <a:lnTo>
                    <a:pt x="151" y="79"/>
                  </a:lnTo>
                  <a:lnTo>
                    <a:pt x="155" y="63"/>
                  </a:lnTo>
                  <a:lnTo>
                    <a:pt x="162" y="45"/>
                  </a:lnTo>
                  <a:lnTo>
                    <a:pt x="165" y="42"/>
                  </a:lnTo>
                  <a:lnTo>
                    <a:pt x="176" y="34"/>
                  </a:lnTo>
                  <a:lnTo>
                    <a:pt x="176" y="26"/>
                  </a:lnTo>
                  <a:lnTo>
                    <a:pt x="171" y="21"/>
                  </a:lnTo>
                  <a:lnTo>
                    <a:pt x="171" y="11"/>
                  </a:lnTo>
                  <a:lnTo>
                    <a:pt x="163" y="0"/>
                  </a:lnTo>
                  <a:lnTo>
                    <a:pt x="157" y="0"/>
                  </a:lnTo>
                  <a:lnTo>
                    <a:pt x="155" y="5"/>
                  </a:lnTo>
                  <a:lnTo>
                    <a:pt x="151" y="5"/>
                  </a:lnTo>
                  <a:lnTo>
                    <a:pt x="145" y="11"/>
                  </a:lnTo>
                  <a:lnTo>
                    <a:pt x="135" y="7"/>
                  </a:lnTo>
                  <a:lnTo>
                    <a:pt x="114" y="9"/>
                  </a:lnTo>
                  <a:lnTo>
                    <a:pt x="104" y="16"/>
                  </a:lnTo>
                  <a:lnTo>
                    <a:pt x="100" y="17"/>
                  </a:lnTo>
                  <a:lnTo>
                    <a:pt x="90" y="15"/>
                  </a:lnTo>
                  <a:lnTo>
                    <a:pt x="79" y="9"/>
                  </a:lnTo>
                  <a:lnTo>
                    <a:pt x="73" y="9"/>
                  </a:lnTo>
                  <a:lnTo>
                    <a:pt x="67" y="15"/>
                  </a:lnTo>
                  <a:lnTo>
                    <a:pt x="64" y="15"/>
                  </a:lnTo>
                  <a:lnTo>
                    <a:pt x="55" y="6"/>
                  </a:lnTo>
                  <a:lnTo>
                    <a:pt x="44" y="1"/>
                  </a:lnTo>
                  <a:lnTo>
                    <a:pt x="32" y="1"/>
                  </a:lnTo>
                  <a:lnTo>
                    <a:pt x="23" y="6"/>
                  </a:lnTo>
                  <a:lnTo>
                    <a:pt x="19" y="17"/>
                  </a:lnTo>
                  <a:lnTo>
                    <a:pt x="13" y="22"/>
                  </a:lnTo>
                  <a:lnTo>
                    <a:pt x="14" y="33"/>
                  </a:lnTo>
                  <a:lnTo>
                    <a:pt x="12" y="38"/>
                  </a:lnTo>
                  <a:lnTo>
                    <a:pt x="15" y="44"/>
                  </a:lnTo>
                  <a:lnTo>
                    <a:pt x="17" y="54"/>
                  </a:lnTo>
                  <a:lnTo>
                    <a:pt x="13" y="56"/>
                  </a:lnTo>
                  <a:lnTo>
                    <a:pt x="14" y="59"/>
                  </a:lnTo>
                  <a:lnTo>
                    <a:pt x="13" y="63"/>
                  </a:lnTo>
                  <a:lnTo>
                    <a:pt x="7" y="67"/>
                  </a:lnTo>
                  <a:lnTo>
                    <a:pt x="6" y="75"/>
                  </a:lnTo>
                  <a:lnTo>
                    <a:pt x="2" y="85"/>
                  </a:lnTo>
                  <a:lnTo>
                    <a:pt x="0" y="107"/>
                  </a:lnTo>
                  <a:lnTo>
                    <a:pt x="2" y="118"/>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0" name="Google Shape;695;p69">
              <a:extLst>
                <a:ext uri="{FF2B5EF4-FFF2-40B4-BE49-F238E27FC236}">
                  <a16:creationId xmlns:a16="http://schemas.microsoft.com/office/drawing/2014/main" id="{C37716DA-263A-1439-D17A-4CBAE52674D7}"/>
                </a:ext>
              </a:extLst>
            </p:cNvPr>
            <p:cNvSpPr/>
            <p:nvPr/>
          </p:nvSpPr>
          <p:spPr>
            <a:xfrm>
              <a:off x="18803424" y="5903616"/>
              <a:ext cx="829302" cy="1251965"/>
            </a:xfrm>
            <a:custGeom>
              <a:avLst/>
              <a:gdLst/>
              <a:ahLst/>
              <a:cxnLst/>
              <a:rect l="l" t="t" r="r" b="b"/>
              <a:pathLst>
                <a:path w="115" h="179" extrusionOk="0">
                  <a:moveTo>
                    <a:pt x="43" y="171"/>
                  </a:moveTo>
                  <a:lnTo>
                    <a:pt x="56" y="169"/>
                  </a:lnTo>
                  <a:lnTo>
                    <a:pt x="72" y="171"/>
                  </a:lnTo>
                  <a:lnTo>
                    <a:pt x="94" y="171"/>
                  </a:lnTo>
                  <a:lnTo>
                    <a:pt x="107" y="174"/>
                  </a:lnTo>
                  <a:lnTo>
                    <a:pt x="114" y="179"/>
                  </a:lnTo>
                  <a:lnTo>
                    <a:pt x="115" y="176"/>
                  </a:lnTo>
                  <a:lnTo>
                    <a:pt x="115" y="161"/>
                  </a:lnTo>
                  <a:lnTo>
                    <a:pt x="114" y="161"/>
                  </a:lnTo>
                  <a:lnTo>
                    <a:pt x="104" y="152"/>
                  </a:lnTo>
                  <a:lnTo>
                    <a:pt x="93" y="130"/>
                  </a:lnTo>
                  <a:lnTo>
                    <a:pt x="91" y="113"/>
                  </a:lnTo>
                  <a:lnTo>
                    <a:pt x="97" y="106"/>
                  </a:lnTo>
                  <a:lnTo>
                    <a:pt x="104" y="90"/>
                  </a:lnTo>
                  <a:lnTo>
                    <a:pt x="98" y="71"/>
                  </a:lnTo>
                  <a:lnTo>
                    <a:pt x="96" y="68"/>
                  </a:lnTo>
                  <a:lnTo>
                    <a:pt x="89" y="64"/>
                  </a:lnTo>
                  <a:lnTo>
                    <a:pt x="85" y="56"/>
                  </a:lnTo>
                  <a:lnTo>
                    <a:pt x="85" y="53"/>
                  </a:lnTo>
                  <a:lnTo>
                    <a:pt x="88" y="50"/>
                  </a:lnTo>
                  <a:lnTo>
                    <a:pt x="102" y="52"/>
                  </a:lnTo>
                  <a:lnTo>
                    <a:pt x="103" y="49"/>
                  </a:lnTo>
                  <a:lnTo>
                    <a:pt x="103" y="45"/>
                  </a:lnTo>
                  <a:lnTo>
                    <a:pt x="96" y="34"/>
                  </a:lnTo>
                  <a:lnTo>
                    <a:pt x="97" y="20"/>
                  </a:lnTo>
                  <a:lnTo>
                    <a:pt x="93" y="6"/>
                  </a:lnTo>
                  <a:lnTo>
                    <a:pt x="90" y="4"/>
                  </a:lnTo>
                  <a:lnTo>
                    <a:pt x="89" y="0"/>
                  </a:lnTo>
                  <a:lnTo>
                    <a:pt x="85" y="0"/>
                  </a:lnTo>
                  <a:lnTo>
                    <a:pt x="85" y="10"/>
                  </a:lnTo>
                  <a:lnTo>
                    <a:pt x="90" y="15"/>
                  </a:lnTo>
                  <a:lnTo>
                    <a:pt x="90" y="23"/>
                  </a:lnTo>
                  <a:lnTo>
                    <a:pt x="79" y="31"/>
                  </a:lnTo>
                  <a:lnTo>
                    <a:pt x="76" y="34"/>
                  </a:lnTo>
                  <a:lnTo>
                    <a:pt x="69" y="52"/>
                  </a:lnTo>
                  <a:lnTo>
                    <a:pt x="65" y="68"/>
                  </a:lnTo>
                  <a:lnTo>
                    <a:pt x="58" y="74"/>
                  </a:lnTo>
                  <a:lnTo>
                    <a:pt x="54" y="85"/>
                  </a:lnTo>
                  <a:lnTo>
                    <a:pt x="45" y="104"/>
                  </a:lnTo>
                  <a:lnTo>
                    <a:pt x="39" y="106"/>
                  </a:lnTo>
                  <a:lnTo>
                    <a:pt x="32" y="98"/>
                  </a:lnTo>
                  <a:lnTo>
                    <a:pt x="18" y="99"/>
                  </a:lnTo>
                  <a:lnTo>
                    <a:pt x="16" y="103"/>
                  </a:lnTo>
                  <a:lnTo>
                    <a:pt x="12" y="107"/>
                  </a:lnTo>
                  <a:lnTo>
                    <a:pt x="7" y="114"/>
                  </a:lnTo>
                  <a:lnTo>
                    <a:pt x="4" y="123"/>
                  </a:lnTo>
                  <a:lnTo>
                    <a:pt x="0" y="133"/>
                  </a:lnTo>
                  <a:lnTo>
                    <a:pt x="2" y="135"/>
                  </a:lnTo>
                  <a:lnTo>
                    <a:pt x="6" y="135"/>
                  </a:lnTo>
                  <a:lnTo>
                    <a:pt x="9" y="141"/>
                  </a:lnTo>
                  <a:lnTo>
                    <a:pt x="14" y="144"/>
                  </a:lnTo>
                  <a:lnTo>
                    <a:pt x="19" y="144"/>
                  </a:lnTo>
                  <a:lnTo>
                    <a:pt x="18" y="149"/>
                  </a:lnTo>
                  <a:lnTo>
                    <a:pt x="19" y="150"/>
                  </a:lnTo>
                  <a:lnTo>
                    <a:pt x="22" y="155"/>
                  </a:lnTo>
                  <a:lnTo>
                    <a:pt x="19" y="172"/>
                  </a:lnTo>
                  <a:lnTo>
                    <a:pt x="43" y="171"/>
                  </a:lnTo>
                  <a:close/>
                </a:path>
              </a:pathLst>
            </a:custGeom>
            <a:solidFill>
              <a:srgbClr val="EEA535"/>
            </a:solid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1" name="Google Shape;696;p69">
              <a:extLst>
                <a:ext uri="{FF2B5EF4-FFF2-40B4-BE49-F238E27FC236}">
                  <a16:creationId xmlns:a16="http://schemas.microsoft.com/office/drawing/2014/main" id="{DD798ACC-9978-088E-66EB-376568BB9979}"/>
                </a:ext>
              </a:extLst>
            </p:cNvPr>
            <p:cNvSpPr/>
            <p:nvPr/>
          </p:nvSpPr>
          <p:spPr>
            <a:xfrm>
              <a:off x="21042528" y="7431190"/>
              <a:ext cx="209132" cy="188847"/>
            </a:xfrm>
            <a:custGeom>
              <a:avLst/>
              <a:gdLst/>
              <a:ahLst/>
              <a:cxnLst/>
              <a:rect l="l" t="t" r="r" b="b"/>
              <a:pathLst>
                <a:path w="29" h="27" extrusionOk="0">
                  <a:moveTo>
                    <a:pt x="22" y="0"/>
                  </a:moveTo>
                  <a:lnTo>
                    <a:pt x="18" y="1"/>
                  </a:lnTo>
                  <a:lnTo>
                    <a:pt x="16" y="6"/>
                  </a:lnTo>
                  <a:lnTo>
                    <a:pt x="11" y="5"/>
                  </a:lnTo>
                  <a:lnTo>
                    <a:pt x="4" y="14"/>
                  </a:lnTo>
                  <a:lnTo>
                    <a:pt x="0" y="21"/>
                  </a:lnTo>
                  <a:lnTo>
                    <a:pt x="2" y="26"/>
                  </a:lnTo>
                  <a:lnTo>
                    <a:pt x="4" y="23"/>
                  </a:lnTo>
                  <a:lnTo>
                    <a:pt x="5" y="23"/>
                  </a:lnTo>
                  <a:lnTo>
                    <a:pt x="9" y="27"/>
                  </a:lnTo>
                  <a:lnTo>
                    <a:pt x="13" y="26"/>
                  </a:lnTo>
                  <a:lnTo>
                    <a:pt x="16" y="21"/>
                  </a:lnTo>
                  <a:lnTo>
                    <a:pt x="23" y="19"/>
                  </a:lnTo>
                  <a:lnTo>
                    <a:pt x="25" y="21"/>
                  </a:lnTo>
                  <a:lnTo>
                    <a:pt x="29" y="14"/>
                  </a:lnTo>
                  <a:lnTo>
                    <a:pt x="22"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chemeClr val="accent4"/>
                </a:solidFill>
                <a:latin typeface="Verdana"/>
                <a:ea typeface="Verdana"/>
                <a:cs typeface="Verdana"/>
                <a:sym typeface="Verdana"/>
              </a:endParaRPr>
            </a:p>
          </p:txBody>
        </p:sp>
        <p:sp>
          <p:nvSpPr>
            <p:cNvPr id="32" name="Google Shape;697;p69">
              <a:extLst>
                <a:ext uri="{FF2B5EF4-FFF2-40B4-BE49-F238E27FC236}">
                  <a16:creationId xmlns:a16="http://schemas.microsoft.com/office/drawing/2014/main" id="{11EB1B1B-FD32-DAC3-91F8-0A96D70BDC3A}"/>
                </a:ext>
              </a:extLst>
            </p:cNvPr>
            <p:cNvSpPr/>
            <p:nvPr/>
          </p:nvSpPr>
          <p:spPr>
            <a:xfrm>
              <a:off x="19459652" y="6156001"/>
              <a:ext cx="1420631" cy="895259"/>
            </a:xfrm>
            <a:custGeom>
              <a:avLst/>
              <a:gdLst/>
              <a:ahLst/>
              <a:cxnLst/>
              <a:rect l="l" t="t" r="r" b="b"/>
              <a:pathLst>
                <a:path w="197" h="128" extrusionOk="0">
                  <a:moveTo>
                    <a:pt x="197" y="92"/>
                  </a:moveTo>
                  <a:lnTo>
                    <a:pt x="190" y="92"/>
                  </a:lnTo>
                  <a:lnTo>
                    <a:pt x="187" y="95"/>
                  </a:lnTo>
                  <a:lnTo>
                    <a:pt x="184" y="92"/>
                  </a:lnTo>
                  <a:lnTo>
                    <a:pt x="182" y="95"/>
                  </a:lnTo>
                  <a:lnTo>
                    <a:pt x="178" y="91"/>
                  </a:lnTo>
                  <a:lnTo>
                    <a:pt x="168" y="92"/>
                  </a:lnTo>
                  <a:lnTo>
                    <a:pt x="162" y="91"/>
                  </a:lnTo>
                  <a:lnTo>
                    <a:pt x="161" y="95"/>
                  </a:lnTo>
                  <a:lnTo>
                    <a:pt x="156" y="96"/>
                  </a:lnTo>
                  <a:lnTo>
                    <a:pt x="153" y="93"/>
                  </a:lnTo>
                  <a:lnTo>
                    <a:pt x="134" y="100"/>
                  </a:lnTo>
                  <a:lnTo>
                    <a:pt x="127" y="97"/>
                  </a:lnTo>
                  <a:lnTo>
                    <a:pt x="123" y="100"/>
                  </a:lnTo>
                  <a:lnTo>
                    <a:pt x="123" y="105"/>
                  </a:lnTo>
                  <a:lnTo>
                    <a:pt x="121" y="106"/>
                  </a:lnTo>
                  <a:lnTo>
                    <a:pt x="106" y="106"/>
                  </a:lnTo>
                  <a:lnTo>
                    <a:pt x="97" y="101"/>
                  </a:lnTo>
                  <a:lnTo>
                    <a:pt x="94" y="103"/>
                  </a:lnTo>
                  <a:lnTo>
                    <a:pt x="92" y="102"/>
                  </a:lnTo>
                  <a:lnTo>
                    <a:pt x="84" y="92"/>
                  </a:lnTo>
                  <a:lnTo>
                    <a:pt x="75" y="92"/>
                  </a:lnTo>
                  <a:lnTo>
                    <a:pt x="67" y="102"/>
                  </a:lnTo>
                  <a:lnTo>
                    <a:pt x="66" y="114"/>
                  </a:lnTo>
                  <a:lnTo>
                    <a:pt x="62" y="114"/>
                  </a:lnTo>
                  <a:lnTo>
                    <a:pt x="53" y="119"/>
                  </a:lnTo>
                  <a:lnTo>
                    <a:pt x="43" y="114"/>
                  </a:lnTo>
                  <a:lnTo>
                    <a:pt x="38" y="116"/>
                  </a:lnTo>
                  <a:lnTo>
                    <a:pt x="31" y="119"/>
                  </a:lnTo>
                  <a:lnTo>
                    <a:pt x="24" y="128"/>
                  </a:lnTo>
                  <a:lnTo>
                    <a:pt x="23" y="128"/>
                  </a:lnTo>
                  <a:lnTo>
                    <a:pt x="13" y="119"/>
                  </a:lnTo>
                  <a:lnTo>
                    <a:pt x="2" y="97"/>
                  </a:lnTo>
                  <a:lnTo>
                    <a:pt x="0" y="80"/>
                  </a:lnTo>
                  <a:lnTo>
                    <a:pt x="6" y="73"/>
                  </a:lnTo>
                  <a:lnTo>
                    <a:pt x="13" y="57"/>
                  </a:lnTo>
                  <a:lnTo>
                    <a:pt x="23" y="57"/>
                  </a:lnTo>
                  <a:lnTo>
                    <a:pt x="29" y="53"/>
                  </a:lnTo>
                  <a:lnTo>
                    <a:pt x="31" y="51"/>
                  </a:lnTo>
                  <a:lnTo>
                    <a:pt x="36" y="55"/>
                  </a:lnTo>
                  <a:lnTo>
                    <a:pt x="50" y="48"/>
                  </a:lnTo>
                  <a:lnTo>
                    <a:pt x="63" y="47"/>
                  </a:lnTo>
                  <a:lnTo>
                    <a:pt x="69" y="39"/>
                  </a:lnTo>
                  <a:lnTo>
                    <a:pt x="67" y="36"/>
                  </a:lnTo>
                  <a:lnTo>
                    <a:pt x="68" y="33"/>
                  </a:lnTo>
                  <a:lnTo>
                    <a:pt x="91" y="30"/>
                  </a:lnTo>
                  <a:lnTo>
                    <a:pt x="92" y="27"/>
                  </a:lnTo>
                  <a:lnTo>
                    <a:pt x="98" y="25"/>
                  </a:lnTo>
                  <a:lnTo>
                    <a:pt x="99" y="21"/>
                  </a:lnTo>
                  <a:lnTo>
                    <a:pt x="110" y="12"/>
                  </a:lnTo>
                  <a:lnTo>
                    <a:pt x="110" y="8"/>
                  </a:lnTo>
                  <a:lnTo>
                    <a:pt x="112" y="3"/>
                  </a:lnTo>
                  <a:lnTo>
                    <a:pt x="124" y="0"/>
                  </a:lnTo>
                  <a:lnTo>
                    <a:pt x="136" y="16"/>
                  </a:lnTo>
                  <a:lnTo>
                    <a:pt x="137" y="21"/>
                  </a:lnTo>
                  <a:lnTo>
                    <a:pt x="136" y="35"/>
                  </a:lnTo>
                  <a:lnTo>
                    <a:pt x="138" y="37"/>
                  </a:lnTo>
                  <a:lnTo>
                    <a:pt x="146" y="38"/>
                  </a:lnTo>
                  <a:lnTo>
                    <a:pt x="147" y="42"/>
                  </a:lnTo>
                  <a:lnTo>
                    <a:pt x="156" y="43"/>
                  </a:lnTo>
                  <a:lnTo>
                    <a:pt x="161" y="47"/>
                  </a:lnTo>
                  <a:lnTo>
                    <a:pt x="162" y="54"/>
                  </a:lnTo>
                  <a:lnTo>
                    <a:pt x="178" y="66"/>
                  </a:lnTo>
                  <a:lnTo>
                    <a:pt x="182" y="78"/>
                  </a:lnTo>
                  <a:lnTo>
                    <a:pt x="193" y="84"/>
                  </a:lnTo>
                  <a:lnTo>
                    <a:pt x="197" y="9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3" name="Google Shape;698;p69">
              <a:extLst>
                <a:ext uri="{FF2B5EF4-FFF2-40B4-BE49-F238E27FC236}">
                  <a16:creationId xmlns:a16="http://schemas.microsoft.com/office/drawing/2014/main" id="{27B0A370-75FD-40EF-0C88-C1EACC89EEBE}"/>
                </a:ext>
              </a:extLst>
            </p:cNvPr>
            <p:cNvSpPr/>
            <p:nvPr/>
          </p:nvSpPr>
          <p:spPr>
            <a:xfrm>
              <a:off x="19185623" y="7813033"/>
              <a:ext cx="115381" cy="153873"/>
            </a:xfrm>
            <a:custGeom>
              <a:avLst/>
              <a:gdLst/>
              <a:ahLst/>
              <a:cxnLst/>
              <a:rect l="l" t="t" r="r" b="b"/>
              <a:pathLst>
                <a:path w="16" h="22" extrusionOk="0">
                  <a:moveTo>
                    <a:pt x="5" y="22"/>
                  </a:moveTo>
                  <a:lnTo>
                    <a:pt x="3" y="20"/>
                  </a:lnTo>
                  <a:lnTo>
                    <a:pt x="3" y="12"/>
                  </a:lnTo>
                  <a:lnTo>
                    <a:pt x="0" y="9"/>
                  </a:lnTo>
                  <a:lnTo>
                    <a:pt x="7" y="6"/>
                  </a:lnTo>
                  <a:lnTo>
                    <a:pt x="9" y="1"/>
                  </a:lnTo>
                  <a:lnTo>
                    <a:pt x="12" y="0"/>
                  </a:lnTo>
                  <a:lnTo>
                    <a:pt x="15" y="1"/>
                  </a:lnTo>
                  <a:lnTo>
                    <a:pt x="16" y="4"/>
                  </a:lnTo>
                  <a:lnTo>
                    <a:pt x="10" y="8"/>
                  </a:lnTo>
                  <a:lnTo>
                    <a:pt x="7" y="20"/>
                  </a:lnTo>
                  <a:lnTo>
                    <a:pt x="5" y="22"/>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4" name="Google Shape;699;p69">
              <a:extLst>
                <a:ext uri="{FF2B5EF4-FFF2-40B4-BE49-F238E27FC236}">
                  <a16:creationId xmlns:a16="http://schemas.microsoft.com/office/drawing/2014/main" id="{6CD92439-F9C3-39DA-14A2-88D71FCE72AC}"/>
                </a:ext>
              </a:extLst>
            </p:cNvPr>
            <p:cNvSpPr/>
            <p:nvPr/>
          </p:nvSpPr>
          <p:spPr>
            <a:xfrm>
              <a:off x="18846693" y="7085634"/>
              <a:ext cx="598542" cy="678441"/>
            </a:xfrm>
            <a:custGeom>
              <a:avLst/>
              <a:gdLst/>
              <a:ahLst/>
              <a:cxnLst/>
              <a:rect l="l" t="t" r="r" b="b"/>
              <a:pathLst>
                <a:path w="83" h="97" extrusionOk="0">
                  <a:moveTo>
                    <a:pt x="37" y="2"/>
                  </a:moveTo>
                  <a:lnTo>
                    <a:pt x="35" y="5"/>
                  </a:lnTo>
                  <a:lnTo>
                    <a:pt x="37" y="19"/>
                  </a:lnTo>
                  <a:lnTo>
                    <a:pt x="18" y="19"/>
                  </a:lnTo>
                  <a:lnTo>
                    <a:pt x="10" y="21"/>
                  </a:lnTo>
                  <a:lnTo>
                    <a:pt x="12" y="25"/>
                  </a:lnTo>
                  <a:lnTo>
                    <a:pt x="8" y="27"/>
                  </a:lnTo>
                  <a:lnTo>
                    <a:pt x="15" y="34"/>
                  </a:lnTo>
                  <a:lnTo>
                    <a:pt x="12" y="35"/>
                  </a:lnTo>
                  <a:lnTo>
                    <a:pt x="7" y="32"/>
                  </a:lnTo>
                  <a:lnTo>
                    <a:pt x="6" y="42"/>
                  </a:lnTo>
                  <a:lnTo>
                    <a:pt x="2" y="47"/>
                  </a:lnTo>
                  <a:lnTo>
                    <a:pt x="0" y="47"/>
                  </a:lnTo>
                  <a:lnTo>
                    <a:pt x="1" y="51"/>
                  </a:lnTo>
                  <a:lnTo>
                    <a:pt x="7" y="65"/>
                  </a:lnTo>
                  <a:lnTo>
                    <a:pt x="16" y="78"/>
                  </a:lnTo>
                  <a:lnTo>
                    <a:pt x="33" y="92"/>
                  </a:lnTo>
                  <a:lnTo>
                    <a:pt x="34" y="97"/>
                  </a:lnTo>
                  <a:lnTo>
                    <a:pt x="37" y="90"/>
                  </a:lnTo>
                  <a:lnTo>
                    <a:pt x="43" y="90"/>
                  </a:lnTo>
                  <a:lnTo>
                    <a:pt x="44" y="89"/>
                  </a:lnTo>
                  <a:lnTo>
                    <a:pt x="41" y="80"/>
                  </a:lnTo>
                  <a:lnTo>
                    <a:pt x="43" y="75"/>
                  </a:lnTo>
                  <a:lnTo>
                    <a:pt x="52" y="70"/>
                  </a:lnTo>
                  <a:lnTo>
                    <a:pt x="58" y="64"/>
                  </a:lnTo>
                  <a:lnTo>
                    <a:pt x="62" y="69"/>
                  </a:lnTo>
                  <a:lnTo>
                    <a:pt x="69" y="68"/>
                  </a:lnTo>
                  <a:lnTo>
                    <a:pt x="75" y="73"/>
                  </a:lnTo>
                  <a:lnTo>
                    <a:pt x="78" y="72"/>
                  </a:lnTo>
                  <a:lnTo>
                    <a:pt x="82" y="48"/>
                  </a:lnTo>
                  <a:lnTo>
                    <a:pt x="77" y="36"/>
                  </a:lnTo>
                  <a:lnTo>
                    <a:pt x="78" y="31"/>
                  </a:lnTo>
                  <a:lnTo>
                    <a:pt x="83" y="23"/>
                  </a:lnTo>
                  <a:lnTo>
                    <a:pt x="83" y="18"/>
                  </a:lnTo>
                  <a:lnTo>
                    <a:pt x="79" y="14"/>
                  </a:lnTo>
                  <a:lnTo>
                    <a:pt x="71" y="11"/>
                  </a:lnTo>
                  <a:lnTo>
                    <a:pt x="67" y="18"/>
                  </a:lnTo>
                  <a:lnTo>
                    <a:pt x="65" y="16"/>
                  </a:lnTo>
                  <a:lnTo>
                    <a:pt x="65" y="7"/>
                  </a:lnTo>
                  <a:lnTo>
                    <a:pt x="66" y="2"/>
                  </a:lnTo>
                  <a:lnTo>
                    <a:pt x="50" y="0"/>
                  </a:lnTo>
                  <a:lnTo>
                    <a:pt x="37" y="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5" name="Google Shape;700;p69">
              <a:extLst>
                <a:ext uri="{FF2B5EF4-FFF2-40B4-BE49-F238E27FC236}">
                  <a16:creationId xmlns:a16="http://schemas.microsoft.com/office/drawing/2014/main" id="{E04451C5-63EF-5014-02A0-4889094CE9D1}"/>
                </a:ext>
              </a:extLst>
            </p:cNvPr>
            <p:cNvSpPr/>
            <p:nvPr/>
          </p:nvSpPr>
          <p:spPr>
            <a:xfrm>
              <a:off x="19091877" y="6931761"/>
              <a:ext cx="814880" cy="944221"/>
            </a:xfrm>
            <a:custGeom>
              <a:avLst/>
              <a:gdLst/>
              <a:ahLst/>
              <a:cxnLst/>
              <a:rect l="l" t="t" r="r" b="b"/>
              <a:pathLst>
                <a:path w="113" h="135" extrusionOk="0">
                  <a:moveTo>
                    <a:pt x="113" y="0"/>
                  </a:moveTo>
                  <a:lnTo>
                    <a:pt x="104" y="5"/>
                  </a:lnTo>
                  <a:lnTo>
                    <a:pt x="94" y="0"/>
                  </a:lnTo>
                  <a:lnTo>
                    <a:pt x="89" y="2"/>
                  </a:lnTo>
                  <a:lnTo>
                    <a:pt x="82" y="5"/>
                  </a:lnTo>
                  <a:lnTo>
                    <a:pt x="75" y="14"/>
                  </a:lnTo>
                  <a:lnTo>
                    <a:pt x="75" y="29"/>
                  </a:lnTo>
                  <a:lnTo>
                    <a:pt x="74" y="32"/>
                  </a:lnTo>
                  <a:lnTo>
                    <a:pt x="67" y="27"/>
                  </a:lnTo>
                  <a:lnTo>
                    <a:pt x="54" y="24"/>
                  </a:lnTo>
                  <a:lnTo>
                    <a:pt x="32" y="24"/>
                  </a:lnTo>
                  <a:lnTo>
                    <a:pt x="31" y="29"/>
                  </a:lnTo>
                  <a:lnTo>
                    <a:pt x="31" y="38"/>
                  </a:lnTo>
                  <a:lnTo>
                    <a:pt x="33" y="40"/>
                  </a:lnTo>
                  <a:lnTo>
                    <a:pt x="37" y="33"/>
                  </a:lnTo>
                  <a:lnTo>
                    <a:pt x="45" y="36"/>
                  </a:lnTo>
                  <a:lnTo>
                    <a:pt x="49" y="40"/>
                  </a:lnTo>
                  <a:lnTo>
                    <a:pt x="49" y="45"/>
                  </a:lnTo>
                  <a:lnTo>
                    <a:pt x="44" y="53"/>
                  </a:lnTo>
                  <a:lnTo>
                    <a:pt x="43" y="58"/>
                  </a:lnTo>
                  <a:lnTo>
                    <a:pt x="48" y="70"/>
                  </a:lnTo>
                  <a:lnTo>
                    <a:pt x="44" y="94"/>
                  </a:lnTo>
                  <a:lnTo>
                    <a:pt x="41" y="95"/>
                  </a:lnTo>
                  <a:lnTo>
                    <a:pt x="35" y="90"/>
                  </a:lnTo>
                  <a:lnTo>
                    <a:pt x="28" y="91"/>
                  </a:lnTo>
                  <a:lnTo>
                    <a:pt x="24" y="86"/>
                  </a:lnTo>
                  <a:lnTo>
                    <a:pt x="18" y="92"/>
                  </a:lnTo>
                  <a:lnTo>
                    <a:pt x="9" y="97"/>
                  </a:lnTo>
                  <a:lnTo>
                    <a:pt x="7" y="102"/>
                  </a:lnTo>
                  <a:lnTo>
                    <a:pt x="10" y="111"/>
                  </a:lnTo>
                  <a:lnTo>
                    <a:pt x="9" y="112"/>
                  </a:lnTo>
                  <a:lnTo>
                    <a:pt x="3" y="112"/>
                  </a:lnTo>
                  <a:lnTo>
                    <a:pt x="0" y="119"/>
                  </a:lnTo>
                  <a:lnTo>
                    <a:pt x="4" y="121"/>
                  </a:lnTo>
                  <a:lnTo>
                    <a:pt x="10" y="127"/>
                  </a:lnTo>
                  <a:lnTo>
                    <a:pt x="13" y="135"/>
                  </a:lnTo>
                  <a:lnTo>
                    <a:pt x="20" y="132"/>
                  </a:lnTo>
                  <a:lnTo>
                    <a:pt x="22" y="127"/>
                  </a:lnTo>
                  <a:lnTo>
                    <a:pt x="25" y="126"/>
                  </a:lnTo>
                  <a:lnTo>
                    <a:pt x="28" y="127"/>
                  </a:lnTo>
                  <a:lnTo>
                    <a:pt x="29" y="130"/>
                  </a:lnTo>
                  <a:lnTo>
                    <a:pt x="33" y="133"/>
                  </a:lnTo>
                  <a:lnTo>
                    <a:pt x="37" y="132"/>
                  </a:lnTo>
                  <a:lnTo>
                    <a:pt x="41" y="127"/>
                  </a:lnTo>
                  <a:lnTo>
                    <a:pt x="48" y="126"/>
                  </a:lnTo>
                  <a:lnTo>
                    <a:pt x="49" y="132"/>
                  </a:lnTo>
                  <a:lnTo>
                    <a:pt x="51" y="132"/>
                  </a:lnTo>
                  <a:lnTo>
                    <a:pt x="57" y="130"/>
                  </a:lnTo>
                  <a:lnTo>
                    <a:pt x="72" y="118"/>
                  </a:lnTo>
                  <a:lnTo>
                    <a:pt x="76" y="107"/>
                  </a:lnTo>
                  <a:lnTo>
                    <a:pt x="78" y="96"/>
                  </a:lnTo>
                  <a:lnTo>
                    <a:pt x="79" y="90"/>
                  </a:lnTo>
                  <a:lnTo>
                    <a:pt x="86" y="80"/>
                  </a:lnTo>
                  <a:lnTo>
                    <a:pt x="100" y="68"/>
                  </a:lnTo>
                  <a:lnTo>
                    <a:pt x="105" y="27"/>
                  </a:lnTo>
                  <a:lnTo>
                    <a:pt x="113" y="11"/>
                  </a:lnTo>
                  <a:lnTo>
                    <a:pt x="113"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6" name="Google Shape;701;p69">
              <a:extLst>
                <a:ext uri="{FF2B5EF4-FFF2-40B4-BE49-F238E27FC236}">
                  <a16:creationId xmlns:a16="http://schemas.microsoft.com/office/drawing/2014/main" id="{20FCF304-0826-6C44-D420-A7958AD86C3D}"/>
                </a:ext>
              </a:extLst>
            </p:cNvPr>
            <p:cNvSpPr/>
            <p:nvPr/>
          </p:nvSpPr>
          <p:spPr>
            <a:xfrm>
              <a:off x="21053354" y="7575228"/>
              <a:ext cx="187494" cy="237802"/>
            </a:xfrm>
            <a:custGeom>
              <a:avLst/>
              <a:gdLst/>
              <a:ahLst/>
              <a:cxnLst/>
              <a:rect l="l" t="t" r="r" b="b"/>
              <a:pathLst>
                <a:path w="26" h="34" extrusionOk="0">
                  <a:moveTo>
                    <a:pt x="5" y="32"/>
                  </a:moveTo>
                  <a:lnTo>
                    <a:pt x="3" y="25"/>
                  </a:lnTo>
                  <a:lnTo>
                    <a:pt x="3" y="18"/>
                  </a:lnTo>
                  <a:lnTo>
                    <a:pt x="2" y="10"/>
                  </a:lnTo>
                  <a:lnTo>
                    <a:pt x="0" y="7"/>
                  </a:lnTo>
                  <a:lnTo>
                    <a:pt x="2" y="4"/>
                  </a:lnTo>
                  <a:lnTo>
                    <a:pt x="3" y="4"/>
                  </a:lnTo>
                  <a:lnTo>
                    <a:pt x="7" y="8"/>
                  </a:lnTo>
                  <a:lnTo>
                    <a:pt x="11" y="7"/>
                  </a:lnTo>
                  <a:lnTo>
                    <a:pt x="14" y="2"/>
                  </a:lnTo>
                  <a:lnTo>
                    <a:pt x="21" y="0"/>
                  </a:lnTo>
                  <a:lnTo>
                    <a:pt x="23" y="2"/>
                  </a:lnTo>
                  <a:lnTo>
                    <a:pt x="21" y="8"/>
                  </a:lnTo>
                  <a:lnTo>
                    <a:pt x="25" y="10"/>
                  </a:lnTo>
                  <a:lnTo>
                    <a:pt x="26" y="15"/>
                  </a:lnTo>
                  <a:lnTo>
                    <a:pt x="16" y="31"/>
                  </a:lnTo>
                  <a:lnTo>
                    <a:pt x="8" y="34"/>
                  </a:lnTo>
                  <a:lnTo>
                    <a:pt x="5" y="3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7" name="Google Shape;702;p69">
              <a:extLst>
                <a:ext uri="{FF2B5EF4-FFF2-40B4-BE49-F238E27FC236}">
                  <a16:creationId xmlns:a16="http://schemas.microsoft.com/office/drawing/2014/main" id="{F981F74A-1A13-88AC-8F80-8EF17BD9E986}"/>
                </a:ext>
              </a:extLst>
            </p:cNvPr>
            <p:cNvSpPr/>
            <p:nvPr/>
          </p:nvSpPr>
          <p:spPr>
            <a:xfrm>
              <a:off x="19185623" y="7813033"/>
              <a:ext cx="115381" cy="153873"/>
            </a:xfrm>
            <a:custGeom>
              <a:avLst/>
              <a:gdLst/>
              <a:ahLst/>
              <a:cxnLst/>
              <a:rect l="l" t="t" r="r" b="b"/>
              <a:pathLst>
                <a:path w="16" h="22" extrusionOk="0">
                  <a:moveTo>
                    <a:pt x="5" y="22"/>
                  </a:moveTo>
                  <a:lnTo>
                    <a:pt x="3" y="20"/>
                  </a:lnTo>
                  <a:lnTo>
                    <a:pt x="3" y="12"/>
                  </a:lnTo>
                  <a:lnTo>
                    <a:pt x="0" y="9"/>
                  </a:lnTo>
                  <a:lnTo>
                    <a:pt x="7" y="6"/>
                  </a:lnTo>
                  <a:lnTo>
                    <a:pt x="9" y="1"/>
                  </a:lnTo>
                  <a:lnTo>
                    <a:pt x="12" y="0"/>
                  </a:lnTo>
                  <a:lnTo>
                    <a:pt x="15" y="1"/>
                  </a:lnTo>
                  <a:lnTo>
                    <a:pt x="16" y="4"/>
                  </a:lnTo>
                  <a:lnTo>
                    <a:pt x="10" y="8"/>
                  </a:lnTo>
                  <a:lnTo>
                    <a:pt x="7" y="20"/>
                  </a:lnTo>
                  <a:lnTo>
                    <a:pt x="5" y="22"/>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8" name="Google Shape;703;p69">
              <a:extLst>
                <a:ext uri="{FF2B5EF4-FFF2-40B4-BE49-F238E27FC236}">
                  <a16:creationId xmlns:a16="http://schemas.microsoft.com/office/drawing/2014/main" id="{8418BE09-6258-D3B2-E47E-E2D538485018}"/>
                </a:ext>
              </a:extLst>
            </p:cNvPr>
            <p:cNvSpPr/>
            <p:nvPr/>
          </p:nvSpPr>
          <p:spPr>
            <a:xfrm>
              <a:off x="20829802" y="10540775"/>
              <a:ext cx="245184" cy="258789"/>
            </a:xfrm>
            <a:custGeom>
              <a:avLst/>
              <a:gdLst/>
              <a:ahLst/>
              <a:cxnLst/>
              <a:rect l="l" t="t" r="r" b="b"/>
              <a:pathLst>
                <a:path w="34" h="37" extrusionOk="0">
                  <a:moveTo>
                    <a:pt x="34" y="13"/>
                  </a:moveTo>
                  <a:lnTo>
                    <a:pt x="34" y="16"/>
                  </a:lnTo>
                  <a:lnTo>
                    <a:pt x="28" y="27"/>
                  </a:lnTo>
                  <a:lnTo>
                    <a:pt x="20" y="31"/>
                  </a:lnTo>
                  <a:lnTo>
                    <a:pt x="15" y="35"/>
                  </a:lnTo>
                  <a:lnTo>
                    <a:pt x="11" y="37"/>
                  </a:lnTo>
                  <a:lnTo>
                    <a:pt x="7" y="32"/>
                  </a:lnTo>
                  <a:lnTo>
                    <a:pt x="0" y="21"/>
                  </a:lnTo>
                  <a:lnTo>
                    <a:pt x="8" y="7"/>
                  </a:lnTo>
                  <a:lnTo>
                    <a:pt x="19" y="0"/>
                  </a:lnTo>
                  <a:lnTo>
                    <a:pt x="23" y="0"/>
                  </a:lnTo>
                  <a:lnTo>
                    <a:pt x="26" y="1"/>
                  </a:lnTo>
                  <a:lnTo>
                    <a:pt x="34" y="13"/>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39" name="Google Shape;704;p69">
              <a:extLst>
                <a:ext uri="{FF2B5EF4-FFF2-40B4-BE49-F238E27FC236}">
                  <a16:creationId xmlns:a16="http://schemas.microsoft.com/office/drawing/2014/main" id="{AF504443-5574-264B-DC21-B48DC321D91F}"/>
                </a:ext>
              </a:extLst>
            </p:cNvPr>
            <p:cNvSpPr/>
            <p:nvPr/>
          </p:nvSpPr>
          <p:spPr>
            <a:xfrm>
              <a:off x="21233636" y="10198059"/>
              <a:ext cx="137018" cy="181850"/>
            </a:xfrm>
            <a:custGeom>
              <a:avLst/>
              <a:gdLst/>
              <a:ahLst/>
              <a:cxnLst/>
              <a:rect l="l" t="t" r="r" b="b"/>
              <a:pathLst>
                <a:path w="19" h="26" extrusionOk="0">
                  <a:moveTo>
                    <a:pt x="19" y="18"/>
                  </a:moveTo>
                  <a:lnTo>
                    <a:pt x="17" y="2"/>
                  </a:lnTo>
                  <a:lnTo>
                    <a:pt x="15" y="5"/>
                  </a:lnTo>
                  <a:lnTo>
                    <a:pt x="9" y="0"/>
                  </a:lnTo>
                  <a:lnTo>
                    <a:pt x="5" y="2"/>
                  </a:lnTo>
                  <a:lnTo>
                    <a:pt x="0" y="16"/>
                  </a:lnTo>
                  <a:lnTo>
                    <a:pt x="3" y="24"/>
                  </a:lnTo>
                  <a:lnTo>
                    <a:pt x="9" y="26"/>
                  </a:lnTo>
                  <a:lnTo>
                    <a:pt x="13" y="26"/>
                  </a:lnTo>
                  <a:lnTo>
                    <a:pt x="19" y="18"/>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0" name="Google Shape;705;p69">
              <a:extLst>
                <a:ext uri="{FF2B5EF4-FFF2-40B4-BE49-F238E27FC236}">
                  <a16:creationId xmlns:a16="http://schemas.microsoft.com/office/drawing/2014/main" id="{D71F7A40-423F-450A-1EE2-3AA44C37F71A}"/>
                </a:ext>
              </a:extLst>
            </p:cNvPr>
            <p:cNvSpPr/>
            <p:nvPr/>
          </p:nvSpPr>
          <p:spPr>
            <a:xfrm>
              <a:off x="16964537" y="6169394"/>
              <a:ext cx="670653" cy="699420"/>
            </a:xfrm>
            <a:custGeom>
              <a:avLst/>
              <a:gdLst/>
              <a:ahLst/>
              <a:cxnLst/>
              <a:rect l="l" t="t" r="r" b="b"/>
              <a:pathLst>
                <a:path w="93" h="100" extrusionOk="0">
                  <a:moveTo>
                    <a:pt x="10" y="9"/>
                  </a:moveTo>
                  <a:lnTo>
                    <a:pt x="7" y="12"/>
                  </a:lnTo>
                  <a:lnTo>
                    <a:pt x="7" y="20"/>
                  </a:lnTo>
                  <a:lnTo>
                    <a:pt x="11" y="21"/>
                  </a:lnTo>
                  <a:lnTo>
                    <a:pt x="11" y="25"/>
                  </a:lnTo>
                  <a:lnTo>
                    <a:pt x="13" y="27"/>
                  </a:lnTo>
                  <a:lnTo>
                    <a:pt x="10" y="31"/>
                  </a:lnTo>
                  <a:lnTo>
                    <a:pt x="12" y="31"/>
                  </a:lnTo>
                  <a:lnTo>
                    <a:pt x="13" y="38"/>
                  </a:lnTo>
                  <a:lnTo>
                    <a:pt x="10" y="36"/>
                  </a:lnTo>
                  <a:lnTo>
                    <a:pt x="5" y="36"/>
                  </a:lnTo>
                  <a:lnTo>
                    <a:pt x="5" y="39"/>
                  </a:lnTo>
                  <a:lnTo>
                    <a:pt x="8" y="39"/>
                  </a:lnTo>
                  <a:lnTo>
                    <a:pt x="10" y="42"/>
                  </a:lnTo>
                  <a:lnTo>
                    <a:pt x="6" y="50"/>
                  </a:lnTo>
                  <a:lnTo>
                    <a:pt x="1" y="50"/>
                  </a:lnTo>
                  <a:lnTo>
                    <a:pt x="2" y="54"/>
                  </a:lnTo>
                  <a:lnTo>
                    <a:pt x="5" y="57"/>
                  </a:lnTo>
                  <a:lnTo>
                    <a:pt x="4" y="61"/>
                  </a:lnTo>
                  <a:lnTo>
                    <a:pt x="0" y="66"/>
                  </a:lnTo>
                  <a:lnTo>
                    <a:pt x="10" y="69"/>
                  </a:lnTo>
                  <a:lnTo>
                    <a:pt x="13" y="75"/>
                  </a:lnTo>
                  <a:lnTo>
                    <a:pt x="18" y="76"/>
                  </a:lnTo>
                  <a:lnTo>
                    <a:pt x="19" y="85"/>
                  </a:lnTo>
                  <a:lnTo>
                    <a:pt x="15" y="88"/>
                  </a:lnTo>
                  <a:lnTo>
                    <a:pt x="15" y="98"/>
                  </a:lnTo>
                  <a:lnTo>
                    <a:pt x="20" y="100"/>
                  </a:lnTo>
                  <a:lnTo>
                    <a:pt x="37" y="92"/>
                  </a:lnTo>
                  <a:lnTo>
                    <a:pt x="57" y="87"/>
                  </a:lnTo>
                  <a:lnTo>
                    <a:pt x="71" y="86"/>
                  </a:lnTo>
                  <a:lnTo>
                    <a:pt x="83" y="88"/>
                  </a:lnTo>
                  <a:lnTo>
                    <a:pt x="85" y="87"/>
                  </a:lnTo>
                  <a:lnTo>
                    <a:pt x="89" y="87"/>
                  </a:lnTo>
                  <a:lnTo>
                    <a:pt x="88" y="80"/>
                  </a:lnTo>
                  <a:lnTo>
                    <a:pt x="85" y="77"/>
                  </a:lnTo>
                  <a:lnTo>
                    <a:pt x="81" y="65"/>
                  </a:lnTo>
                  <a:lnTo>
                    <a:pt x="82" y="60"/>
                  </a:lnTo>
                  <a:lnTo>
                    <a:pt x="86" y="54"/>
                  </a:lnTo>
                  <a:lnTo>
                    <a:pt x="88" y="43"/>
                  </a:lnTo>
                  <a:lnTo>
                    <a:pt x="93" y="39"/>
                  </a:lnTo>
                  <a:lnTo>
                    <a:pt x="90" y="27"/>
                  </a:lnTo>
                  <a:lnTo>
                    <a:pt x="88" y="26"/>
                  </a:lnTo>
                  <a:lnTo>
                    <a:pt x="89" y="23"/>
                  </a:lnTo>
                  <a:lnTo>
                    <a:pt x="89" y="20"/>
                  </a:lnTo>
                  <a:lnTo>
                    <a:pt x="86" y="20"/>
                  </a:lnTo>
                  <a:lnTo>
                    <a:pt x="82" y="12"/>
                  </a:lnTo>
                  <a:lnTo>
                    <a:pt x="80" y="14"/>
                  </a:lnTo>
                  <a:lnTo>
                    <a:pt x="75" y="12"/>
                  </a:lnTo>
                  <a:lnTo>
                    <a:pt x="65" y="15"/>
                  </a:lnTo>
                  <a:lnTo>
                    <a:pt x="63" y="17"/>
                  </a:lnTo>
                  <a:lnTo>
                    <a:pt x="61" y="15"/>
                  </a:lnTo>
                  <a:lnTo>
                    <a:pt x="58" y="16"/>
                  </a:lnTo>
                  <a:lnTo>
                    <a:pt x="55" y="14"/>
                  </a:lnTo>
                  <a:lnTo>
                    <a:pt x="51" y="6"/>
                  </a:lnTo>
                  <a:lnTo>
                    <a:pt x="48" y="7"/>
                  </a:lnTo>
                  <a:lnTo>
                    <a:pt x="45" y="5"/>
                  </a:lnTo>
                  <a:lnTo>
                    <a:pt x="43" y="5"/>
                  </a:lnTo>
                  <a:lnTo>
                    <a:pt x="38" y="7"/>
                  </a:lnTo>
                  <a:lnTo>
                    <a:pt x="36" y="7"/>
                  </a:lnTo>
                  <a:lnTo>
                    <a:pt x="36" y="0"/>
                  </a:lnTo>
                  <a:lnTo>
                    <a:pt x="33" y="0"/>
                  </a:lnTo>
                  <a:lnTo>
                    <a:pt x="32" y="3"/>
                  </a:lnTo>
                  <a:lnTo>
                    <a:pt x="30" y="1"/>
                  </a:lnTo>
                  <a:lnTo>
                    <a:pt x="29" y="6"/>
                  </a:lnTo>
                  <a:lnTo>
                    <a:pt x="24" y="6"/>
                  </a:lnTo>
                  <a:lnTo>
                    <a:pt x="24" y="9"/>
                  </a:lnTo>
                  <a:lnTo>
                    <a:pt x="20" y="7"/>
                  </a:lnTo>
                  <a:lnTo>
                    <a:pt x="18" y="7"/>
                  </a:lnTo>
                  <a:lnTo>
                    <a:pt x="15" y="4"/>
                  </a:lnTo>
                  <a:lnTo>
                    <a:pt x="10" y="9"/>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1" name="Google Shape;706;p69">
              <a:extLst>
                <a:ext uri="{FF2B5EF4-FFF2-40B4-BE49-F238E27FC236}">
                  <a16:creationId xmlns:a16="http://schemas.microsoft.com/office/drawing/2014/main" id="{CD09B79D-8340-0856-E60D-63B84F4A2DB1}"/>
                </a:ext>
              </a:extLst>
            </p:cNvPr>
            <p:cNvSpPr/>
            <p:nvPr/>
          </p:nvSpPr>
          <p:spPr>
            <a:xfrm>
              <a:off x="17981338" y="5987546"/>
              <a:ext cx="331722" cy="671444"/>
            </a:xfrm>
            <a:custGeom>
              <a:avLst/>
              <a:gdLst/>
              <a:ahLst/>
              <a:cxnLst/>
              <a:rect l="l" t="t" r="r" b="b"/>
              <a:pathLst>
                <a:path w="46" h="96" extrusionOk="0">
                  <a:moveTo>
                    <a:pt x="18" y="96"/>
                  </a:moveTo>
                  <a:lnTo>
                    <a:pt x="17" y="96"/>
                  </a:lnTo>
                  <a:lnTo>
                    <a:pt x="15" y="90"/>
                  </a:lnTo>
                  <a:lnTo>
                    <a:pt x="16" y="81"/>
                  </a:lnTo>
                  <a:lnTo>
                    <a:pt x="15" y="58"/>
                  </a:lnTo>
                  <a:lnTo>
                    <a:pt x="9" y="40"/>
                  </a:lnTo>
                  <a:lnTo>
                    <a:pt x="5" y="35"/>
                  </a:lnTo>
                  <a:lnTo>
                    <a:pt x="0" y="32"/>
                  </a:lnTo>
                  <a:lnTo>
                    <a:pt x="3" y="22"/>
                  </a:lnTo>
                  <a:lnTo>
                    <a:pt x="10" y="14"/>
                  </a:lnTo>
                  <a:lnTo>
                    <a:pt x="19" y="15"/>
                  </a:lnTo>
                  <a:lnTo>
                    <a:pt x="24" y="8"/>
                  </a:lnTo>
                  <a:lnTo>
                    <a:pt x="27" y="6"/>
                  </a:lnTo>
                  <a:lnTo>
                    <a:pt x="24" y="3"/>
                  </a:lnTo>
                  <a:lnTo>
                    <a:pt x="31" y="0"/>
                  </a:lnTo>
                  <a:lnTo>
                    <a:pt x="43" y="10"/>
                  </a:lnTo>
                  <a:lnTo>
                    <a:pt x="41" y="15"/>
                  </a:lnTo>
                  <a:lnTo>
                    <a:pt x="44" y="21"/>
                  </a:lnTo>
                  <a:lnTo>
                    <a:pt x="46" y="31"/>
                  </a:lnTo>
                  <a:lnTo>
                    <a:pt x="42" y="33"/>
                  </a:lnTo>
                  <a:lnTo>
                    <a:pt x="43" y="36"/>
                  </a:lnTo>
                  <a:lnTo>
                    <a:pt x="42" y="40"/>
                  </a:lnTo>
                  <a:lnTo>
                    <a:pt x="36" y="44"/>
                  </a:lnTo>
                  <a:lnTo>
                    <a:pt x="35" y="52"/>
                  </a:lnTo>
                  <a:lnTo>
                    <a:pt x="31" y="62"/>
                  </a:lnTo>
                  <a:lnTo>
                    <a:pt x="29" y="84"/>
                  </a:lnTo>
                  <a:lnTo>
                    <a:pt x="31" y="95"/>
                  </a:lnTo>
                  <a:lnTo>
                    <a:pt x="18" y="96"/>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2" name="Google Shape;707;p69">
              <a:extLst>
                <a:ext uri="{FF2B5EF4-FFF2-40B4-BE49-F238E27FC236}">
                  <a16:creationId xmlns:a16="http://schemas.microsoft.com/office/drawing/2014/main" id="{B3D13BA0-F10D-4373-6878-E7B6ADFB0B3D}"/>
                </a:ext>
              </a:extLst>
            </p:cNvPr>
            <p:cNvSpPr/>
            <p:nvPr/>
          </p:nvSpPr>
          <p:spPr>
            <a:xfrm>
              <a:off x="16654453" y="6407198"/>
              <a:ext cx="447101" cy="447630"/>
            </a:xfrm>
            <a:custGeom>
              <a:avLst/>
              <a:gdLst/>
              <a:ahLst/>
              <a:cxnLst/>
              <a:rect l="l" t="t" r="r" b="b"/>
              <a:pathLst>
                <a:path w="62" h="64" extrusionOk="0">
                  <a:moveTo>
                    <a:pt x="0" y="25"/>
                  </a:moveTo>
                  <a:lnTo>
                    <a:pt x="3" y="20"/>
                  </a:lnTo>
                  <a:lnTo>
                    <a:pt x="13" y="13"/>
                  </a:lnTo>
                  <a:lnTo>
                    <a:pt x="13" y="8"/>
                  </a:lnTo>
                  <a:lnTo>
                    <a:pt x="18" y="5"/>
                  </a:lnTo>
                  <a:lnTo>
                    <a:pt x="17" y="3"/>
                  </a:lnTo>
                  <a:lnTo>
                    <a:pt x="20" y="0"/>
                  </a:lnTo>
                  <a:lnTo>
                    <a:pt x="23" y="2"/>
                  </a:lnTo>
                  <a:lnTo>
                    <a:pt x="26" y="0"/>
                  </a:lnTo>
                  <a:lnTo>
                    <a:pt x="30" y="4"/>
                  </a:lnTo>
                  <a:lnTo>
                    <a:pt x="31" y="13"/>
                  </a:lnTo>
                  <a:lnTo>
                    <a:pt x="30" y="19"/>
                  </a:lnTo>
                  <a:lnTo>
                    <a:pt x="32" y="19"/>
                  </a:lnTo>
                  <a:lnTo>
                    <a:pt x="37" y="21"/>
                  </a:lnTo>
                  <a:lnTo>
                    <a:pt x="39" y="20"/>
                  </a:lnTo>
                  <a:lnTo>
                    <a:pt x="42" y="14"/>
                  </a:lnTo>
                  <a:lnTo>
                    <a:pt x="44" y="16"/>
                  </a:lnTo>
                  <a:lnTo>
                    <a:pt x="45" y="20"/>
                  </a:lnTo>
                  <a:lnTo>
                    <a:pt x="48" y="23"/>
                  </a:lnTo>
                  <a:lnTo>
                    <a:pt x="47" y="27"/>
                  </a:lnTo>
                  <a:lnTo>
                    <a:pt x="43" y="32"/>
                  </a:lnTo>
                  <a:lnTo>
                    <a:pt x="53" y="35"/>
                  </a:lnTo>
                  <a:lnTo>
                    <a:pt x="56" y="41"/>
                  </a:lnTo>
                  <a:lnTo>
                    <a:pt x="61" y="42"/>
                  </a:lnTo>
                  <a:lnTo>
                    <a:pt x="62" y="51"/>
                  </a:lnTo>
                  <a:lnTo>
                    <a:pt x="58" y="54"/>
                  </a:lnTo>
                  <a:lnTo>
                    <a:pt x="58" y="64"/>
                  </a:lnTo>
                  <a:lnTo>
                    <a:pt x="45" y="61"/>
                  </a:lnTo>
                  <a:lnTo>
                    <a:pt x="32" y="53"/>
                  </a:lnTo>
                  <a:lnTo>
                    <a:pt x="17" y="39"/>
                  </a:lnTo>
                  <a:lnTo>
                    <a:pt x="10" y="35"/>
                  </a:lnTo>
                  <a:lnTo>
                    <a:pt x="0" y="25"/>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3" name="Google Shape;708;p69">
              <a:extLst>
                <a:ext uri="{FF2B5EF4-FFF2-40B4-BE49-F238E27FC236}">
                  <a16:creationId xmlns:a16="http://schemas.microsoft.com/office/drawing/2014/main" id="{FE2E8286-33A4-EB26-7505-F2D8B53EF3D9}"/>
                </a:ext>
              </a:extLst>
            </p:cNvPr>
            <p:cNvSpPr/>
            <p:nvPr/>
          </p:nvSpPr>
          <p:spPr>
            <a:xfrm>
              <a:off x="17880377" y="6141419"/>
              <a:ext cx="223553" cy="545548"/>
            </a:xfrm>
            <a:custGeom>
              <a:avLst/>
              <a:gdLst/>
              <a:ahLst/>
              <a:cxnLst/>
              <a:rect l="l" t="t" r="r" b="b"/>
              <a:pathLst>
                <a:path w="31" h="78" extrusionOk="0">
                  <a:moveTo>
                    <a:pt x="31" y="74"/>
                  </a:moveTo>
                  <a:lnTo>
                    <a:pt x="21" y="78"/>
                  </a:lnTo>
                  <a:lnTo>
                    <a:pt x="16" y="72"/>
                  </a:lnTo>
                  <a:lnTo>
                    <a:pt x="12" y="65"/>
                  </a:lnTo>
                  <a:lnTo>
                    <a:pt x="10" y="26"/>
                  </a:lnTo>
                  <a:lnTo>
                    <a:pt x="6" y="13"/>
                  </a:lnTo>
                  <a:lnTo>
                    <a:pt x="0" y="5"/>
                  </a:lnTo>
                  <a:lnTo>
                    <a:pt x="3" y="2"/>
                  </a:lnTo>
                  <a:lnTo>
                    <a:pt x="0" y="2"/>
                  </a:lnTo>
                  <a:lnTo>
                    <a:pt x="0" y="0"/>
                  </a:lnTo>
                  <a:lnTo>
                    <a:pt x="5" y="0"/>
                  </a:lnTo>
                  <a:lnTo>
                    <a:pt x="10" y="2"/>
                  </a:lnTo>
                  <a:lnTo>
                    <a:pt x="16" y="0"/>
                  </a:lnTo>
                  <a:lnTo>
                    <a:pt x="13" y="10"/>
                  </a:lnTo>
                  <a:lnTo>
                    <a:pt x="18" y="13"/>
                  </a:lnTo>
                  <a:lnTo>
                    <a:pt x="22" y="18"/>
                  </a:lnTo>
                  <a:lnTo>
                    <a:pt x="28" y="36"/>
                  </a:lnTo>
                  <a:lnTo>
                    <a:pt x="29" y="59"/>
                  </a:lnTo>
                  <a:lnTo>
                    <a:pt x="28" y="68"/>
                  </a:lnTo>
                  <a:lnTo>
                    <a:pt x="30" y="74"/>
                  </a:lnTo>
                  <a:lnTo>
                    <a:pt x="31" y="74"/>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4" name="Google Shape;709;p69">
              <a:extLst>
                <a:ext uri="{FF2B5EF4-FFF2-40B4-BE49-F238E27FC236}">
                  <a16:creationId xmlns:a16="http://schemas.microsoft.com/office/drawing/2014/main" id="{691465EE-2790-E672-D202-D454A60FF397}"/>
                </a:ext>
              </a:extLst>
            </p:cNvPr>
            <p:cNvSpPr/>
            <p:nvPr/>
          </p:nvSpPr>
          <p:spPr>
            <a:xfrm>
              <a:off x="16257829" y="5952574"/>
              <a:ext cx="800457" cy="601503"/>
            </a:xfrm>
            <a:custGeom>
              <a:avLst/>
              <a:gdLst/>
              <a:ahLst/>
              <a:cxnLst/>
              <a:rect l="l" t="t" r="r" b="b"/>
              <a:pathLst>
                <a:path w="111" h="86" extrusionOk="0">
                  <a:moveTo>
                    <a:pt x="22" y="0"/>
                  </a:moveTo>
                  <a:lnTo>
                    <a:pt x="30" y="0"/>
                  </a:lnTo>
                  <a:lnTo>
                    <a:pt x="31" y="4"/>
                  </a:lnTo>
                  <a:lnTo>
                    <a:pt x="34" y="3"/>
                  </a:lnTo>
                  <a:lnTo>
                    <a:pt x="42" y="5"/>
                  </a:lnTo>
                  <a:lnTo>
                    <a:pt x="58" y="4"/>
                  </a:lnTo>
                  <a:lnTo>
                    <a:pt x="55" y="9"/>
                  </a:lnTo>
                  <a:lnTo>
                    <a:pt x="56" y="10"/>
                  </a:lnTo>
                  <a:lnTo>
                    <a:pt x="59" y="10"/>
                  </a:lnTo>
                  <a:lnTo>
                    <a:pt x="63" y="8"/>
                  </a:lnTo>
                  <a:lnTo>
                    <a:pt x="67" y="11"/>
                  </a:lnTo>
                  <a:lnTo>
                    <a:pt x="73" y="8"/>
                  </a:lnTo>
                  <a:lnTo>
                    <a:pt x="81" y="10"/>
                  </a:lnTo>
                  <a:lnTo>
                    <a:pt x="83" y="8"/>
                  </a:lnTo>
                  <a:lnTo>
                    <a:pt x="86" y="5"/>
                  </a:lnTo>
                  <a:lnTo>
                    <a:pt x="87" y="3"/>
                  </a:lnTo>
                  <a:lnTo>
                    <a:pt x="91" y="3"/>
                  </a:lnTo>
                  <a:lnTo>
                    <a:pt x="92" y="8"/>
                  </a:lnTo>
                  <a:lnTo>
                    <a:pt x="93" y="8"/>
                  </a:lnTo>
                  <a:lnTo>
                    <a:pt x="94" y="11"/>
                  </a:lnTo>
                  <a:lnTo>
                    <a:pt x="94" y="16"/>
                  </a:lnTo>
                  <a:lnTo>
                    <a:pt x="97" y="16"/>
                  </a:lnTo>
                  <a:lnTo>
                    <a:pt x="98" y="19"/>
                  </a:lnTo>
                  <a:lnTo>
                    <a:pt x="102" y="21"/>
                  </a:lnTo>
                  <a:lnTo>
                    <a:pt x="102" y="22"/>
                  </a:lnTo>
                  <a:lnTo>
                    <a:pt x="97" y="26"/>
                  </a:lnTo>
                  <a:lnTo>
                    <a:pt x="97" y="27"/>
                  </a:lnTo>
                  <a:lnTo>
                    <a:pt x="99" y="26"/>
                  </a:lnTo>
                  <a:lnTo>
                    <a:pt x="102" y="26"/>
                  </a:lnTo>
                  <a:lnTo>
                    <a:pt x="103" y="34"/>
                  </a:lnTo>
                  <a:lnTo>
                    <a:pt x="108" y="40"/>
                  </a:lnTo>
                  <a:lnTo>
                    <a:pt x="105" y="43"/>
                  </a:lnTo>
                  <a:lnTo>
                    <a:pt x="105" y="51"/>
                  </a:lnTo>
                  <a:lnTo>
                    <a:pt x="109" y="52"/>
                  </a:lnTo>
                  <a:lnTo>
                    <a:pt x="109" y="56"/>
                  </a:lnTo>
                  <a:lnTo>
                    <a:pt x="111" y="58"/>
                  </a:lnTo>
                  <a:lnTo>
                    <a:pt x="108" y="62"/>
                  </a:lnTo>
                  <a:lnTo>
                    <a:pt x="110" y="62"/>
                  </a:lnTo>
                  <a:lnTo>
                    <a:pt x="111" y="69"/>
                  </a:lnTo>
                  <a:lnTo>
                    <a:pt x="108" y="67"/>
                  </a:lnTo>
                  <a:lnTo>
                    <a:pt x="103" y="67"/>
                  </a:lnTo>
                  <a:lnTo>
                    <a:pt x="103" y="70"/>
                  </a:lnTo>
                  <a:lnTo>
                    <a:pt x="106" y="70"/>
                  </a:lnTo>
                  <a:lnTo>
                    <a:pt x="108" y="73"/>
                  </a:lnTo>
                  <a:lnTo>
                    <a:pt x="104" y="81"/>
                  </a:lnTo>
                  <a:lnTo>
                    <a:pt x="99" y="81"/>
                  </a:lnTo>
                  <a:lnTo>
                    <a:pt x="97" y="79"/>
                  </a:lnTo>
                  <a:lnTo>
                    <a:pt x="94" y="85"/>
                  </a:lnTo>
                  <a:lnTo>
                    <a:pt x="92" y="86"/>
                  </a:lnTo>
                  <a:lnTo>
                    <a:pt x="87" y="84"/>
                  </a:lnTo>
                  <a:lnTo>
                    <a:pt x="85" y="84"/>
                  </a:lnTo>
                  <a:lnTo>
                    <a:pt x="86" y="78"/>
                  </a:lnTo>
                  <a:lnTo>
                    <a:pt x="85" y="69"/>
                  </a:lnTo>
                  <a:lnTo>
                    <a:pt x="81" y="65"/>
                  </a:lnTo>
                  <a:lnTo>
                    <a:pt x="78" y="67"/>
                  </a:lnTo>
                  <a:lnTo>
                    <a:pt x="75" y="65"/>
                  </a:lnTo>
                  <a:lnTo>
                    <a:pt x="72" y="68"/>
                  </a:lnTo>
                  <a:lnTo>
                    <a:pt x="72" y="67"/>
                  </a:lnTo>
                  <a:lnTo>
                    <a:pt x="66" y="69"/>
                  </a:lnTo>
                  <a:lnTo>
                    <a:pt x="68" y="63"/>
                  </a:lnTo>
                  <a:lnTo>
                    <a:pt x="69" y="63"/>
                  </a:lnTo>
                  <a:lnTo>
                    <a:pt x="69" y="59"/>
                  </a:lnTo>
                  <a:lnTo>
                    <a:pt x="67" y="57"/>
                  </a:lnTo>
                  <a:lnTo>
                    <a:pt x="67" y="53"/>
                  </a:lnTo>
                  <a:lnTo>
                    <a:pt x="65" y="52"/>
                  </a:lnTo>
                  <a:lnTo>
                    <a:pt x="63" y="48"/>
                  </a:lnTo>
                  <a:lnTo>
                    <a:pt x="59" y="43"/>
                  </a:lnTo>
                  <a:lnTo>
                    <a:pt x="41" y="45"/>
                  </a:lnTo>
                  <a:lnTo>
                    <a:pt x="39" y="49"/>
                  </a:lnTo>
                  <a:lnTo>
                    <a:pt x="33" y="57"/>
                  </a:lnTo>
                  <a:lnTo>
                    <a:pt x="28" y="57"/>
                  </a:lnTo>
                  <a:lnTo>
                    <a:pt x="22" y="51"/>
                  </a:lnTo>
                  <a:lnTo>
                    <a:pt x="19" y="45"/>
                  </a:lnTo>
                  <a:lnTo>
                    <a:pt x="11" y="41"/>
                  </a:lnTo>
                  <a:lnTo>
                    <a:pt x="9" y="32"/>
                  </a:lnTo>
                  <a:lnTo>
                    <a:pt x="6" y="32"/>
                  </a:lnTo>
                  <a:lnTo>
                    <a:pt x="5" y="29"/>
                  </a:lnTo>
                  <a:lnTo>
                    <a:pt x="2" y="31"/>
                  </a:lnTo>
                  <a:lnTo>
                    <a:pt x="0" y="27"/>
                  </a:lnTo>
                  <a:lnTo>
                    <a:pt x="4" y="26"/>
                  </a:lnTo>
                  <a:lnTo>
                    <a:pt x="9" y="19"/>
                  </a:lnTo>
                  <a:lnTo>
                    <a:pt x="22" y="16"/>
                  </a:lnTo>
                  <a:lnTo>
                    <a:pt x="21" y="10"/>
                  </a:lnTo>
                  <a:lnTo>
                    <a:pt x="18" y="9"/>
                  </a:lnTo>
                  <a:lnTo>
                    <a:pt x="23" y="5"/>
                  </a:lnTo>
                  <a:lnTo>
                    <a:pt x="22"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5" name="Google Shape;710;p69">
              <a:extLst>
                <a:ext uri="{FF2B5EF4-FFF2-40B4-BE49-F238E27FC236}">
                  <a16:creationId xmlns:a16="http://schemas.microsoft.com/office/drawing/2014/main" id="{2D7746AC-C7F2-063A-A78F-61308DFB206F}"/>
                </a:ext>
              </a:extLst>
            </p:cNvPr>
            <p:cNvSpPr/>
            <p:nvPr/>
          </p:nvSpPr>
          <p:spPr>
            <a:xfrm>
              <a:off x="17548656" y="6141419"/>
              <a:ext cx="483160" cy="692429"/>
            </a:xfrm>
            <a:custGeom>
              <a:avLst/>
              <a:gdLst/>
              <a:ahLst/>
              <a:cxnLst/>
              <a:rect l="l" t="t" r="r" b="b"/>
              <a:pathLst>
                <a:path w="67" h="99" extrusionOk="0">
                  <a:moveTo>
                    <a:pt x="67" y="78"/>
                  </a:moveTo>
                  <a:lnTo>
                    <a:pt x="62" y="72"/>
                  </a:lnTo>
                  <a:lnTo>
                    <a:pt x="58" y="65"/>
                  </a:lnTo>
                  <a:lnTo>
                    <a:pt x="56" y="26"/>
                  </a:lnTo>
                  <a:lnTo>
                    <a:pt x="52" y="13"/>
                  </a:lnTo>
                  <a:lnTo>
                    <a:pt x="46" y="5"/>
                  </a:lnTo>
                  <a:lnTo>
                    <a:pt x="49" y="2"/>
                  </a:lnTo>
                  <a:lnTo>
                    <a:pt x="46" y="2"/>
                  </a:lnTo>
                  <a:lnTo>
                    <a:pt x="46" y="0"/>
                  </a:lnTo>
                  <a:lnTo>
                    <a:pt x="36" y="2"/>
                  </a:lnTo>
                  <a:lnTo>
                    <a:pt x="6" y="0"/>
                  </a:lnTo>
                  <a:lnTo>
                    <a:pt x="5" y="4"/>
                  </a:lnTo>
                  <a:lnTo>
                    <a:pt x="7" y="10"/>
                  </a:lnTo>
                  <a:lnTo>
                    <a:pt x="8" y="24"/>
                  </a:lnTo>
                  <a:lnTo>
                    <a:pt x="8" y="27"/>
                  </a:lnTo>
                  <a:lnTo>
                    <a:pt x="7" y="30"/>
                  </a:lnTo>
                  <a:lnTo>
                    <a:pt x="9" y="31"/>
                  </a:lnTo>
                  <a:lnTo>
                    <a:pt x="12" y="43"/>
                  </a:lnTo>
                  <a:lnTo>
                    <a:pt x="7" y="47"/>
                  </a:lnTo>
                  <a:lnTo>
                    <a:pt x="5" y="58"/>
                  </a:lnTo>
                  <a:lnTo>
                    <a:pt x="1" y="64"/>
                  </a:lnTo>
                  <a:lnTo>
                    <a:pt x="0" y="69"/>
                  </a:lnTo>
                  <a:lnTo>
                    <a:pt x="4" y="81"/>
                  </a:lnTo>
                  <a:lnTo>
                    <a:pt x="7" y="84"/>
                  </a:lnTo>
                  <a:lnTo>
                    <a:pt x="8" y="91"/>
                  </a:lnTo>
                  <a:lnTo>
                    <a:pt x="4" y="91"/>
                  </a:lnTo>
                  <a:lnTo>
                    <a:pt x="2" y="92"/>
                  </a:lnTo>
                  <a:lnTo>
                    <a:pt x="19" y="99"/>
                  </a:lnTo>
                  <a:lnTo>
                    <a:pt x="26" y="94"/>
                  </a:lnTo>
                  <a:lnTo>
                    <a:pt x="38" y="91"/>
                  </a:lnTo>
                  <a:lnTo>
                    <a:pt x="51" y="84"/>
                  </a:lnTo>
                  <a:lnTo>
                    <a:pt x="52" y="83"/>
                  </a:lnTo>
                  <a:lnTo>
                    <a:pt x="63" y="83"/>
                  </a:lnTo>
                  <a:lnTo>
                    <a:pt x="67" y="78"/>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6" name="Google Shape;711;p69">
              <a:extLst>
                <a:ext uri="{FF2B5EF4-FFF2-40B4-BE49-F238E27FC236}">
                  <a16:creationId xmlns:a16="http://schemas.microsoft.com/office/drawing/2014/main" id="{3930F12D-7E56-A25C-436F-4C1EBE63FA88}"/>
                </a:ext>
              </a:extLst>
            </p:cNvPr>
            <p:cNvSpPr/>
            <p:nvPr/>
          </p:nvSpPr>
          <p:spPr>
            <a:xfrm>
              <a:off x="16077549" y="5952574"/>
              <a:ext cx="346144" cy="188847"/>
            </a:xfrm>
            <a:custGeom>
              <a:avLst/>
              <a:gdLst/>
              <a:ahLst/>
              <a:cxnLst/>
              <a:rect l="l" t="t" r="r" b="b"/>
              <a:pathLst>
                <a:path w="48" h="27" extrusionOk="0">
                  <a:moveTo>
                    <a:pt x="25" y="27"/>
                  </a:moveTo>
                  <a:lnTo>
                    <a:pt x="29" y="26"/>
                  </a:lnTo>
                  <a:lnTo>
                    <a:pt x="34" y="19"/>
                  </a:lnTo>
                  <a:lnTo>
                    <a:pt x="47" y="16"/>
                  </a:lnTo>
                  <a:lnTo>
                    <a:pt x="46" y="10"/>
                  </a:lnTo>
                  <a:lnTo>
                    <a:pt x="43" y="9"/>
                  </a:lnTo>
                  <a:lnTo>
                    <a:pt x="48" y="5"/>
                  </a:lnTo>
                  <a:lnTo>
                    <a:pt x="47" y="0"/>
                  </a:lnTo>
                  <a:lnTo>
                    <a:pt x="25" y="0"/>
                  </a:lnTo>
                  <a:lnTo>
                    <a:pt x="16" y="4"/>
                  </a:lnTo>
                  <a:lnTo>
                    <a:pt x="9" y="4"/>
                  </a:lnTo>
                  <a:lnTo>
                    <a:pt x="4" y="5"/>
                  </a:lnTo>
                  <a:lnTo>
                    <a:pt x="0" y="4"/>
                  </a:lnTo>
                  <a:lnTo>
                    <a:pt x="2" y="8"/>
                  </a:lnTo>
                  <a:lnTo>
                    <a:pt x="8" y="9"/>
                  </a:lnTo>
                  <a:lnTo>
                    <a:pt x="9" y="14"/>
                  </a:lnTo>
                  <a:lnTo>
                    <a:pt x="14" y="14"/>
                  </a:lnTo>
                  <a:lnTo>
                    <a:pt x="15" y="16"/>
                  </a:lnTo>
                  <a:lnTo>
                    <a:pt x="29" y="13"/>
                  </a:lnTo>
                  <a:lnTo>
                    <a:pt x="29" y="14"/>
                  </a:lnTo>
                  <a:lnTo>
                    <a:pt x="21" y="16"/>
                  </a:lnTo>
                  <a:lnTo>
                    <a:pt x="22" y="24"/>
                  </a:lnTo>
                  <a:lnTo>
                    <a:pt x="22" y="26"/>
                  </a:lnTo>
                  <a:lnTo>
                    <a:pt x="27" y="26"/>
                  </a:lnTo>
                  <a:lnTo>
                    <a:pt x="25" y="2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7" name="Google Shape;712;p69">
              <a:extLst>
                <a:ext uri="{FF2B5EF4-FFF2-40B4-BE49-F238E27FC236}">
                  <a16:creationId xmlns:a16="http://schemas.microsoft.com/office/drawing/2014/main" id="{7CD03359-A7B7-EF24-9F6F-D05000930CD2}"/>
                </a:ext>
              </a:extLst>
            </p:cNvPr>
            <p:cNvSpPr/>
            <p:nvPr/>
          </p:nvSpPr>
          <p:spPr>
            <a:xfrm>
              <a:off x="16459746" y="6253327"/>
              <a:ext cx="324511" cy="328731"/>
            </a:xfrm>
            <a:custGeom>
              <a:avLst/>
              <a:gdLst/>
              <a:ahLst/>
              <a:cxnLst/>
              <a:rect l="l" t="t" r="r" b="b"/>
              <a:pathLst>
                <a:path w="45" h="47" extrusionOk="0">
                  <a:moveTo>
                    <a:pt x="27" y="47"/>
                  </a:moveTo>
                  <a:lnTo>
                    <a:pt x="30" y="42"/>
                  </a:lnTo>
                  <a:lnTo>
                    <a:pt x="40" y="35"/>
                  </a:lnTo>
                  <a:lnTo>
                    <a:pt x="40" y="30"/>
                  </a:lnTo>
                  <a:lnTo>
                    <a:pt x="45" y="27"/>
                  </a:lnTo>
                  <a:lnTo>
                    <a:pt x="44" y="25"/>
                  </a:lnTo>
                  <a:lnTo>
                    <a:pt x="44" y="24"/>
                  </a:lnTo>
                  <a:lnTo>
                    <a:pt x="38" y="26"/>
                  </a:lnTo>
                  <a:lnTo>
                    <a:pt x="40" y="20"/>
                  </a:lnTo>
                  <a:lnTo>
                    <a:pt x="41" y="20"/>
                  </a:lnTo>
                  <a:lnTo>
                    <a:pt x="41" y="16"/>
                  </a:lnTo>
                  <a:lnTo>
                    <a:pt x="39" y="14"/>
                  </a:lnTo>
                  <a:lnTo>
                    <a:pt x="39" y="10"/>
                  </a:lnTo>
                  <a:lnTo>
                    <a:pt x="37" y="9"/>
                  </a:lnTo>
                  <a:lnTo>
                    <a:pt x="35" y="5"/>
                  </a:lnTo>
                  <a:lnTo>
                    <a:pt x="31" y="0"/>
                  </a:lnTo>
                  <a:lnTo>
                    <a:pt x="13" y="2"/>
                  </a:lnTo>
                  <a:lnTo>
                    <a:pt x="11" y="6"/>
                  </a:lnTo>
                  <a:lnTo>
                    <a:pt x="5" y="14"/>
                  </a:lnTo>
                  <a:lnTo>
                    <a:pt x="0" y="14"/>
                  </a:lnTo>
                  <a:lnTo>
                    <a:pt x="1" y="22"/>
                  </a:lnTo>
                  <a:lnTo>
                    <a:pt x="2" y="24"/>
                  </a:lnTo>
                  <a:lnTo>
                    <a:pt x="1" y="24"/>
                  </a:lnTo>
                  <a:lnTo>
                    <a:pt x="1" y="26"/>
                  </a:lnTo>
                  <a:lnTo>
                    <a:pt x="5" y="30"/>
                  </a:lnTo>
                  <a:lnTo>
                    <a:pt x="6" y="34"/>
                  </a:lnTo>
                  <a:lnTo>
                    <a:pt x="12" y="38"/>
                  </a:lnTo>
                  <a:lnTo>
                    <a:pt x="13" y="41"/>
                  </a:lnTo>
                  <a:lnTo>
                    <a:pt x="27" y="4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8" name="Google Shape;713;p69">
              <a:extLst>
                <a:ext uri="{FF2B5EF4-FFF2-40B4-BE49-F238E27FC236}">
                  <a16:creationId xmlns:a16="http://schemas.microsoft.com/office/drawing/2014/main" id="{4471CDE8-AB33-1430-8818-193CA914B71E}"/>
                </a:ext>
              </a:extLst>
            </p:cNvPr>
            <p:cNvSpPr/>
            <p:nvPr/>
          </p:nvSpPr>
          <p:spPr>
            <a:xfrm>
              <a:off x="15998223" y="5511939"/>
              <a:ext cx="677865" cy="475607"/>
            </a:xfrm>
            <a:custGeom>
              <a:avLst/>
              <a:gdLst/>
              <a:ahLst/>
              <a:cxnLst/>
              <a:rect l="l" t="t" r="r" b="b"/>
              <a:pathLst>
                <a:path w="94" h="68" extrusionOk="0">
                  <a:moveTo>
                    <a:pt x="11" y="67"/>
                  </a:moveTo>
                  <a:lnTo>
                    <a:pt x="11" y="57"/>
                  </a:lnTo>
                  <a:lnTo>
                    <a:pt x="13" y="56"/>
                  </a:lnTo>
                  <a:lnTo>
                    <a:pt x="26" y="55"/>
                  </a:lnTo>
                  <a:lnTo>
                    <a:pt x="27" y="52"/>
                  </a:lnTo>
                  <a:lnTo>
                    <a:pt x="32" y="52"/>
                  </a:lnTo>
                  <a:lnTo>
                    <a:pt x="36" y="50"/>
                  </a:lnTo>
                  <a:lnTo>
                    <a:pt x="51" y="55"/>
                  </a:lnTo>
                  <a:lnTo>
                    <a:pt x="57" y="52"/>
                  </a:lnTo>
                  <a:lnTo>
                    <a:pt x="55" y="50"/>
                  </a:lnTo>
                  <a:lnTo>
                    <a:pt x="47" y="51"/>
                  </a:lnTo>
                  <a:lnTo>
                    <a:pt x="38" y="45"/>
                  </a:lnTo>
                  <a:lnTo>
                    <a:pt x="33" y="46"/>
                  </a:lnTo>
                  <a:lnTo>
                    <a:pt x="30" y="49"/>
                  </a:lnTo>
                  <a:lnTo>
                    <a:pt x="15" y="49"/>
                  </a:lnTo>
                  <a:lnTo>
                    <a:pt x="3" y="31"/>
                  </a:lnTo>
                  <a:lnTo>
                    <a:pt x="1" y="33"/>
                  </a:lnTo>
                  <a:lnTo>
                    <a:pt x="0" y="30"/>
                  </a:lnTo>
                  <a:lnTo>
                    <a:pt x="4" y="29"/>
                  </a:lnTo>
                  <a:lnTo>
                    <a:pt x="9" y="24"/>
                  </a:lnTo>
                  <a:lnTo>
                    <a:pt x="15" y="16"/>
                  </a:lnTo>
                  <a:lnTo>
                    <a:pt x="15" y="9"/>
                  </a:lnTo>
                  <a:lnTo>
                    <a:pt x="19" y="2"/>
                  </a:lnTo>
                  <a:lnTo>
                    <a:pt x="27" y="3"/>
                  </a:lnTo>
                  <a:lnTo>
                    <a:pt x="36" y="0"/>
                  </a:lnTo>
                  <a:lnTo>
                    <a:pt x="47" y="0"/>
                  </a:lnTo>
                  <a:lnTo>
                    <a:pt x="55" y="8"/>
                  </a:lnTo>
                  <a:lnTo>
                    <a:pt x="61" y="8"/>
                  </a:lnTo>
                  <a:lnTo>
                    <a:pt x="65" y="16"/>
                  </a:lnTo>
                  <a:lnTo>
                    <a:pt x="69" y="18"/>
                  </a:lnTo>
                  <a:lnTo>
                    <a:pt x="71" y="22"/>
                  </a:lnTo>
                  <a:lnTo>
                    <a:pt x="70" y="23"/>
                  </a:lnTo>
                  <a:lnTo>
                    <a:pt x="80" y="30"/>
                  </a:lnTo>
                  <a:lnTo>
                    <a:pt x="80" y="36"/>
                  </a:lnTo>
                  <a:lnTo>
                    <a:pt x="83" y="38"/>
                  </a:lnTo>
                  <a:lnTo>
                    <a:pt x="84" y="44"/>
                  </a:lnTo>
                  <a:lnTo>
                    <a:pt x="83" y="47"/>
                  </a:lnTo>
                  <a:lnTo>
                    <a:pt x="86" y="52"/>
                  </a:lnTo>
                  <a:lnTo>
                    <a:pt x="89" y="52"/>
                  </a:lnTo>
                  <a:lnTo>
                    <a:pt x="94" y="58"/>
                  </a:lnTo>
                  <a:lnTo>
                    <a:pt x="94" y="67"/>
                  </a:lnTo>
                  <a:lnTo>
                    <a:pt x="78" y="68"/>
                  </a:lnTo>
                  <a:lnTo>
                    <a:pt x="70" y="66"/>
                  </a:lnTo>
                  <a:lnTo>
                    <a:pt x="67" y="67"/>
                  </a:lnTo>
                  <a:lnTo>
                    <a:pt x="66" y="63"/>
                  </a:lnTo>
                  <a:lnTo>
                    <a:pt x="58" y="63"/>
                  </a:lnTo>
                  <a:lnTo>
                    <a:pt x="36" y="63"/>
                  </a:lnTo>
                  <a:lnTo>
                    <a:pt x="27" y="67"/>
                  </a:lnTo>
                  <a:lnTo>
                    <a:pt x="20" y="67"/>
                  </a:lnTo>
                  <a:lnTo>
                    <a:pt x="15" y="68"/>
                  </a:lnTo>
                  <a:lnTo>
                    <a:pt x="11" y="6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49" name="Google Shape;714;p69">
              <a:extLst>
                <a:ext uri="{FF2B5EF4-FFF2-40B4-BE49-F238E27FC236}">
                  <a16:creationId xmlns:a16="http://schemas.microsoft.com/office/drawing/2014/main" id="{343FA634-FB22-1672-C885-6AE1DB661584}"/>
                </a:ext>
              </a:extLst>
            </p:cNvPr>
            <p:cNvSpPr/>
            <p:nvPr/>
          </p:nvSpPr>
          <p:spPr>
            <a:xfrm>
              <a:off x="19344270" y="4742578"/>
              <a:ext cx="1153809" cy="1790518"/>
            </a:xfrm>
            <a:custGeom>
              <a:avLst/>
              <a:gdLst/>
              <a:ahLst/>
              <a:cxnLst/>
              <a:rect l="l" t="t" r="r" b="b"/>
              <a:pathLst>
                <a:path w="160" h="256" extrusionOk="0">
                  <a:moveTo>
                    <a:pt x="160" y="64"/>
                  </a:moveTo>
                  <a:lnTo>
                    <a:pt x="160" y="80"/>
                  </a:lnTo>
                  <a:lnTo>
                    <a:pt x="160" y="95"/>
                  </a:lnTo>
                  <a:lnTo>
                    <a:pt x="160" y="110"/>
                  </a:lnTo>
                  <a:lnTo>
                    <a:pt x="160" y="124"/>
                  </a:lnTo>
                  <a:lnTo>
                    <a:pt x="144" y="127"/>
                  </a:lnTo>
                  <a:lnTo>
                    <a:pt x="141" y="135"/>
                  </a:lnTo>
                  <a:lnTo>
                    <a:pt x="134" y="145"/>
                  </a:lnTo>
                  <a:lnTo>
                    <a:pt x="134" y="153"/>
                  </a:lnTo>
                  <a:lnTo>
                    <a:pt x="131" y="155"/>
                  </a:lnTo>
                  <a:lnTo>
                    <a:pt x="131" y="162"/>
                  </a:lnTo>
                  <a:lnTo>
                    <a:pt x="128" y="168"/>
                  </a:lnTo>
                  <a:lnTo>
                    <a:pt x="128" y="173"/>
                  </a:lnTo>
                  <a:lnTo>
                    <a:pt x="134" y="172"/>
                  </a:lnTo>
                  <a:lnTo>
                    <a:pt x="135" y="181"/>
                  </a:lnTo>
                  <a:lnTo>
                    <a:pt x="143" y="197"/>
                  </a:lnTo>
                  <a:lnTo>
                    <a:pt x="143" y="198"/>
                  </a:lnTo>
                  <a:lnTo>
                    <a:pt x="140" y="199"/>
                  </a:lnTo>
                  <a:lnTo>
                    <a:pt x="128" y="202"/>
                  </a:lnTo>
                  <a:lnTo>
                    <a:pt x="126" y="207"/>
                  </a:lnTo>
                  <a:lnTo>
                    <a:pt x="126" y="211"/>
                  </a:lnTo>
                  <a:lnTo>
                    <a:pt x="115" y="220"/>
                  </a:lnTo>
                  <a:lnTo>
                    <a:pt x="114" y="224"/>
                  </a:lnTo>
                  <a:lnTo>
                    <a:pt x="108" y="226"/>
                  </a:lnTo>
                  <a:lnTo>
                    <a:pt x="107" y="229"/>
                  </a:lnTo>
                  <a:lnTo>
                    <a:pt x="84" y="232"/>
                  </a:lnTo>
                  <a:lnTo>
                    <a:pt x="83" y="235"/>
                  </a:lnTo>
                  <a:lnTo>
                    <a:pt x="85" y="238"/>
                  </a:lnTo>
                  <a:lnTo>
                    <a:pt x="79" y="246"/>
                  </a:lnTo>
                  <a:lnTo>
                    <a:pt x="66" y="247"/>
                  </a:lnTo>
                  <a:lnTo>
                    <a:pt x="52" y="254"/>
                  </a:lnTo>
                  <a:lnTo>
                    <a:pt x="47" y="250"/>
                  </a:lnTo>
                  <a:lnTo>
                    <a:pt x="45" y="252"/>
                  </a:lnTo>
                  <a:lnTo>
                    <a:pt x="39" y="256"/>
                  </a:lnTo>
                  <a:lnTo>
                    <a:pt x="29" y="256"/>
                  </a:lnTo>
                  <a:lnTo>
                    <a:pt x="23" y="237"/>
                  </a:lnTo>
                  <a:lnTo>
                    <a:pt x="21" y="234"/>
                  </a:lnTo>
                  <a:lnTo>
                    <a:pt x="14" y="230"/>
                  </a:lnTo>
                  <a:lnTo>
                    <a:pt x="10" y="222"/>
                  </a:lnTo>
                  <a:lnTo>
                    <a:pt x="10" y="219"/>
                  </a:lnTo>
                  <a:lnTo>
                    <a:pt x="13" y="216"/>
                  </a:lnTo>
                  <a:lnTo>
                    <a:pt x="27" y="218"/>
                  </a:lnTo>
                  <a:lnTo>
                    <a:pt x="28" y="215"/>
                  </a:lnTo>
                  <a:lnTo>
                    <a:pt x="28" y="211"/>
                  </a:lnTo>
                  <a:lnTo>
                    <a:pt x="21" y="200"/>
                  </a:lnTo>
                  <a:lnTo>
                    <a:pt x="22" y="186"/>
                  </a:lnTo>
                  <a:lnTo>
                    <a:pt x="18" y="172"/>
                  </a:lnTo>
                  <a:lnTo>
                    <a:pt x="15" y="170"/>
                  </a:lnTo>
                  <a:lnTo>
                    <a:pt x="14" y="166"/>
                  </a:lnTo>
                  <a:lnTo>
                    <a:pt x="10" y="166"/>
                  </a:lnTo>
                  <a:lnTo>
                    <a:pt x="2" y="155"/>
                  </a:lnTo>
                  <a:lnTo>
                    <a:pt x="0" y="146"/>
                  </a:lnTo>
                  <a:lnTo>
                    <a:pt x="0" y="144"/>
                  </a:lnTo>
                  <a:lnTo>
                    <a:pt x="3" y="143"/>
                  </a:lnTo>
                  <a:lnTo>
                    <a:pt x="4" y="135"/>
                  </a:lnTo>
                  <a:lnTo>
                    <a:pt x="29" y="106"/>
                  </a:lnTo>
                  <a:lnTo>
                    <a:pt x="31" y="79"/>
                  </a:lnTo>
                  <a:lnTo>
                    <a:pt x="35" y="56"/>
                  </a:lnTo>
                  <a:lnTo>
                    <a:pt x="39" y="49"/>
                  </a:lnTo>
                  <a:lnTo>
                    <a:pt x="29" y="42"/>
                  </a:lnTo>
                  <a:lnTo>
                    <a:pt x="25" y="32"/>
                  </a:lnTo>
                  <a:lnTo>
                    <a:pt x="25" y="5"/>
                  </a:lnTo>
                  <a:lnTo>
                    <a:pt x="40" y="0"/>
                  </a:lnTo>
                  <a:lnTo>
                    <a:pt x="54" y="9"/>
                  </a:lnTo>
                  <a:lnTo>
                    <a:pt x="70" y="16"/>
                  </a:lnTo>
                  <a:lnTo>
                    <a:pt x="85" y="25"/>
                  </a:lnTo>
                  <a:lnTo>
                    <a:pt x="100" y="32"/>
                  </a:lnTo>
                  <a:lnTo>
                    <a:pt x="115" y="41"/>
                  </a:lnTo>
                  <a:lnTo>
                    <a:pt x="131" y="48"/>
                  </a:lnTo>
                  <a:lnTo>
                    <a:pt x="145" y="57"/>
                  </a:lnTo>
                  <a:lnTo>
                    <a:pt x="160" y="64"/>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0" name="Google Shape;715;p69">
              <a:extLst>
                <a:ext uri="{FF2B5EF4-FFF2-40B4-BE49-F238E27FC236}">
                  <a16:creationId xmlns:a16="http://schemas.microsoft.com/office/drawing/2014/main" id="{A34A691A-220E-DB05-DC27-8F9EDE4B2298}"/>
                </a:ext>
              </a:extLst>
            </p:cNvPr>
            <p:cNvSpPr/>
            <p:nvPr/>
          </p:nvSpPr>
          <p:spPr>
            <a:xfrm>
              <a:off x="16495806" y="3182865"/>
              <a:ext cx="1290827" cy="1049131"/>
            </a:xfrm>
            <a:custGeom>
              <a:avLst/>
              <a:gdLst/>
              <a:ahLst/>
              <a:cxnLst/>
              <a:rect l="l" t="t" r="r" b="b"/>
              <a:pathLst>
                <a:path w="179" h="150" extrusionOk="0">
                  <a:moveTo>
                    <a:pt x="65" y="148"/>
                  </a:moveTo>
                  <a:lnTo>
                    <a:pt x="48" y="148"/>
                  </a:lnTo>
                  <a:lnTo>
                    <a:pt x="33" y="148"/>
                  </a:lnTo>
                  <a:lnTo>
                    <a:pt x="16" y="148"/>
                  </a:lnTo>
                  <a:lnTo>
                    <a:pt x="0" y="150"/>
                  </a:lnTo>
                  <a:lnTo>
                    <a:pt x="1" y="146"/>
                  </a:lnTo>
                  <a:lnTo>
                    <a:pt x="20" y="140"/>
                  </a:lnTo>
                  <a:lnTo>
                    <a:pt x="27" y="134"/>
                  </a:lnTo>
                  <a:lnTo>
                    <a:pt x="40" y="124"/>
                  </a:lnTo>
                  <a:lnTo>
                    <a:pt x="45" y="117"/>
                  </a:lnTo>
                  <a:lnTo>
                    <a:pt x="50" y="108"/>
                  </a:lnTo>
                  <a:lnTo>
                    <a:pt x="50" y="102"/>
                  </a:lnTo>
                  <a:lnTo>
                    <a:pt x="46" y="97"/>
                  </a:lnTo>
                  <a:lnTo>
                    <a:pt x="48" y="85"/>
                  </a:lnTo>
                  <a:lnTo>
                    <a:pt x="53" y="75"/>
                  </a:lnTo>
                  <a:lnTo>
                    <a:pt x="57" y="72"/>
                  </a:lnTo>
                  <a:lnTo>
                    <a:pt x="58" y="64"/>
                  </a:lnTo>
                  <a:lnTo>
                    <a:pt x="69" y="50"/>
                  </a:lnTo>
                  <a:lnTo>
                    <a:pt x="85" y="42"/>
                  </a:lnTo>
                  <a:lnTo>
                    <a:pt x="95" y="34"/>
                  </a:lnTo>
                  <a:lnTo>
                    <a:pt x="100" y="26"/>
                  </a:lnTo>
                  <a:lnTo>
                    <a:pt x="107" y="4"/>
                  </a:lnTo>
                  <a:lnTo>
                    <a:pt x="114" y="0"/>
                  </a:lnTo>
                  <a:lnTo>
                    <a:pt x="121" y="10"/>
                  </a:lnTo>
                  <a:lnTo>
                    <a:pt x="129" y="15"/>
                  </a:lnTo>
                  <a:lnTo>
                    <a:pt x="150" y="12"/>
                  </a:lnTo>
                  <a:lnTo>
                    <a:pt x="157" y="16"/>
                  </a:lnTo>
                  <a:lnTo>
                    <a:pt x="159" y="16"/>
                  </a:lnTo>
                  <a:lnTo>
                    <a:pt x="165" y="16"/>
                  </a:lnTo>
                  <a:lnTo>
                    <a:pt x="164" y="17"/>
                  </a:lnTo>
                  <a:lnTo>
                    <a:pt x="164" y="18"/>
                  </a:lnTo>
                  <a:lnTo>
                    <a:pt x="167" y="22"/>
                  </a:lnTo>
                  <a:lnTo>
                    <a:pt x="167" y="23"/>
                  </a:lnTo>
                  <a:lnTo>
                    <a:pt x="169" y="26"/>
                  </a:lnTo>
                  <a:lnTo>
                    <a:pt x="167" y="28"/>
                  </a:lnTo>
                  <a:lnTo>
                    <a:pt x="170" y="33"/>
                  </a:lnTo>
                  <a:lnTo>
                    <a:pt x="169" y="40"/>
                  </a:lnTo>
                  <a:lnTo>
                    <a:pt x="171" y="43"/>
                  </a:lnTo>
                  <a:lnTo>
                    <a:pt x="170" y="48"/>
                  </a:lnTo>
                  <a:lnTo>
                    <a:pt x="171" y="54"/>
                  </a:lnTo>
                  <a:lnTo>
                    <a:pt x="173" y="59"/>
                  </a:lnTo>
                  <a:lnTo>
                    <a:pt x="179" y="63"/>
                  </a:lnTo>
                  <a:lnTo>
                    <a:pt x="176" y="66"/>
                  </a:lnTo>
                  <a:lnTo>
                    <a:pt x="177" y="70"/>
                  </a:lnTo>
                  <a:lnTo>
                    <a:pt x="151" y="70"/>
                  </a:lnTo>
                  <a:lnTo>
                    <a:pt x="150" y="75"/>
                  </a:lnTo>
                  <a:lnTo>
                    <a:pt x="138" y="78"/>
                  </a:lnTo>
                  <a:lnTo>
                    <a:pt x="136" y="82"/>
                  </a:lnTo>
                  <a:lnTo>
                    <a:pt x="139" y="83"/>
                  </a:lnTo>
                  <a:lnTo>
                    <a:pt x="136" y="87"/>
                  </a:lnTo>
                  <a:lnTo>
                    <a:pt x="140" y="90"/>
                  </a:lnTo>
                  <a:lnTo>
                    <a:pt x="140" y="91"/>
                  </a:lnTo>
                  <a:lnTo>
                    <a:pt x="122" y="98"/>
                  </a:lnTo>
                  <a:lnTo>
                    <a:pt x="116" y="107"/>
                  </a:lnTo>
                  <a:lnTo>
                    <a:pt x="110" y="109"/>
                  </a:lnTo>
                  <a:lnTo>
                    <a:pt x="96" y="112"/>
                  </a:lnTo>
                  <a:lnTo>
                    <a:pt x="96" y="115"/>
                  </a:lnTo>
                  <a:lnTo>
                    <a:pt x="88" y="114"/>
                  </a:lnTo>
                  <a:lnTo>
                    <a:pt x="82" y="120"/>
                  </a:lnTo>
                  <a:lnTo>
                    <a:pt x="78" y="120"/>
                  </a:lnTo>
                  <a:lnTo>
                    <a:pt x="72" y="124"/>
                  </a:lnTo>
                  <a:lnTo>
                    <a:pt x="65" y="130"/>
                  </a:lnTo>
                  <a:lnTo>
                    <a:pt x="65" y="148"/>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1" name="Google Shape;716;p69">
              <a:extLst>
                <a:ext uri="{FF2B5EF4-FFF2-40B4-BE49-F238E27FC236}">
                  <a16:creationId xmlns:a16="http://schemas.microsoft.com/office/drawing/2014/main" id="{368019A7-2385-21C5-2F50-B78D59ECCF43}"/>
                </a:ext>
              </a:extLst>
            </p:cNvPr>
            <p:cNvSpPr/>
            <p:nvPr/>
          </p:nvSpPr>
          <p:spPr>
            <a:xfrm>
              <a:off x="16063125" y="4280960"/>
              <a:ext cx="1305250" cy="1440806"/>
            </a:xfrm>
            <a:custGeom>
              <a:avLst/>
              <a:gdLst/>
              <a:ahLst/>
              <a:cxnLst/>
              <a:rect l="l" t="t" r="r" b="b"/>
              <a:pathLst>
                <a:path w="181" h="206" extrusionOk="0">
                  <a:moveTo>
                    <a:pt x="102" y="194"/>
                  </a:moveTo>
                  <a:lnTo>
                    <a:pt x="119" y="194"/>
                  </a:lnTo>
                  <a:lnTo>
                    <a:pt x="137" y="195"/>
                  </a:lnTo>
                  <a:lnTo>
                    <a:pt x="154" y="195"/>
                  </a:lnTo>
                  <a:lnTo>
                    <a:pt x="171" y="195"/>
                  </a:lnTo>
                  <a:lnTo>
                    <a:pt x="174" y="182"/>
                  </a:lnTo>
                  <a:lnTo>
                    <a:pt x="168" y="180"/>
                  </a:lnTo>
                  <a:lnTo>
                    <a:pt x="167" y="163"/>
                  </a:lnTo>
                  <a:lnTo>
                    <a:pt x="164" y="145"/>
                  </a:lnTo>
                  <a:lnTo>
                    <a:pt x="163" y="128"/>
                  </a:lnTo>
                  <a:lnTo>
                    <a:pt x="161" y="111"/>
                  </a:lnTo>
                  <a:lnTo>
                    <a:pt x="160" y="93"/>
                  </a:lnTo>
                  <a:lnTo>
                    <a:pt x="158" y="75"/>
                  </a:lnTo>
                  <a:lnTo>
                    <a:pt x="156" y="56"/>
                  </a:lnTo>
                  <a:lnTo>
                    <a:pt x="155" y="39"/>
                  </a:lnTo>
                  <a:lnTo>
                    <a:pt x="168" y="39"/>
                  </a:lnTo>
                  <a:lnTo>
                    <a:pt x="181" y="39"/>
                  </a:lnTo>
                  <a:lnTo>
                    <a:pt x="167" y="29"/>
                  </a:lnTo>
                  <a:lnTo>
                    <a:pt x="154" y="20"/>
                  </a:lnTo>
                  <a:lnTo>
                    <a:pt x="139" y="10"/>
                  </a:lnTo>
                  <a:lnTo>
                    <a:pt x="125" y="0"/>
                  </a:lnTo>
                  <a:lnTo>
                    <a:pt x="125" y="21"/>
                  </a:lnTo>
                  <a:lnTo>
                    <a:pt x="113" y="21"/>
                  </a:lnTo>
                  <a:lnTo>
                    <a:pt x="101" y="21"/>
                  </a:lnTo>
                  <a:lnTo>
                    <a:pt x="89" y="21"/>
                  </a:lnTo>
                  <a:lnTo>
                    <a:pt x="77" y="21"/>
                  </a:lnTo>
                  <a:lnTo>
                    <a:pt x="77" y="33"/>
                  </a:lnTo>
                  <a:lnTo>
                    <a:pt x="76" y="49"/>
                  </a:lnTo>
                  <a:lnTo>
                    <a:pt x="76" y="64"/>
                  </a:lnTo>
                  <a:lnTo>
                    <a:pt x="62" y="68"/>
                  </a:lnTo>
                  <a:lnTo>
                    <a:pt x="58" y="74"/>
                  </a:lnTo>
                  <a:lnTo>
                    <a:pt x="60" y="85"/>
                  </a:lnTo>
                  <a:lnTo>
                    <a:pt x="61" y="98"/>
                  </a:lnTo>
                  <a:lnTo>
                    <a:pt x="46" y="98"/>
                  </a:lnTo>
                  <a:lnTo>
                    <a:pt x="32" y="98"/>
                  </a:lnTo>
                  <a:lnTo>
                    <a:pt x="18" y="98"/>
                  </a:lnTo>
                  <a:lnTo>
                    <a:pt x="4" y="99"/>
                  </a:lnTo>
                  <a:lnTo>
                    <a:pt x="0" y="106"/>
                  </a:lnTo>
                  <a:lnTo>
                    <a:pt x="2" y="104"/>
                  </a:lnTo>
                  <a:lnTo>
                    <a:pt x="6" y="112"/>
                  </a:lnTo>
                  <a:lnTo>
                    <a:pt x="8" y="112"/>
                  </a:lnTo>
                  <a:lnTo>
                    <a:pt x="11" y="117"/>
                  </a:lnTo>
                  <a:lnTo>
                    <a:pt x="12" y="123"/>
                  </a:lnTo>
                  <a:lnTo>
                    <a:pt x="11" y="125"/>
                  </a:lnTo>
                  <a:lnTo>
                    <a:pt x="7" y="131"/>
                  </a:lnTo>
                  <a:lnTo>
                    <a:pt x="12" y="139"/>
                  </a:lnTo>
                  <a:lnTo>
                    <a:pt x="13" y="146"/>
                  </a:lnTo>
                  <a:lnTo>
                    <a:pt x="13" y="160"/>
                  </a:lnTo>
                  <a:lnTo>
                    <a:pt x="6" y="185"/>
                  </a:lnTo>
                  <a:lnTo>
                    <a:pt x="10" y="178"/>
                  </a:lnTo>
                  <a:lnTo>
                    <a:pt x="18" y="179"/>
                  </a:lnTo>
                  <a:lnTo>
                    <a:pt x="27" y="176"/>
                  </a:lnTo>
                  <a:lnTo>
                    <a:pt x="38" y="176"/>
                  </a:lnTo>
                  <a:lnTo>
                    <a:pt x="46" y="184"/>
                  </a:lnTo>
                  <a:lnTo>
                    <a:pt x="52" y="184"/>
                  </a:lnTo>
                  <a:lnTo>
                    <a:pt x="56" y="192"/>
                  </a:lnTo>
                  <a:lnTo>
                    <a:pt x="60" y="194"/>
                  </a:lnTo>
                  <a:lnTo>
                    <a:pt x="62" y="198"/>
                  </a:lnTo>
                  <a:lnTo>
                    <a:pt x="61" y="199"/>
                  </a:lnTo>
                  <a:lnTo>
                    <a:pt x="71" y="206"/>
                  </a:lnTo>
                  <a:lnTo>
                    <a:pt x="77" y="200"/>
                  </a:lnTo>
                  <a:lnTo>
                    <a:pt x="83" y="189"/>
                  </a:lnTo>
                  <a:lnTo>
                    <a:pt x="87" y="190"/>
                  </a:lnTo>
                  <a:lnTo>
                    <a:pt x="90" y="199"/>
                  </a:lnTo>
                  <a:lnTo>
                    <a:pt x="95" y="200"/>
                  </a:lnTo>
                  <a:lnTo>
                    <a:pt x="102" y="194"/>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2" name="Google Shape;717;p69">
              <a:extLst>
                <a:ext uri="{FF2B5EF4-FFF2-40B4-BE49-F238E27FC236}">
                  <a16:creationId xmlns:a16="http://schemas.microsoft.com/office/drawing/2014/main" id="{1FC84678-1501-C92F-8157-E17CBDED2DA9}"/>
                </a:ext>
              </a:extLst>
            </p:cNvPr>
            <p:cNvSpPr/>
            <p:nvPr/>
          </p:nvSpPr>
          <p:spPr>
            <a:xfrm>
              <a:off x="16063125" y="4218008"/>
              <a:ext cx="901417" cy="804337"/>
            </a:xfrm>
            <a:custGeom>
              <a:avLst/>
              <a:gdLst/>
              <a:ahLst/>
              <a:cxnLst/>
              <a:rect l="l" t="t" r="r" b="b"/>
              <a:pathLst>
                <a:path w="125" h="115" extrusionOk="0">
                  <a:moveTo>
                    <a:pt x="125" y="30"/>
                  </a:moveTo>
                  <a:lnTo>
                    <a:pt x="113" y="30"/>
                  </a:lnTo>
                  <a:lnTo>
                    <a:pt x="101" y="30"/>
                  </a:lnTo>
                  <a:lnTo>
                    <a:pt x="89" y="30"/>
                  </a:lnTo>
                  <a:lnTo>
                    <a:pt x="77" y="30"/>
                  </a:lnTo>
                  <a:lnTo>
                    <a:pt x="77" y="42"/>
                  </a:lnTo>
                  <a:lnTo>
                    <a:pt x="76" y="58"/>
                  </a:lnTo>
                  <a:lnTo>
                    <a:pt x="76" y="73"/>
                  </a:lnTo>
                  <a:lnTo>
                    <a:pt x="62" y="77"/>
                  </a:lnTo>
                  <a:lnTo>
                    <a:pt x="58" y="83"/>
                  </a:lnTo>
                  <a:lnTo>
                    <a:pt x="60" y="94"/>
                  </a:lnTo>
                  <a:lnTo>
                    <a:pt x="61" y="107"/>
                  </a:lnTo>
                  <a:lnTo>
                    <a:pt x="46" y="107"/>
                  </a:lnTo>
                  <a:lnTo>
                    <a:pt x="32" y="107"/>
                  </a:lnTo>
                  <a:lnTo>
                    <a:pt x="18" y="107"/>
                  </a:lnTo>
                  <a:lnTo>
                    <a:pt x="4" y="108"/>
                  </a:lnTo>
                  <a:lnTo>
                    <a:pt x="0" y="115"/>
                  </a:lnTo>
                  <a:lnTo>
                    <a:pt x="1" y="101"/>
                  </a:lnTo>
                  <a:lnTo>
                    <a:pt x="4" y="94"/>
                  </a:lnTo>
                  <a:lnTo>
                    <a:pt x="7" y="93"/>
                  </a:lnTo>
                  <a:lnTo>
                    <a:pt x="13" y="81"/>
                  </a:lnTo>
                  <a:lnTo>
                    <a:pt x="12" y="79"/>
                  </a:lnTo>
                  <a:lnTo>
                    <a:pt x="19" y="65"/>
                  </a:lnTo>
                  <a:lnTo>
                    <a:pt x="32" y="47"/>
                  </a:lnTo>
                  <a:lnTo>
                    <a:pt x="37" y="29"/>
                  </a:lnTo>
                  <a:lnTo>
                    <a:pt x="42" y="24"/>
                  </a:lnTo>
                  <a:lnTo>
                    <a:pt x="52" y="16"/>
                  </a:lnTo>
                  <a:lnTo>
                    <a:pt x="55" y="10"/>
                  </a:lnTo>
                  <a:lnTo>
                    <a:pt x="60" y="2"/>
                  </a:lnTo>
                  <a:lnTo>
                    <a:pt x="76" y="0"/>
                  </a:lnTo>
                  <a:lnTo>
                    <a:pt x="93" y="0"/>
                  </a:lnTo>
                  <a:lnTo>
                    <a:pt x="108" y="0"/>
                  </a:lnTo>
                  <a:lnTo>
                    <a:pt x="125" y="0"/>
                  </a:lnTo>
                  <a:lnTo>
                    <a:pt x="125" y="9"/>
                  </a:lnTo>
                  <a:lnTo>
                    <a:pt x="125" y="3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3" name="Google Shape;718;p69">
              <a:extLst>
                <a:ext uri="{FF2B5EF4-FFF2-40B4-BE49-F238E27FC236}">
                  <a16:creationId xmlns:a16="http://schemas.microsoft.com/office/drawing/2014/main" id="{69FBD2C3-2F7E-03DA-46C0-D2F40963648E}"/>
                </a:ext>
              </a:extLst>
            </p:cNvPr>
            <p:cNvSpPr/>
            <p:nvPr/>
          </p:nvSpPr>
          <p:spPr>
            <a:xfrm>
              <a:off x="16575127" y="4553731"/>
              <a:ext cx="1773983" cy="1678611"/>
            </a:xfrm>
            <a:custGeom>
              <a:avLst/>
              <a:gdLst/>
              <a:ahLst/>
              <a:cxnLst/>
              <a:rect l="l" t="t" r="r" b="b"/>
              <a:pathLst>
                <a:path w="246" h="240" extrusionOk="0">
                  <a:moveTo>
                    <a:pt x="31" y="155"/>
                  </a:moveTo>
                  <a:lnTo>
                    <a:pt x="48" y="155"/>
                  </a:lnTo>
                  <a:lnTo>
                    <a:pt x="66" y="156"/>
                  </a:lnTo>
                  <a:lnTo>
                    <a:pt x="83" y="156"/>
                  </a:lnTo>
                  <a:lnTo>
                    <a:pt x="100" y="156"/>
                  </a:lnTo>
                  <a:lnTo>
                    <a:pt x="103" y="143"/>
                  </a:lnTo>
                  <a:lnTo>
                    <a:pt x="97" y="141"/>
                  </a:lnTo>
                  <a:lnTo>
                    <a:pt x="96" y="124"/>
                  </a:lnTo>
                  <a:lnTo>
                    <a:pt x="93" y="106"/>
                  </a:lnTo>
                  <a:lnTo>
                    <a:pt x="92" y="89"/>
                  </a:lnTo>
                  <a:lnTo>
                    <a:pt x="90" y="72"/>
                  </a:lnTo>
                  <a:lnTo>
                    <a:pt x="89" y="54"/>
                  </a:lnTo>
                  <a:lnTo>
                    <a:pt x="87" y="36"/>
                  </a:lnTo>
                  <a:lnTo>
                    <a:pt x="85" y="17"/>
                  </a:lnTo>
                  <a:lnTo>
                    <a:pt x="84" y="0"/>
                  </a:lnTo>
                  <a:lnTo>
                    <a:pt x="96" y="0"/>
                  </a:lnTo>
                  <a:lnTo>
                    <a:pt x="110" y="0"/>
                  </a:lnTo>
                  <a:lnTo>
                    <a:pt x="121" y="8"/>
                  </a:lnTo>
                  <a:lnTo>
                    <a:pt x="133" y="16"/>
                  </a:lnTo>
                  <a:lnTo>
                    <a:pt x="143" y="24"/>
                  </a:lnTo>
                  <a:lnTo>
                    <a:pt x="154" y="32"/>
                  </a:lnTo>
                  <a:lnTo>
                    <a:pt x="166" y="40"/>
                  </a:lnTo>
                  <a:lnTo>
                    <a:pt x="177" y="48"/>
                  </a:lnTo>
                  <a:lnTo>
                    <a:pt x="187" y="56"/>
                  </a:lnTo>
                  <a:lnTo>
                    <a:pt x="199" y="63"/>
                  </a:lnTo>
                  <a:lnTo>
                    <a:pt x="200" y="69"/>
                  </a:lnTo>
                  <a:lnTo>
                    <a:pt x="206" y="73"/>
                  </a:lnTo>
                  <a:lnTo>
                    <a:pt x="210" y="78"/>
                  </a:lnTo>
                  <a:lnTo>
                    <a:pt x="217" y="79"/>
                  </a:lnTo>
                  <a:lnTo>
                    <a:pt x="219" y="81"/>
                  </a:lnTo>
                  <a:lnTo>
                    <a:pt x="230" y="85"/>
                  </a:lnTo>
                  <a:lnTo>
                    <a:pt x="231" y="91"/>
                  </a:lnTo>
                  <a:lnTo>
                    <a:pt x="230" y="97"/>
                  </a:lnTo>
                  <a:lnTo>
                    <a:pt x="233" y="100"/>
                  </a:lnTo>
                  <a:lnTo>
                    <a:pt x="244" y="97"/>
                  </a:lnTo>
                  <a:lnTo>
                    <a:pt x="244" y="110"/>
                  </a:lnTo>
                  <a:lnTo>
                    <a:pt x="246" y="122"/>
                  </a:lnTo>
                  <a:lnTo>
                    <a:pt x="246" y="135"/>
                  </a:lnTo>
                  <a:lnTo>
                    <a:pt x="246" y="148"/>
                  </a:lnTo>
                  <a:lnTo>
                    <a:pt x="241" y="149"/>
                  </a:lnTo>
                  <a:lnTo>
                    <a:pt x="235" y="159"/>
                  </a:lnTo>
                  <a:lnTo>
                    <a:pt x="219" y="159"/>
                  </a:lnTo>
                  <a:lnTo>
                    <a:pt x="203" y="159"/>
                  </a:lnTo>
                  <a:lnTo>
                    <a:pt x="196" y="164"/>
                  </a:lnTo>
                  <a:lnTo>
                    <a:pt x="185" y="164"/>
                  </a:lnTo>
                  <a:lnTo>
                    <a:pt x="171" y="166"/>
                  </a:lnTo>
                  <a:lnTo>
                    <a:pt x="146" y="186"/>
                  </a:lnTo>
                  <a:lnTo>
                    <a:pt x="125" y="193"/>
                  </a:lnTo>
                  <a:lnTo>
                    <a:pt x="119" y="207"/>
                  </a:lnTo>
                  <a:lnTo>
                    <a:pt x="108" y="219"/>
                  </a:lnTo>
                  <a:lnTo>
                    <a:pt x="105" y="227"/>
                  </a:lnTo>
                  <a:lnTo>
                    <a:pt x="105" y="237"/>
                  </a:lnTo>
                  <a:lnTo>
                    <a:pt x="102" y="238"/>
                  </a:lnTo>
                  <a:lnTo>
                    <a:pt x="99" y="236"/>
                  </a:lnTo>
                  <a:lnTo>
                    <a:pt x="97" y="236"/>
                  </a:lnTo>
                  <a:lnTo>
                    <a:pt x="92" y="238"/>
                  </a:lnTo>
                  <a:lnTo>
                    <a:pt x="90" y="238"/>
                  </a:lnTo>
                  <a:lnTo>
                    <a:pt x="90" y="231"/>
                  </a:lnTo>
                  <a:lnTo>
                    <a:pt x="87" y="231"/>
                  </a:lnTo>
                  <a:lnTo>
                    <a:pt x="86" y="234"/>
                  </a:lnTo>
                  <a:lnTo>
                    <a:pt x="84" y="232"/>
                  </a:lnTo>
                  <a:lnTo>
                    <a:pt x="83" y="237"/>
                  </a:lnTo>
                  <a:lnTo>
                    <a:pt x="78" y="237"/>
                  </a:lnTo>
                  <a:lnTo>
                    <a:pt x="78" y="240"/>
                  </a:lnTo>
                  <a:lnTo>
                    <a:pt x="74" y="238"/>
                  </a:lnTo>
                  <a:lnTo>
                    <a:pt x="72" y="238"/>
                  </a:lnTo>
                  <a:lnTo>
                    <a:pt x="69" y="235"/>
                  </a:lnTo>
                  <a:lnTo>
                    <a:pt x="64" y="240"/>
                  </a:lnTo>
                  <a:lnTo>
                    <a:pt x="59" y="234"/>
                  </a:lnTo>
                  <a:lnTo>
                    <a:pt x="58" y="226"/>
                  </a:lnTo>
                  <a:lnTo>
                    <a:pt x="55" y="226"/>
                  </a:lnTo>
                  <a:lnTo>
                    <a:pt x="53" y="227"/>
                  </a:lnTo>
                  <a:lnTo>
                    <a:pt x="53" y="226"/>
                  </a:lnTo>
                  <a:lnTo>
                    <a:pt x="58" y="222"/>
                  </a:lnTo>
                  <a:lnTo>
                    <a:pt x="58" y="221"/>
                  </a:lnTo>
                  <a:lnTo>
                    <a:pt x="54" y="219"/>
                  </a:lnTo>
                  <a:lnTo>
                    <a:pt x="53" y="216"/>
                  </a:lnTo>
                  <a:lnTo>
                    <a:pt x="50" y="216"/>
                  </a:lnTo>
                  <a:lnTo>
                    <a:pt x="50" y="211"/>
                  </a:lnTo>
                  <a:lnTo>
                    <a:pt x="49" y="208"/>
                  </a:lnTo>
                  <a:lnTo>
                    <a:pt x="48" y="208"/>
                  </a:lnTo>
                  <a:lnTo>
                    <a:pt x="47" y="203"/>
                  </a:lnTo>
                  <a:lnTo>
                    <a:pt x="43" y="203"/>
                  </a:lnTo>
                  <a:lnTo>
                    <a:pt x="42" y="205"/>
                  </a:lnTo>
                  <a:lnTo>
                    <a:pt x="39" y="208"/>
                  </a:lnTo>
                  <a:lnTo>
                    <a:pt x="37" y="210"/>
                  </a:lnTo>
                  <a:lnTo>
                    <a:pt x="29" y="208"/>
                  </a:lnTo>
                  <a:lnTo>
                    <a:pt x="23" y="211"/>
                  </a:lnTo>
                  <a:lnTo>
                    <a:pt x="19" y="208"/>
                  </a:lnTo>
                  <a:lnTo>
                    <a:pt x="15" y="210"/>
                  </a:lnTo>
                  <a:lnTo>
                    <a:pt x="12" y="210"/>
                  </a:lnTo>
                  <a:lnTo>
                    <a:pt x="11" y="209"/>
                  </a:lnTo>
                  <a:lnTo>
                    <a:pt x="14" y="204"/>
                  </a:lnTo>
                  <a:lnTo>
                    <a:pt x="14" y="195"/>
                  </a:lnTo>
                  <a:lnTo>
                    <a:pt x="9" y="189"/>
                  </a:lnTo>
                  <a:lnTo>
                    <a:pt x="6" y="189"/>
                  </a:lnTo>
                  <a:lnTo>
                    <a:pt x="3" y="184"/>
                  </a:lnTo>
                  <a:lnTo>
                    <a:pt x="4" y="181"/>
                  </a:lnTo>
                  <a:lnTo>
                    <a:pt x="3" y="175"/>
                  </a:lnTo>
                  <a:lnTo>
                    <a:pt x="0" y="173"/>
                  </a:lnTo>
                  <a:lnTo>
                    <a:pt x="0" y="167"/>
                  </a:lnTo>
                  <a:lnTo>
                    <a:pt x="6" y="161"/>
                  </a:lnTo>
                  <a:lnTo>
                    <a:pt x="12" y="150"/>
                  </a:lnTo>
                  <a:lnTo>
                    <a:pt x="16" y="151"/>
                  </a:lnTo>
                  <a:lnTo>
                    <a:pt x="19" y="160"/>
                  </a:lnTo>
                  <a:lnTo>
                    <a:pt x="24" y="161"/>
                  </a:lnTo>
                  <a:lnTo>
                    <a:pt x="31" y="155"/>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4" name="Google Shape;719;p69">
              <a:extLst>
                <a:ext uri="{FF2B5EF4-FFF2-40B4-BE49-F238E27FC236}">
                  <a16:creationId xmlns:a16="http://schemas.microsoft.com/office/drawing/2014/main" id="{E1B35B38-E907-11E5-60A0-3DE67F100B22}"/>
                </a:ext>
              </a:extLst>
            </p:cNvPr>
            <p:cNvSpPr/>
            <p:nvPr/>
          </p:nvSpPr>
          <p:spPr>
            <a:xfrm>
              <a:off x="17332317" y="5700782"/>
              <a:ext cx="814880" cy="608499"/>
            </a:xfrm>
            <a:custGeom>
              <a:avLst/>
              <a:gdLst/>
              <a:ahLst/>
              <a:cxnLst/>
              <a:rect l="l" t="t" r="r" b="b"/>
              <a:pathLst>
                <a:path w="113" h="87" extrusionOk="0">
                  <a:moveTo>
                    <a:pt x="38" y="87"/>
                  </a:moveTo>
                  <a:lnTo>
                    <a:pt x="37" y="73"/>
                  </a:lnTo>
                  <a:lnTo>
                    <a:pt x="35" y="67"/>
                  </a:lnTo>
                  <a:lnTo>
                    <a:pt x="36" y="63"/>
                  </a:lnTo>
                  <a:lnTo>
                    <a:pt x="66" y="65"/>
                  </a:lnTo>
                  <a:lnTo>
                    <a:pt x="76" y="63"/>
                  </a:lnTo>
                  <a:lnTo>
                    <a:pt x="81" y="63"/>
                  </a:lnTo>
                  <a:lnTo>
                    <a:pt x="86" y="65"/>
                  </a:lnTo>
                  <a:lnTo>
                    <a:pt x="92" y="63"/>
                  </a:lnTo>
                  <a:lnTo>
                    <a:pt x="99" y="55"/>
                  </a:lnTo>
                  <a:lnTo>
                    <a:pt x="108" y="56"/>
                  </a:lnTo>
                  <a:lnTo>
                    <a:pt x="113" y="49"/>
                  </a:lnTo>
                  <a:lnTo>
                    <a:pt x="108" y="44"/>
                  </a:lnTo>
                  <a:lnTo>
                    <a:pt x="110" y="41"/>
                  </a:lnTo>
                  <a:lnTo>
                    <a:pt x="112" y="40"/>
                  </a:lnTo>
                  <a:lnTo>
                    <a:pt x="110" y="36"/>
                  </a:lnTo>
                  <a:lnTo>
                    <a:pt x="107" y="36"/>
                  </a:lnTo>
                  <a:lnTo>
                    <a:pt x="103" y="38"/>
                  </a:lnTo>
                  <a:lnTo>
                    <a:pt x="98" y="36"/>
                  </a:lnTo>
                  <a:lnTo>
                    <a:pt x="91" y="24"/>
                  </a:lnTo>
                  <a:lnTo>
                    <a:pt x="83" y="16"/>
                  </a:lnTo>
                  <a:lnTo>
                    <a:pt x="82" y="11"/>
                  </a:lnTo>
                  <a:lnTo>
                    <a:pt x="79" y="7"/>
                  </a:lnTo>
                  <a:lnTo>
                    <a:pt x="80" y="0"/>
                  </a:lnTo>
                  <a:lnTo>
                    <a:pt x="66" y="2"/>
                  </a:lnTo>
                  <a:lnTo>
                    <a:pt x="41" y="22"/>
                  </a:lnTo>
                  <a:lnTo>
                    <a:pt x="20" y="29"/>
                  </a:lnTo>
                  <a:lnTo>
                    <a:pt x="14" y="43"/>
                  </a:lnTo>
                  <a:lnTo>
                    <a:pt x="3" y="55"/>
                  </a:lnTo>
                  <a:lnTo>
                    <a:pt x="0" y="63"/>
                  </a:lnTo>
                  <a:lnTo>
                    <a:pt x="0" y="73"/>
                  </a:lnTo>
                  <a:lnTo>
                    <a:pt x="4" y="81"/>
                  </a:lnTo>
                  <a:lnTo>
                    <a:pt x="7" y="83"/>
                  </a:lnTo>
                  <a:lnTo>
                    <a:pt x="10" y="82"/>
                  </a:lnTo>
                  <a:lnTo>
                    <a:pt x="12" y="84"/>
                  </a:lnTo>
                  <a:lnTo>
                    <a:pt x="14" y="82"/>
                  </a:lnTo>
                  <a:lnTo>
                    <a:pt x="24" y="79"/>
                  </a:lnTo>
                  <a:lnTo>
                    <a:pt x="29" y="81"/>
                  </a:lnTo>
                  <a:lnTo>
                    <a:pt x="31" y="79"/>
                  </a:lnTo>
                  <a:lnTo>
                    <a:pt x="35" y="87"/>
                  </a:lnTo>
                  <a:lnTo>
                    <a:pt x="38" y="87"/>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5" name="Google Shape;720;p69">
              <a:extLst>
                <a:ext uri="{FF2B5EF4-FFF2-40B4-BE49-F238E27FC236}">
                  <a16:creationId xmlns:a16="http://schemas.microsoft.com/office/drawing/2014/main" id="{AA28123B-4073-45A4-6B07-07172CAE3CF1}"/>
                </a:ext>
              </a:extLst>
            </p:cNvPr>
            <p:cNvSpPr/>
            <p:nvPr/>
          </p:nvSpPr>
          <p:spPr>
            <a:xfrm>
              <a:off x="21118253" y="6896793"/>
              <a:ext cx="569696" cy="587514"/>
            </a:xfrm>
            <a:custGeom>
              <a:avLst/>
              <a:gdLst/>
              <a:ahLst/>
              <a:cxnLst/>
              <a:rect l="l" t="t" r="r" b="b"/>
              <a:pathLst>
                <a:path w="79" h="84" extrusionOk="0">
                  <a:moveTo>
                    <a:pt x="12" y="43"/>
                  </a:moveTo>
                  <a:lnTo>
                    <a:pt x="12" y="46"/>
                  </a:lnTo>
                  <a:lnTo>
                    <a:pt x="14" y="46"/>
                  </a:lnTo>
                  <a:lnTo>
                    <a:pt x="19" y="40"/>
                  </a:lnTo>
                  <a:lnTo>
                    <a:pt x="24" y="37"/>
                  </a:lnTo>
                  <a:lnTo>
                    <a:pt x="25" y="34"/>
                  </a:lnTo>
                  <a:lnTo>
                    <a:pt x="25" y="29"/>
                  </a:lnTo>
                  <a:lnTo>
                    <a:pt x="24" y="29"/>
                  </a:lnTo>
                  <a:lnTo>
                    <a:pt x="18" y="25"/>
                  </a:lnTo>
                  <a:lnTo>
                    <a:pt x="17" y="21"/>
                  </a:lnTo>
                  <a:lnTo>
                    <a:pt x="18" y="7"/>
                  </a:lnTo>
                  <a:lnTo>
                    <a:pt x="20" y="5"/>
                  </a:lnTo>
                  <a:lnTo>
                    <a:pt x="33" y="5"/>
                  </a:lnTo>
                  <a:lnTo>
                    <a:pt x="35" y="8"/>
                  </a:lnTo>
                  <a:lnTo>
                    <a:pt x="46" y="4"/>
                  </a:lnTo>
                  <a:lnTo>
                    <a:pt x="56" y="4"/>
                  </a:lnTo>
                  <a:lnTo>
                    <a:pt x="63" y="0"/>
                  </a:lnTo>
                  <a:lnTo>
                    <a:pt x="69" y="2"/>
                  </a:lnTo>
                  <a:lnTo>
                    <a:pt x="71" y="15"/>
                  </a:lnTo>
                  <a:lnTo>
                    <a:pt x="79" y="20"/>
                  </a:lnTo>
                  <a:lnTo>
                    <a:pt x="79" y="30"/>
                  </a:lnTo>
                  <a:lnTo>
                    <a:pt x="79" y="40"/>
                  </a:lnTo>
                  <a:lnTo>
                    <a:pt x="64" y="59"/>
                  </a:lnTo>
                  <a:lnTo>
                    <a:pt x="64" y="59"/>
                  </a:lnTo>
                  <a:lnTo>
                    <a:pt x="63" y="59"/>
                  </a:lnTo>
                  <a:lnTo>
                    <a:pt x="61" y="59"/>
                  </a:lnTo>
                  <a:lnTo>
                    <a:pt x="58" y="59"/>
                  </a:lnTo>
                  <a:lnTo>
                    <a:pt x="55" y="58"/>
                  </a:lnTo>
                  <a:lnTo>
                    <a:pt x="54" y="57"/>
                  </a:lnTo>
                  <a:lnTo>
                    <a:pt x="50" y="62"/>
                  </a:lnTo>
                  <a:lnTo>
                    <a:pt x="48" y="61"/>
                  </a:lnTo>
                  <a:lnTo>
                    <a:pt x="45" y="61"/>
                  </a:lnTo>
                  <a:lnTo>
                    <a:pt x="43" y="59"/>
                  </a:lnTo>
                  <a:lnTo>
                    <a:pt x="43" y="62"/>
                  </a:lnTo>
                  <a:lnTo>
                    <a:pt x="42" y="62"/>
                  </a:lnTo>
                  <a:lnTo>
                    <a:pt x="39" y="62"/>
                  </a:lnTo>
                  <a:lnTo>
                    <a:pt x="38" y="63"/>
                  </a:lnTo>
                  <a:lnTo>
                    <a:pt x="36" y="64"/>
                  </a:lnTo>
                  <a:lnTo>
                    <a:pt x="33" y="65"/>
                  </a:lnTo>
                  <a:lnTo>
                    <a:pt x="32" y="67"/>
                  </a:lnTo>
                  <a:lnTo>
                    <a:pt x="33" y="68"/>
                  </a:lnTo>
                  <a:lnTo>
                    <a:pt x="30" y="77"/>
                  </a:lnTo>
                  <a:lnTo>
                    <a:pt x="31" y="78"/>
                  </a:lnTo>
                  <a:lnTo>
                    <a:pt x="11" y="78"/>
                  </a:lnTo>
                  <a:lnTo>
                    <a:pt x="7" y="79"/>
                  </a:lnTo>
                  <a:lnTo>
                    <a:pt x="5" y="84"/>
                  </a:lnTo>
                  <a:lnTo>
                    <a:pt x="0" y="83"/>
                  </a:lnTo>
                  <a:lnTo>
                    <a:pt x="0" y="68"/>
                  </a:lnTo>
                  <a:lnTo>
                    <a:pt x="1" y="64"/>
                  </a:lnTo>
                  <a:lnTo>
                    <a:pt x="2" y="56"/>
                  </a:lnTo>
                  <a:lnTo>
                    <a:pt x="12" y="43"/>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6" name="Google Shape;721;p69">
              <a:extLst>
                <a:ext uri="{FF2B5EF4-FFF2-40B4-BE49-F238E27FC236}">
                  <a16:creationId xmlns:a16="http://schemas.microsoft.com/office/drawing/2014/main" id="{0DAC33D2-D705-B57D-AFFF-4F4D006E3C43}"/>
                </a:ext>
              </a:extLst>
            </p:cNvPr>
            <p:cNvSpPr/>
            <p:nvPr/>
          </p:nvSpPr>
          <p:spPr>
            <a:xfrm>
              <a:off x="22336967" y="6050491"/>
              <a:ext cx="1117757" cy="1461792"/>
            </a:xfrm>
            <a:custGeom>
              <a:avLst/>
              <a:gdLst/>
              <a:ahLst/>
              <a:cxnLst/>
              <a:rect l="l" t="t" r="r" b="b"/>
              <a:pathLst>
                <a:path w="155" h="209" extrusionOk="0">
                  <a:moveTo>
                    <a:pt x="102" y="64"/>
                  </a:moveTo>
                  <a:lnTo>
                    <a:pt x="92" y="75"/>
                  </a:lnTo>
                  <a:lnTo>
                    <a:pt x="82" y="86"/>
                  </a:lnTo>
                  <a:lnTo>
                    <a:pt x="71" y="96"/>
                  </a:lnTo>
                  <a:lnTo>
                    <a:pt x="61" y="107"/>
                  </a:lnTo>
                  <a:lnTo>
                    <a:pt x="43" y="107"/>
                  </a:lnTo>
                  <a:lnTo>
                    <a:pt x="35" y="110"/>
                  </a:lnTo>
                  <a:lnTo>
                    <a:pt x="29" y="117"/>
                  </a:lnTo>
                  <a:lnTo>
                    <a:pt x="19" y="119"/>
                  </a:lnTo>
                  <a:lnTo>
                    <a:pt x="18" y="120"/>
                  </a:lnTo>
                  <a:lnTo>
                    <a:pt x="13" y="124"/>
                  </a:lnTo>
                  <a:lnTo>
                    <a:pt x="7" y="134"/>
                  </a:lnTo>
                  <a:lnTo>
                    <a:pt x="0" y="141"/>
                  </a:lnTo>
                  <a:lnTo>
                    <a:pt x="0" y="155"/>
                  </a:lnTo>
                  <a:lnTo>
                    <a:pt x="0" y="169"/>
                  </a:lnTo>
                  <a:lnTo>
                    <a:pt x="0" y="183"/>
                  </a:lnTo>
                  <a:lnTo>
                    <a:pt x="0" y="198"/>
                  </a:lnTo>
                  <a:lnTo>
                    <a:pt x="8" y="209"/>
                  </a:lnTo>
                  <a:lnTo>
                    <a:pt x="23" y="193"/>
                  </a:lnTo>
                  <a:lnTo>
                    <a:pt x="24" y="186"/>
                  </a:lnTo>
                  <a:lnTo>
                    <a:pt x="29" y="186"/>
                  </a:lnTo>
                  <a:lnTo>
                    <a:pt x="38" y="175"/>
                  </a:lnTo>
                  <a:lnTo>
                    <a:pt x="60" y="156"/>
                  </a:lnTo>
                  <a:lnTo>
                    <a:pt x="73" y="150"/>
                  </a:lnTo>
                  <a:lnTo>
                    <a:pt x="82" y="139"/>
                  </a:lnTo>
                  <a:lnTo>
                    <a:pt x="100" y="121"/>
                  </a:lnTo>
                  <a:lnTo>
                    <a:pt x="108" y="107"/>
                  </a:lnTo>
                  <a:lnTo>
                    <a:pt x="118" y="97"/>
                  </a:lnTo>
                  <a:lnTo>
                    <a:pt x="123" y="83"/>
                  </a:lnTo>
                  <a:lnTo>
                    <a:pt x="132" y="66"/>
                  </a:lnTo>
                  <a:lnTo>
                    <a:pt x="132" y="61"/>
                  </a:lnTo>
                  <a:lnTo>
                    <a:pt x="137" y="58"/>
                  </a:lnTo>
                  <a:lnTo>
                    <a:pt x="145" y="44"/>
                  </a:lnTo>
                  <a:lnTo>
                    <a:pt x="148" y="26"/>
                  </a:lnTo>
                  <a:lnTo>
                    <a:pt x="155" y="24"/>
                  </a:lnTo>
                  <a:lnTo>
                    <a:pt x="152" y="23"/>
                  </a:lnTo>
                  <a:lnTo>
                    <a:pt x="150" y="23"/>
                  </a:lnTo>
                  <a:lnTo>
                    <a:pt x="151" y="21"/>
                  </a:lnTo>
                  <a:lnTo>
                    <a:pt x="152" y="13"/>
                  </a:lnTo>
                  <a:lnTo>
                    <a:pt x="150" y="8"/>
                  </a:lnTo>
                  <a:lnTo>
                    <a:pt x="152" y="2"/>
                  </a:lnTo>
                  <a:lnTo>
                    <a:pt x="144" y="0"/>
                  </a:lnTo>
                  <a:lnTo>
                    <a:pt x="136" y="5"/>
                  </a:lnTo>
                  <a:lnTo>
                    <a:pt x="123" y="8"/>
                  </a:lnTo>
                  <a:lnTo>
                    <a:pt x="118" y="10"/>
                  </a:lnTo>
                  <a:lnTo>
                    <a:pt x="113" y="10"/>
                  </a:lnTo>
                  <a:lnTo>
                    <a:pt x="108" y="12"/>
                  </a:lnTo>
                  <a:lnTo>
                    <a:pt x="94" y="12"/>
                  </a:lnTo>
                  <a:lnTo>
                    <a:pt x="83" y="18"/>
                  </a:lnTo>
                  <a:lnTo>
                    <a:pt x="71" y="16"/>
                  </a:lnTo>
                  <a:lnTo>
                    <a:pt x="60" y="23"/>
                  </a:lnTo>
                  <a:lnTo>
                    <a:pt x="51" y="23"/>
                  </a:lnTo>
                  <a:lnTo>
                    <a:pt x="46" y="21"/>
                  </a:lnTo>
                  <a:lnTo>
                    <a:pt x="33" y="6"/>
                  </a:lnTo>
                  <a:lnTo>
                    <a:pt x="29" y="15"/>
                  </a:lnTo>
                  <a:lnTo>
                    <a:pt x="27" y="18"/>
                  </a:lnTo>
                  <a:lnTo>
                    <a:pt x="29" y="24"/>
                  </a:lnTo>
                  <a:lnTo>
                    <a:pt x="38" y="37"/>
                  </a:lnTo>
                  <a:lnTo>
                    <a:pt x="45" y="43"/>
                  </a:lnTo>
                  <a:lnTo>
                    <a:pt x="57" y="48"/>
                  </a:lnTo>
                  <a:lnTo>
                    <a:pt x="68" y="51"/>
                  </a:lnTo>
                  <a:lnTo>
                    <a:pt x="80" y="56"/>
                  </a:lnTo>
                  <a:lnTo>
                    <a:pt x="92" y="60"/>
                  </a:lnTo>
                  <a:lnTo>
                    <a:pt x="106" y="60"/>
                  </a:lnTo>
                  <a:lnTo>
                    <a:pt x="102" y="64"/>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7" name="Google Shape;722;p69">
              <a:extLst>
                <a:ext uri="{FF2B5EF4-FFF2-40B4-BE49-F238E27FC236}">
                  <a16:creationId xmlns:a16="http://schemas.microsoft.com/office/drawing/2014/main" id="{4C27F33B-6025-F107-B58C-19ACD4864B34}"/>
                </a:ext>
              </a:extLst>
            </p:cNvPr>
            <p:cNvSpPr/>
            <p:nvPr/>
          </p:nvSpPr>
          <p:spPr>
            <a:xfrm>
              <a:off x="21471611" y="5721766"/>
              <a:ext cx="1629756" cy="1237977"/>
            </a:xfrm>
            <a:custGeom>
              <a:avLst/>
              <a:gdLst/>
              <a:ahLst/>
              <a:cxnLst/>
              <a:rect l="l" t="t" r="r" b="b"/>
              <a:pathLst>
                <a:path w="226" h="177" extrusionOk="0">
                  <a:moveTo>
                    <a:pt x="222" y="111"/>
                  </a:moveTo>
                  <a:lnTo>
                    <a:pt x="212" y="122"/>
                  </a:lnTo>
                  <a:lnTo>
                    <a:pt x="202" y="133"/>
                  </a:lnTo>
                  <a:lnTo>
                    <a:pt x="191" y="143"/>
                  </a:lnTo>
                  <a:lnTo>
                    <a:pt x="181" y="154"/>
                  </a:lnTo>
                  <a:lnTo>
                    <a:pt x="163" y="154"/>
                  </a:lnTo>
                  <a:lnTo>
                    <a:pt x="155" y="157"/>
                  </a:lnTo>
                  <a:lnTo>
                    <a:pt x="149" y="164"/>
                  </a:lnTo>
                  <a:lnTo>
                    <a:pt x="139" y="166"/>
                  </a:lnTo>
                  <a:lnTo>
                    <a:pt x="138" y="167"/>
                  </a:lnTo>
                  <a:lnTo>
                    <a:pt x="133" y="171"/>
                  </a:lnTo>
                  <a:lnTo>
                    <a:pt x="126" y="171"/>
                  </a:lnTo>
                  <a:lnTo>
                    <a:pt x="116" y="166"/>
                  </a:lnTo>
                  <a:lnTo>
                    <a:pt x="106" y="168"/>
                  </a:lnTo>
                  <a:lnTo>
                    <a:pt x="102" y="173"/>
                  </a:lnTo>
                  <a:lnTo>
                    <a:pt x="95" y="177"/>
                  </a:lnTo>
                  <a:lnTo>
                    <a:pt x="89" y="177"/>
                  </a:lnTo>
                  <a:lnTo>
                    <a:pt x="72" y="173"/>
                  </a:lnTo>
                  <a:lnTo>
                    <a:pt x="55" y="161"/>
                  </a:lnTo>
                  <a:lnTo>
                    <a:pt x="43" y="160"/>
                  </a:lnTo>
                  <a:lnTo>
                    <a:pt x="43" y="149"/>
                  </a:lnTo>
                  <a:lnTo>
                    <a:pt x="32" y="144"/>
                  </a:lnTo>
                  <a:lnTo>
                    <a:pt x="26" y="128"/>
                  </a:lnTo>
                  <a:lnTo>
                    <a:pt x="18" y="122"/>
                  </a:lnTo>
                  <a:lnTo>
                    <a:pt x="13" y="114"/>
                  </a:lnTo>
                  <a:lnTo>
                    <a:pt x="0" y="108"/>
                  </a:lnTo>
                  <a:lnTo>
                    <a:pt x="3" y="106"/>
                  </a:lnTo>
                  <a:lnTo>
                    <a:pt x="3" y="101"/>
                  </a:lnTo>
                  <a:lnTo>
                    <a:pt x="12" y="101"/>
                  </a:lnTo>
                  <a:lnTo>
                    <a:pt x="17" y="97"/>
                  </a:lnTo>
                  <a:lnTo>
                    <a:pt x="18" y="68"/>
                  </a:lnTo>
                  <a:lnTo>
                    <a:pt x="19" y="69"/>
                  </a:lnTo>
                  <a:lnTo>
                    <a:pt x="22" y="63"/>
                  </a:lnTo>
                  <a:lnTo>
                    <a:pt x="28" y="60"/>
                  </a:lnTo>
                  <a:lnTo>
                    <a:pt x="31" y="49"/>
                  </a:lnTo>
                  <a:lnTo>
                    <a:pt x="40" y="36"/>
                  </a:lnTo>
                  <a:lnTo>
                    <a:pt x="47" y="30"/>
                  </a:lnTo>
                  <a:lnTo>
                    <a:pt x="52" y="13"/>
                  </a:lnTo>
                  <a:lnTo>
                    <a:pt x="52" y="9"/>
                  </a:lnTo>
                  <a:lnTo>
                    <a:pt x="59" y="10"/>
                  </a:lnTo>
                  <a:lnTo>
                    <a:pt x="61" y="6"/>
                  </a:lnTo>
                  <a:lnTo>
                    <a:pt x="63" y="6"/>
                  </a:lnTo>
                  <a:lnTo>
                    <a:pt x="66" y="13"/>
                  </a:lnTo>
                  <a:lnTo>
                    <a:pt x="72" y="0"/>
                  </a:lnTo>
                  <a:lnTo>
                    <a:pt x="77" y="3"/>
                  </a:lnTo>
                  <a:lnTo>
                    <a:pt x="80" y="6"/>
                  </a:lnTo>
                  <a:lnTo>
                    <a:pt x="87" y="6"/>
                  </a:lnTo>
                  <a:lnTo>
                    <a:pt x="88" y="4"/>
                  </a:lnTo>
                  <a:lnTo>
                    <a:pt x="91" y="6"/>
                  </a:lnTo>
                  <a:lnTo>
                    <a:pt x="96" y="5"/>
                  </a:lnTo>
                  <a:lnTo>
                    <a:pt x="102" y="6"/>
                  </a:lnTo>
                  <a:lnTo>
                    <a:pt x="107" y="6"/>
                  </a:lnTo>
                  <a:lnTo>
                    <a:pt x="115" y="11"/>
                  </a:lnTo>
                  <a:lnTo>
                    <a:pt x="121" y="20"/>
                  </a:lnTo>
                  <a:lnTo>
                    <a:pt x="130" y="26"/>
                  </a:lnTo>
                  <a:lnTo>
                    <a:pt x="133" y="32"/>
                  </a:lnTo>
                  <a:lnTo>
                    <a:pt x="140" y="40"/>
                  </a:lnTo>
                  <a:lnTo>
                    <a:pt x="139" y="41"/>
                  </a:lnTo>
                  <a:lnTo>
                    <a:pt x="137" y="49"/>
                  </a:lnTo>
                  <a:lnTo>
                    <a:pt x="132" y="57"/>
                  </a:lnTo>
                  <a:lnTo>
                    <a:pt x="134" y="62"/>
                  </a:lnTo>
                  <a:lnTo>
                    <a:pt x="140" y="62"/>
                  </a:lnTo>
                  <a:lnTo>
                    <a:pt x="145" y="59"/>
                  </a:lnTo>
                  <a:lnTo>
                    <a:pt x="149" y="62"/>
                  </a:lnTo>
                  <a:lnTo>
                    <a:pt x="147" y="65"/>
                  </a:lnTo>
                  <a:lnTo>
                    <a:pt x="149" y="71"/>
                  </a:lnTo>
                  <a:lnTo>
                    <a:pt x="158" y="84"/>
                  </a:lnTo>
                  <a:lnTo>
                    <a:pt x="165" y="90"/>
                  </a:lnTo>
                  <a:lnTo>
                    <a:pt x="177" y="95"/>
                  </a:lnTo>
                  <a:lnTo>
                    <a:pt x="188" y="98"/>
                  </a:lnTo>
                  <a:lnTo>
                    <a:pt x="200" y="103"/>
                  </a:lnTo>
                  <a:lnTo>
                    <a:pt x="212" y="107"/>
                  </a:lnTo>
                  <a:lnTo>
                    <a:pt x="226" y="107"/>
                  </a:lnTo>
                  <a:lnTo>
                    <a:pt x="222" y="111"/>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8" name="Google Shape;723;p69">
              <a:extLst>
                <a:ext uri="{FF2B5EF4-FFF2-40B4-BE49-F238E27FC236}">
                  <a16:creationId xmlns:a16="http://schemas.microsoft.com/office/drawing/2014/main" id="{1F8ED81F-7DA4-4B20-894A-09E2A158517A}"/>
                </a:ext>
              </a:extLst>
            </p:cNvPr>
            <p:cNvSpPr/>
            <p:nvPr/>
          </p:nvSpPr>
          <p:spPr>
            <a:xfrm>
              <a:off x="22517248" y="5854653"/>
              <a:ext cx="6900" cy="6997"/>
            </a:xfrm>
            <a:custGeom>
              <a:avLst/>
              <a:gdLst/>
              <a:ahLst/>
              <a:cxnLst/>
              <a:rect l="l" t="t" r="r" b="b"/>
              <a:pathLst>
                <a:path w="120000" h="1" extrusionOk="0">
                  <a:moveTo>
                    <a:pt x="0" y="0"/>
                  </a:moveTo>
                  <a:lnTo>
                    <a:pt x="0" y="1"/>
                  </a:lnTo>
                  <a:lnTo>
                    <a:pt x="0"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59" name="Google Shape;724;p69">
              <a:extLst>
                <a:ext uri="{FF2B5EF4-FFF2-40B4-BE49-F238E27FC236}">
                  <a16:creationId xmlns:a16="http://schemas.microsoft.com/office/drawing/2014/main" id="{1F9D6456-D66F-040F-93AA-A40046A125B9}"/>
                </a:ext>
              </a:extLst>
            </p:cNvPr>
            <p:cNvSpPr/>
            <p:nvPr/>
          </p:nvSpPr>
          <p:spPr>
            <a:xfrm>
              <a:off x="22517248" y="5819685"/>
              <a:ext cx="7214" cy="6997"/>
            </a:xfrm>
            <a:custGeom>
              <a:avLst/>
              <a:gdLst/>
              <a:ahLst/>
              <a:cxnLst/>
              <a:rect l="l" t="t" r="r" b="b"/>
              <a:pathLst>
                <a:path w="1" h="1" extrusionOk="0">
                  <a:moveTo>
                    <a:pt x="0" y="1"/>
                  </a:moveTo>
                  <a:lnTo>
                    <a:pt x="1" y="1"/>
                  </a:lnTo>
                  <a:lnTo>
                    <a:pt x="1" y="0"/>
                  </a:lnTo>
                  <a:lnTo>
                    <a:pt x="0" y="1"/>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0" name="Google Shape;725;p69">
              <a:extLst>
                <a:ext uri="{FF2B5EF4-FFF2-40B4-BE49-F238E27FC236}">
                  <a16:creationId xmlns:a16="http://schemas.microsoft.com/office/drawing/2014/main" id="{10AC7125-92B3-0C14-6FD5-B6C9CFDE7C48}"/>
                </a:ext>
              </a:extLst>
            </p:cNvPr>
            <p:cNvSpPr/>
            <p:nvPr/>
          </p:nvSpPr>
          <p:spPr>
            <a:xfrm>
              <a:off x="23678272" y="5952574"/>
              <a:ext cx="115381" cy="55954"/>
            </a:xfrm>
            <a:custGeom>
              <a:avLst/>
              <a:gdLst/>
              <a:ahLst/>
              <a:cxnLst/>
              <a:rect l="l" t="t" r="r" b="b"/>
              <a:pathLst>
                <a:path w="16" h="8" extrusionOk="0">
                  <a:moveTo>
                    <a:pt x="15" y="3"/>
                  </a:moveTo>
                  <a:lnTo>
                    <a:pt x="16" y="3"/>
                  </a:lnTo>
                  <a:lnTo>
                    <a:pt x="14" y="5"/>
                  </a:lnTo>
                  <a:lnTo>
                    <a:pt x="9" y="8"/>
                  </a:lnTo>
                  <a:lnTo>
                    <a:pt x="0" y="4"/>
                  </a:lnTo>
                  <a:lnTo>
                    <a:pt x="3" y="0"/>
                  </a:lnTo>
                  <a:lnTo>
                    <a:pt x="6" y="3"/>
                  </a:lnTo>
                  <a:lnTo>
                    <a:pt x="15" y="3"/>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1" name="Google Shape;726;p69">
              <a:extLst>
                <a:ext uri="{FF2B5EF4-FFF2-40B4-BE49-F238E27FC236}">
                  <a16:creationId xmlns:a16="http://schemas.microsoft.com/office/drawing/2014/main" id="{093E106A-8C76-CD25-061A-CF1E14D69063}"/>
                </a:ext>
              </a:extLst>
            </p:cNvPr>
            <p:cNvSpPr/>
            <p:nvPr/>
          </p:nvSpPr>
          <p:spPr>
            <a:xfrm>
              <a:off x="22416291" y="5490955"/>
              <a:ext cx="14423" cy="27977"/>
            </a:xfrm>
            <a:custGeom>
              <a:avLst/>
              <a:gdLst/>
              <a:ahLst/>
              <a:cxnLst/>
              <a:rect l="l" t="t" r="r" b="b"/>
              <a:pathLst>
                <a:path w="2" h="4" extrusionOk="0">
                  <a:moveTo>
                    <a:pt x="2" y="4"/>
                  </a:moveTo>
                  <a:lnTo>
                    <a:pt x="0" y="0"/>
                  </a:lnTo>
                  <a:lnTo>
                    <a:pt x="2" y="4"/>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2" name="Google Shape;727;p69">
              <a:extLst>
                <a:ext uri="{FF2B5EF4-FFF2-40B4-BE49-F238E27FC236}">
                  <a16:creationId xmlns:a16="http://schemas.microsoft.com/office/drawing/2014/main" id="{53729157-76DF-31A0-FEDC-F5772DA61DD7}"/>
                </a:ext>
              </a:extLst>
            </p:cNvPr>
            <p:cNvSpPr/>
            <p:nvPr/>
          </p:nvSpPr>
          <p:spPr>
            <a:xfrm>
              <a:off x="22423503" y="5483962"/>
              <a:ext cx="7214" cy="13988"/>
            </a:xfrm>
            <a:custGeom>
              <a:avLst/>
              <a:gdLst/>
              <a:ahLst/>
              <a:cxnLst/>
              <a:rect l="l" t="t" r="r" b="b"/>
              <a:pathLst>
                <a:path w="1" h="2" extrusionOk="0">
                  <a:moveTo>
                    <a:pt x="0" y="0"/>
                  </a:moveTo>
                  <a:lnTo>
                    <a:pt x="1" y="2"/>
                  </a:lnTo>
                  <a:lnTo>
                    <a:pt x="0"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3" name="Google Shape;728;p69">
              <a:extLst>
                <a:ext uri="{FF2B5EF4-FFF2-40B4-BE49-F238E27FC236}">
                  <a16:creationId xmlns:a16="http://schemas.microsoft.com/office/drawing/2014/main" id="{471C9D10-5364-A7FB-6D99-9CCC2A9B7F58}"/>
                </a:ext>
              </a:extLst>
            </p:cNvPr>
            <p:cNvSpPr/>
            <p:nvPr/>
          </p:nvSpPr>
          <p:spPr>
            <a:xfrm>
              <a:off x="22437927" y="5497952"/>
              <a:ext cx="14423" cy="20984"/>
            </a:xfrm>
            <a:custGeom>
              <a:avLst/>
              <a:gdLst/>
              <a:ahLst/>
              <a:cxnLst/>
              <a:rect l="l" t="t" r="r" b="b"/>
              <a:pathLst>
                <a:path w="2" h="3" extrusionOk="0">
                  <a:moveTo>
                    <a:pt x="2" y="3"/>
                  </a:moveTo>
                  <a:lnTo>
                    <a:pt x="0" y="0"/>
                  </a:lnTo>
                  <a:lnTo>
                    <a:pt x="2" y="3"/>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4" name="Google Shape;729;p69">
              <a:extLst>
                <a:ext uri="{FF2B5EF4-FFF2-40B4-BE49-F238E27FC236}">
                  <a16:creationId xmlns:a16="http://schemas.microsoft.com/office/drawing/2014/main" id="{1F5BCA95-78B4-7B52-D7D6-6BBE9B7BB146}"/>
                </a:ext>
              </a:extLst>
            </p:cNvPr>
            <p:cNvSpPr/>
            <p:nvPr/>
          </p:nvSpPr>
          <p:spPr>
            <a:xfrm>
              <a:off x="16070335" y="4127087"/>
              <a:ext cx="79328" cy="69942"/>
            </a:xfrm>
            <a:custGeom>
              <a:avLst/>
              <a:gdLst/>
              <a:ahLst/>
              <a:cxnLst/>
              <a:rect l="l" t="t" r="r" b="b"/>
              <a:pathLst>
                <a:path w="11" h="10" extrusionOk="0">
                  <a:moveTo>
                    <a:pt x="10" y="0"/>
                  </a:moveTo>
                  <a:lnTo>
                    <a:pt x="0" y="4"/>
                  </a:lnTo>
                  <a:lnTo>
                    <a:pt x="1" y="7"/>
                  </a:lnTo>
                  <a:lnTo>
                    <a:pt x="4" y="10"/>
                  </a:lnTo>
                  <a:lnTo>
                    <a:pt x="6" y="9"/>
                  </a:lnTo>
                  <a:lnTo>
                    <a:pt x="7" y="4"/>
                  </a:lnTo>
                  <a:lnTo>
                    <a:pt x="11" y="1"/>
                  </a:lnTo>
                  <a:lnTo>
                    <a:pt x="10"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5" name="Google Shape;730;p69">
              <a:extLst>
                <a:ext uri="{FF2B5EF4-FFF2-40B4-BE49-F238E27FC236}">
                  <a16:creationId xmlns:a16="http://schemas.microsoft.com/office/drawing/2014/main" id="{84C6E4F9-6EEE-F750-15AD-A7171567C4E9}"/>
                </a:ext>
              </a:extLst>
            </p:cNvPr>
            <p:cNvSpPr/>
            <p:nvPr/>
          </p:nvSpPr>
          <p:spPr>
            <a:xfrm>
              <a:off x="16192928" y="4176045"/>
              <a:ext cx="43268" cy="55954"/>
            </a:xfrm>
            <a:custGeom>
              <a:avLst/>
              <a:gdLst/>
              <a:ahLst/>
              <a:cxnLst/>
              <a:rect l="l" t="t" r="r" b="b"/>
              <a:pathLst>
                <a:path w="6" h="8" extrusionOk="0">
                  <a:moveTo>
                    <a:pt x="1" y="0"/>
                  </a:moveTo>
                  <a:lnTo>
                    <a:pt x="0" y="6"/>
                  </a:lnTo>
                  <a:lnTo>
                    <a:pt x="3" y="8"/>
                  </a:lnTo>
                  <a:lnTo>
                    <a:pt x="6" y="5"/>
                  </a:lnTo>
                  <a:lnTo>
                    <a:pt x="6" y="2"/>
                  </a:lnTo>
                  <a:lnTo>
                    <a:pt x="1"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6" name="Google Shape;731;p69">
              <a:extLst>
                <a:ext uri="{FF2B5EF4-FFF2-40B4-BE49-F238E27FC236}">
                  <a16:creationId xmlns:a16="http://schemas.microsoft.com/office/drawing/2014/main" id="{A1901441-3118-226B-E849-B349F3ACE5A0}"/>
                </a:ext>
              </a:extLst>
            </p:cNvPr>
            <p:cNvSpPr/>
            <p:nvPr/>
          </p:nvSpPr>
          <p:spPr>
            <a:xfrm>
              <a:off x="16394846" y="4050149"/>
              <a:ext cx="43268" cy="34973"/>
            </a:xfrm>
            <a:custGeom>
              <a:avLst/>
              <a:gdLst/>
              <a:ahLst/>
              <a:cxnLst/>
              <a:rect l="l" t="t" r="r" b="b"/>
              <a:pathLst>
                <a:path w="6" h="5" extrusionOk="0">
                  <a:moveTo>
                    <a:pt x="6" y="0"/>
                  </a:moveTo>
                  <a:lnTo>
                    <a:pt x="3" y="2"/>
                  </a:lnTo>
                  <a:lnTo>
                    <a:pt x="0" y="5"/>
                  </a:lnTo>
                  <a:lnTo>
                    <a:pt x="5" y="4"/>
                  </a:lnTo>
                  <a:lnTo>
                    <a:pt x="6"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7" name="Google Shape;732;p69">
              <a:extLst>
                <a:ext uri="{FF2B5EF4-FFF2-40B4-BE49-F238E27FC236}">
                  <a16:creationId xmlns:a16="http://schemas.microsoft.com/office/drawing/2014/main" id="{E650E18F-B0D5-B168-067B-51571536186C}"/>
                </a:ext>
              </a:extLst>
            </p:cNvPr>
            <p:cNvSpPr/>
            <p:nvPr/>
          </p:nvSpPr>
          <p:spPr>
            <a:xfrm>
              <a:off x="19041396" y="3455643"/>
              <a:ext cx="28845" cy="20984"/>
            </a:xfrm>
            <a:custGeom>
              <a:avLst/>
              <a:gdLst/>
              <a:ahLst/>
              <a:cxnLst/>
              <a:rect l="l" t="t" r="r" b="b"/>
              <a:pathLst>
                <a:path w="4" h="3" extrusionOk="0">
                  <a:moveTo>
                    <a:pt x="2" y="0"/>
                  </a:moveTo>
                  <a:lnTo>
                    <a:pt x="4" y="3"/>
                  </a:lnTo>
                  <a:lnTo>
                    <a:pt x="0" y="3"/>
                  </a:lnTo>
                  <a:lnTo>
                    <a:pt x="0" y="0"/>
                  </a:lnTo>
                  <a:lnTo>
                    <a:pt x="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8" name="Google Shape;733;p69">
              <a:extLst>
                <a:ext uri="{FF2B5EF4-FFF2-40B4-BE49-F238E27FC236}">
                  <a16:creationId xmlns:a16="http://schemas.microsoft.com/office/drawing/2014/main" id="{E0AC8A1C-B0FF-29B2-F207-90B7FD6FEDD4}"/>
                </a:ext>
              </a:extLst>
            </p:cNvPr>
            <p:cNvSpPr/>
            <p:nvPr/>
          </p:nvSpPr>
          <p:spPr>
            <a:xfrm>
              <a:off x="22214375" y="5588874"/>
              <a:ext cx="21636" cy="6997"/>
            </a:xfrm>
            <a:custGeom>
              <a:avLst/>
              <a:gdLst/>
              <a:ahLst/>
              <a:cxnLst/>
              <a:rect l="l" t="t" r="r" b="b"/>
              <a:pathLst>
                <a:path w="3" h="1" extrusionOk="0">
                  <a:moveTo>
                    <a:pt x="2" y="0"/>
                  </a:moveTo>
                  <a:lnTo>
                    <a:pt x="0" y="0"/>
                  </a:lnTo>
                  <a:lnTo>
                    <a:pt x="3" y="1"/>
                  </a:lnTo>
                  <a:lnTo>
                    <a:pt x="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69" name="Google Shape;734;p69">
              <a:extLst>
                <a:ext uri="{FF2B5EF4-FFF2-40B4-BE49-F238E27FC236}">
                  <a16:creationId xmlns:a16="http://schemas.microsoft.com/office/drawing/2014/main" id="{3BD8B073-84BF-2D7E-AF64-805355F39DE6}"/>
                </a:ext>
              </a:extLst>
            </p:cNvPr>
            <p:cNvSpPr/>
            <p:nvPr/>
          </p:nvSpPr>
          <p:spPr>
            <a:xfrm>
              <a:off x="22207163" y="5602861"/>
              <a:ext cx="64905" cy="34973"/>
            </a:xfrm>
            <a:custGeom>
              <a:avLst/>
              <a:gdLst/>
              <a:ahLst/>
              <a:cxnLst/>
              <a:rect l="l" t="t" r="r" b="b"/>
              <a:pathLst>
                <a:path w="9" h="5" extrusionOk="0">
                  <a:moveTo>
                    <a:pt x="5" y="4"/>
                  </a:moveTo>
                  <a:lnTo>
                    <a:pt x="3" y="0"/>
                  </a:lnTo>
                  <a:lnTo>
                    <a:pt x="0" y="1"/>
                  </a:lnTo>
                  <a:lnTo>
                    <a:pt x="3" y="3"/>
                  </a:lnTo>
                  <a:lnTo>
                    <a:pt x="3" y="4"/>
                  </a:lnTo>
                  <a:lnTo>
                    <a:pt x="1" y="4"/>
                  </a:lnTo>
                  <a:lnTo>
                    <a:pt x="3" y="5"/>
                  </a:lnTo>
                  <a:lnTo>
                    <a:pt x="9" y="5"/>
                  </a:lnTo>
                  <a:lnTo>
                    <a:pt x="5" y="4"/>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0" name="Google Shape;735;p69">
              <a:extLst>
                <a:ext uri="{FF2B5EF4-FFF2-40B4-BE49-F238E27FC236}">
                  <a16:creationId xmlns:a16="http://schemas.microsoft.com/office/drawing/2014/main" id="{298F9E46-96B7-1224-02D4-9B4B18FFAAF0}"/>
                </a:ext>
              </a:extLst>
            </p:cNvPr>
            <p:cNvSpPr/>
            <p:nvPr/>
          </p:nvSpPr>
          <p:spPr>
            <a:xfrm>
              <a:off x="22199952" y="7861994"/>
              <a:ext cx="14423" cy="55954"/>
            </a:xfrm>
            <a:custGeom>
              <a:avLst/>
              <a:gdLst/>
              <a:ahLst/>
              <a:cxnLst/>
              <a:rect l="l" t="t" r="r" b="b"/>
              <a:pathLst>
                <a:path w="2" h="8" extrusionOk="0">
                  <a:moveTo>
                    <a:pt x="2" y="4"/>
                  </a:moveTo>
                  <a:lnTo>
                    <a:pt x="2" y="8"/>
                  </a:lnTo>
                  <a:lnTo>
                    <a:pt x="0" y="7"/>
                  </a:lnTo>
                  <a:lnTo>
                    <a:pt x="0" y="0"/>
                  </a:lnTo>
                  <a:lnTo>
                    <a:pt x="2" y="0"/>
                  </a:lnTo>
                  <a:lnTo>
                    <a:pt x="2" y="4"/>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1" name="Google Shape;736;p69">
              <a:extLst>
                <a:ext uri="{FF2B5EF4-FFF2-40B4-BE49-F238E27FC236}">
                  <a16:creationId xmlns:a16="http://schemas.microsoft.com/office/drawing/2014/main" id="{8EFAE694-FA14-D8A9-5CB5-810FBA140FB0}"/>
                </a:ext>
              </a:extLst>
            </p:cNvPr>
            <p:cNvSpPr/>
            <p:nvPr/>
          </p:nvSpPr>
          <p:spPr>
            <a:xfrm>
              <a:off x="22156682" y="7952916"/>
              <a:ext cx="36058" cy="76939"/>
            </a:xfrm>
            <a:custGeom>
              <a:avLst/>
              <a:gdLst/>
              <a:ahLst/>
              <a:cxnLst/>
              <a:rect l="l" t="t" r="r" b="b"/>
              <a:pathLst>
                <a:path w="5" h="11" extrusionOk="0">
                  <a:moveTo>
                    <a:pt x="0" y="0"/>
                  </a:moveTo>
                  <a:lnTo>
                    <a:pt x="5" y="11"/>
                  </a:lnTo>
                  <a:lnTo>
                    <a:pt x="0" y="8"/>
                  </a:lnTo>
                  <a:lnTo>
                    <a:pt x="0"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2" name="Google Shape;737;p69">
              <a:extLst>
                <a:ext uri="{FF2B5EF4-FFF2-40B4-BE49-F238E27FC236}">
                  <a16:creationId xmlns:a16="http://schemas.microsoft.com/office/drawing/2014/main" id="{9B9360ED-7DB4-F17F-07C5-278875E9B3D6}"/>
                </a:ext>
              </a:extLst>
            </p:cNvPr>
            <p:cNvSpPr/>
            <p:nvPr/>
          </p:nvSpPr>
          <p:spPr>
            <a:xfrm>
              <a:off x="22574939" y="8568408"/>
              <a:ext cx="28845" cy="55954"/>
            </a:xfrm>
            <a:custGeom>
              <a:avLst/>
              <a:gdLst/>
              <a:ahLst/>
              <a:cxnLst/>
              <a:rect l="l" t="t" r="r" b="b"/>
              <a:pathLst>
                <a:path w="4" h="8" extrusionOk="0">
                  <a:moveTo>
                    <a:pt x="2" y="0"/>
                  </a:moveTo>
                  <a:lnTo>
                    <a:pt x="4" y="8"/>
                  </a:lnTo>
                  <a:lnTo>
                    <a:pt x="0" y="4"/>
                  </a:lnTo>
                  <a:lnTo>
                    <a:pt x="0" y="1"/>
                  </a:lnTo>
                  <a:lnTo>
                    <a:pt x="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3" name="Google Shape;738;p69">
              <a:extLst>
                <a:ext uri="{FF2B5EF4-FFF2-40B4-BE49-F238E27FC236}">
                  <a16:creationId xmlns:a16="http://schemas.microsoft.com/office/drawing/2014/main" id="{35D10B4C-B2E6-DD3D-B35C-2896477E1F3C}"/>
                </a:ext>
              </a:extLst>
            </p:cNvPr>
            <p:cNvSpPr/>
            <p:nvPr/>
          </p:nvSpPr>
          <p:spPr>
            <a:xfrm>
              <a:off x="22618206" y="8666325"/>
              <a:ext cx="28845" cy="13988"/>
            </a:xfrm>
            <a:custGeom>
              <a:avLst/>
              <a:gdLst/>
              <a:ahLst/>
              <a:cxnLst/>
              <a:rect l="l" t="t" r="r" b="b"/>
              <a:pathLst>
                <a:path w="4" h="2" extrusionOk="0">
                  <a:moveTo>
                    <a:pt x="4" y="2"/>
                  </a:moveTo>
                  <a:lnTo>
                    <a:pt x="0" y="0"/>
                  </a:lnTo>
                  <a:lnTo>
                    <a:pt x="4" y="2"/>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4" name="Google Shape;739;p69">
              <a:extLst>
                <a:ext uri="{FF2B5EF4-FFF2-40B4-BE49-F238E27FC236}">
                  <a16:creationId xmlns:a16="http://schemas.microsoft.com/office/drawing/2014/main" id="{FD7CA40A-DC54-8843-FC1D-30B414351DEC}"/>
                </a:ext>
              </a:extLst>
            </p:cNvPr>
            <p:cNvSpPr/>
            <p:nvPr/>
          </p:nvSpPr>
          <p:spPr>
            <a:xfrm>
              <a:off x="22690319" y="8652336"/>
              <a:ext cx="21636" cy="34973"/>
            </a:xfrm>
            <a:custGeom>
              <a:avLst/>
              <a:gdLst/>
              <a:ahLst/>
              <a:cxnLst/>
              <a:rect l="l" t="t" r="r" b="b"/>
              <a:pathLst>
                <a:path w="3" h="5" extrusionOk="0">
                  <a:moveTo>
                    <a:pt x="3" y="0"/>
                  </a:moveTo>
                  <a:lnTo>
                    <a:pt x="3" y="5"/>
                  </a:lnTo>
                  <a:lnTo>
                    <a:pt x="0" y="1"/>
                  </a:lnTo>
                  <a:lnTo>
                    <a:pt x="3"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5" name="Google Shape;740;p69">
              <a:extLst>
                <a:ext uri="{FF2B5EF4-FFF2-40B4-BE49-F238E27FC236}">
                  <a16:creationId xmlns:a16="http://schemas.microsoft.com/office/drawing/2014/main" id="{0DCBF7D9-F6DD-9F88-A34E-67762417C533}"/>
                </a:ext>
              </a:extLst>
            </p:cNvPr>
            <p:cNvSpPr/>
            <p:nvPr/>
          </p:nvSpPr>
          <p:spPr>
            <a:xfrm>
              <a:off x="22776857" y="8722279"/>
              <a:ext cx="14423" cy="20984"/>
            </a:xfrm>
            <a:custGeom>
              <a:avLst/>
              <a:gdLst/>
              <a:ahLst/>
              <a:cxnLst/>
              <a:rect l="l" t="t" r="r" b="b"/>
              <a:pathLst>
                <a:path w="2" h="3" extrusionOk="0">
                  <a:moveTo>
                    <a:pt x="2" y="1"/>
                  </a:moveTo>
                  <a:lnTo>
                    <a:pt x="2" y="3"/>
                  </a:lnTo>
                  <a:lnTo>
                    <a:pt x="1" y="3"/>
                  </a:lnTo>
                  <a:lnTo>
                    <a:pt x="0" y="0"/>
                  </a:lnTo>
                  <a:lnTo>
                    <a:pt x="2" y="1"/>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6" name="Google Shape;741;p69">
              <a:extLst>
                <a:ext uri="{FF2B5EF4-FFF2-40B4-BE49-F238E27FC236}">
                  <a16:creationId xmlns:a16="http://schemas.microsoft.com/office/drawing/2014/main" id="{AF0780FB-F9CA-22C9-4841-001C90F981E8}"/>
                </a:ext>
              </a:extLst>
            </p:cNvPr>
            <p:cNvSpPr/>
            <p:nvPr/>
          </p:nvSpPr>
          <p:spPr>
            <a:xfrm>
              <a:off x="22913873" y="8351588"/>
              <a:ext cx="21636" cy="6997"/>
            </a:xfrm>
            <a:custGeom>
              <a:avLst/>
              <a:gdLst/>
              <a:ahLst/>
              <a:cxnLst/>
              <a:rect l="l" t="t" r="r" b="b"/>
              <a:pathLst>
                <a:path w="3" h="1" extrusionOk="0">
                  <a:moveTo>
                    <a:pt x="2" y="0"/>
                  </a:moveTo>
                  <a:lnTo>
                    <a:pt x="0" y="1"/>
                  </a:lnTo>
                  <a:lnTo>
                    <a:pt x="2" y="1"/>
                  </a:lnTo>
                  <a:lnTo>
                    <a:pt x="3" y="0"/>
                  </a:lnTo>
                  <a:lnTo>
                    <a:pt x="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7" name="Google Shape;742;p69">
              <a:extLst>
                <a:ext uri="{FF2B5EF4-FFF2-40B4-BE49-F238E27FC236}">
                  <a16:creationId xmlns:a16="http://schemas.microsoft.com/office/drawing/2014/main" id="{15FD9C53-28D6-93CF-D619-DB686A700B90}"/>
                </a:ext>
              </a:extLst>
            </p:cNvPr>
            <p:cNvSpPr/>
            <p:nvPr/>
          </p:nvSpPr>
          <p:spPr>
            <a:xfrm>
              <a:off x="22567730" y="8659334"/>
              <a:ext cx="771613" cy="1531734"/>
            </a:xfrm>
            <a:custGeom>
              <a:avLst/>
              <a:gdLst/>
              <a:ahLst/>
              <a:cxnLst/>
              <a:rect l="l" t="t" r="r" b="b"/>
              <a:pathLst>
                <a:path w="107" h="219" extrusionOk="0">
                  <a:moveTo>
                    <a:pt x="18" y="65"/>
                  </a:moveTo>
                  <a:lnTo>
                    <a:pt x="19" y="63"/>
                  </a:lnTo>
                  <a:lnTo>
                    <a:pt x="25" y="63"/>
                  </a:lnTo>
                  <a:lnTo>
                    <a:pt x="29" y="60"/>
                  </a:lnTo>
                  <a:lnTo>
                    <a:pt x="31" y="63"/>
                  </a:lnTo>
                  <a:lnTo>
                    <a:pt x="32" y="60"/>
                  </a:lnTo>
                  <a:lnTo>
                    <a:pt x="34" y="61"/>
                  </a:lnTo>
                  <a:lnTo>
                    <a:pt x="36" y="58"/>
                  </a:lnTo>
                  <a:lnTo>
                    <a:pt x="39" y="58"/>
                  </a:lnTo>
                  <a:lnTo>
                    <a:pt x="42" y="57"/>
                  </a:lnTo>
                  <a:lnTo>
                    <a:pt x="47" y="61"/>
                  </a:lnTo>
                  <a:lnTo>
                    <a:pt x="50" y="61"/>
                  </a:lnTo>
                  <a:lnTo>
                    <a:pt x="47" y="57"/>
                  </a:lnTo>
                  <a:lnTo>
                    <a:pt x="48" y="54"/>
                  </a:lnTo>
                  <a:lnTo>
                    <a:pt x="54" y="48"/>
                  </a:lnTo>
                  <a:lnTo>
                    <a:pt x="55" y="49"/>
                  </a:lnTo>
                  <a:lnTo>
                    <a:pt x="56" y="53"/>
                  </a:lnTo>
                  <a:lnTo>
                    <a:pt x="60" y="52"/>
                  </a:lnTo>
                  <a:lnTo>
                    <a:pt x="57" y="47"/>
                  </a:lnTo>
                  <a:lnTo>
                    <a:pt x="61" y="42"/>
                  </a:lnTo>
                  <a:lnTo>
                    <a:pt x="62" y="39"/>
                  </a:lnTo>
                  <a:lnTo>
                    <a:pt x="62" y="44"/>
                  </a:lnTo>
                  <a:lnTo>
                    <a:pt x="67" y="39"/>
                  </a:lnTo>
                  <a:lnTo>
                    <a:pt x="70" y="39"/>
                  </a:lnTo>
                  <a:lnTo>
                    <a:pt x="66" y="34"/>
                  </a:lnTo>
                  <a:lnTo>
                    <a:pt x="69" y="30"/>
                  </a:lnTo>
                  <a:lnTo>
                    <a:pt x="70" y="32"/>
                  </a:lnTo>
                  <a:lnTo>
                    <a:pt x="69" y="22"/>
                  </a:lnTo>
                  <a:lnTo>
                    <a:pt x="70" y="21"/>
                  </a:lnTo>
                  <a:lnTo>
                    <a:pt x="73" y="22"/>
                  </a:lnTo>
                  <a:lnTo>
                    <a:pt x="74" y="26"/>
                  </a:lnTo>
                  <a:lnTo>
                    <a:pt x="78" y="17"/>
                  </a:lnTo>
                  <a:lnTo>
                    <a:pt x="80" y="18"/>
                  </a:lnTo>
                  <a:lnTo>
                    <a:pt x="82" y="17"/>
                  </a:lnTo>
                  <a:lnTo>
                    <a:pt x="84" y="6"/>
                  </a:lnTo>
                  <a:lnTo>
                    <a:pt x="82" y="4"/>
                  </a:lnTo>
                  <a:lnTo>
                    <a:pt x="84" y="5"/>
                  </a:lnTo>
                  <a:lnTo>
                    <a:pt x="88" y="0"/>
                  </a:lnTo>
                  <a:lnTo>
                    <a:pt x="99" y="12"/>
                  </a:lnTo>
                  <a:lnTo>
                    <a:pt x="107" y="52"/>
                  </a:lnTo>
                  <a:lnTo>
                    <a:pt x="105" y="59"/>
                  </a:lnTo>
                  <a:lnTo>
                    <a:pt x="103" y="59"/>
                  </a:lnTo>
                  <a:lnTo>
                    <a:pt x="100" y="52"/>
                  </a:lnTo>
                  <a:lnTo>
                    <a:pt x="98" y="52"/>
                  </a:lnTo>
                  <a:lnTo>
                    <a:pt x="97" y="63"/>
                  </a:lnTo>
                  <a:lnTo>
                    <a:pt x="99" y="70"/>
                  </a:lnTo>
                  <a:lnTo>
                    <a:pt x="93" y="80"/>
                  </a:lnTo>
                  <a:lnTo>
                    <a:pt x="91" y="103"/>
                  </a:lnTo>
                  <a:lnTo>
                    <a:pt x="79" y="138"/>
                  </a:lnTo>
                  <a:lnTo>
                    <a:pt x="64" y="193"/>
                  </a:lnTo>
                  <a:lnTo>
                    <a:pt x="61" y="201"/>
                  </a:lnTo>
                  <a:lnTo>
                    <a:pt x="57" y="208"/>
                  </a:lnTo>
                  <a:lnTo>
                    <a:pt x="53" y="211"/>
                  </a:lnTo>
                  <a:lnTo>
                    <a:pt x="42" y="212"/>
                  </a:lnTo>
                  <a:lnTo>
                    <a:pt x="29" y="219"/>
                  </a:lnTo>
                  <a:lnTo>
                    <a:pt x="13" y="208"/>
                  </a:lnTo>
                  <a:lnTo>
                    <a:pt x="9" y="201"/>
                  </a:lnTo>
                  <a:lnTo>
                    <a:pt x="6" y="192"/>
                  </a:lnTo>
                  <a:lnTo>
                    <a:pt x="7" y="184"/>
                  </a:lnTo>
                  <a:lnTo>
                    <a:pt x="5" y="176"/>
                  </a:lnTo>
                  <a:lnTo>
                    <a:pt x="0" y="169"/>
                  </a:lnTo>
                  <a:lnTo>
                    <a:pt x="0" y="156"/>
                  </a:lnTo>
                  <a:lnTo>
                    <a:pt x="4" y="149"/>
                  </a:lnTo>
                  <a:lnTo>
                    <a:pt x="6" y="146"/>
                  </a:lnTo>
                  <a:lnTo>
                    <a:pt x="7" y="145"/>
                  </a:lnTo>
                  <a:lnTo>
                    <a:pt x="11" y="138"/>
                  </a:lnTo>
                  <a:lnTo>
                    <a:pt x="19" y="123"/>
                  </a:lnTo>
                  <a:lnTo>
                    <a:pt x="19" y="118"/>
                  </a:lnTo>
                  <a:lnTo>
                    <a:pt x="14" y="106"/>
                  </a:lnTo>
                  <a:lnTo>
                    <a:pt x="13" y="90"/>
                  </a:lnTo>
                  <a:lnTo>
                    <a:pt x="10" y="85"/>
                  </a:lnTo>
                  <a:lnTo>
                    <a:pt x="18" y="69"/>
                  </a:lnTo>
                  <a:lnTo>
                    <a:pt x="18" y="65"/>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8" name="Google Shape;743;p69">
              <a:extLst>
                <a:ext uri="{FF2B5EF4-FFF2-40B4-BE49-F238E27FC236}">
                  <a16:creationId xmlns:a16="http://schemas.microsoft.com/office/drawing/2014/main" id="{28516116-E269-5B81-B57A-5232AC6B85B1}"/>
                </a:ext>
              </a:extLst>
            </p:cNvPr>
            <p:cNvSpPr/>
            <p:nvPr/>
          </p:nvSpPr>
          <p:spPr>
            <a:xfrm>
              <a:off x="18904384" y="7099623"/>
              <a:ext cx="209132" cy="132893"/>
            </a:xfrm>
            <a:custGeom>
              <a:avLst/>
              <a:gdLst/>
              <a:ahLst/>
              <a:cxnLst/>
              <a:rect l="l" t="t" r="r" b="b"/>
              <a:pathLst>
                <a:path w="29" h="19" extrusionOk="0">
                  <a:moveTo>
                    <a:pt x="29" y="0"/>
                  </a:moveTo>
                  <a:lnTo>
                    <a:pt x="5" y="1"/>
                  </a:lnTo>
                  <a:lnTo>
                    <a:pt x="2" y="9"/>
                  </a:lnTo>
                  <a:lnTo>
                    <a:pt x="0" y="16"/>
                  </a:lnTo>
                  <a:lnTo>
                    <a:pt x="4" y="17"/>
                  </a:lnTo>
                  <a:lnTo>
                    <a:pt x="2" y="19"/>
                  </a:lnTo>
                  <a:lnTo>
                    <a:pt x="10" y="17"/>
                  </a:lnTo>
                  <a:lnTo>
                    <a:pt x="29" y="17"/>
                  </a:lnTo>
                  <a:lnTo>
                    <a:pt x="27" y="3"/>
                  </a:lnTo>
                  <a:lnTo>
                    <a:pt x="29"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79" name="Google Shape;744;p69">
              <a:extLst>
                <a:ext uri="{FF2B5EF4-FFF2-40B4-BE49-F238E27FC236}">
                  <a16:creationId xmlns:a16="http://schemas.microsoft.com/office/drawing/2014/main" id="{F9715B33-153B-C388-316E-86C3DE7902F9}"/>
                </a:ext>
              </a:extLst>
            </p:cNvPr>
            <p:cNvSpPr/>
            <p:nvPr/>
          </p:nvSpPr>
          <p:spPr>
            <a:xfrm>
              <a:off x="18810635" y="6924769"/>
              <a:ext cx="50481" cy="48961"/>
            </a:xfrm>
            <a:custGeom>
              <a:avLst/>
              <a:gdLst/>
              <a:ahLst/>
              <a:cxnLst/>
              <a:rect l="l" t="t" r="r" b="b"/>
              <a:pathLst>
                <a:path w="7" h="7" extrusionOk="0">
                  <a:moveTo>
                    <a:pt x="7" y="3"/>
                  </a:moveTo>
                  <a:lnTo>
                    <a:pt x="5" y="7"/>
                  </a:lnTo>
                  <a:lnTo>
                    <a:pt x="0" y="7"/>
                  </a:lnTo>
                  <a:lnTo>
                    <a:pt x="2" y="0"/>
                  </a:lnTo>
                  <a:lnTo>
                    <a:pt x="7" y="3"/>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0" name="Google Shape;745;p69">
              <a:extLst>
                <a:ext uri="{FF2B5EF4-FFF2-40B4-BE49-F238E27FC236}">
                  <a16:creationId xmlns:a16="http://schemas.microsoft.com/office/drawing/2014/main" id="{A403BF85-A301-BE31-39E7-2AE784D9825C}"/>
                </a:ext>
              </a:extLst>
            </p:cNvPr>
            <p:cNvSpPr/>
            <p:nvPr/>
          </p:nvSpPr>
          <p:spPr>
            <a:xfrm>
              <a:off x="18680831" y="7148585"/>
              <a:ext cx="7214" cy="13988"/>
            </a:xfrm>
            <a:custGeom>
              <a:avLst/>
              <a:gdLst/>
              <a:ahLst/>
              <a:cxnLst/>
              <a:rect l="l" t="t" r="r" b="b"/>
              <a:pathLst>
                <a:path w="1" h="2" extrusionOk="0">
                  <a:moveTo>
                    <a:pt x="1" y="0"/>
                  </a:moveTo>
                  <a:lnTo>
                    <a:pt x="1" y="1"/>
                  </a:lnTo>
                  <a:lnTo>
                    <a:pt x="0" y="2"/>
                  </a:lnTo>
                  <a:lnTo>
                    <a:pt x="1"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1" name="Google Shape;746;p69">
              <a:extLst>
                <a:ext uri="{FF2B5EF4-FFF2-40B4-BE49-F238E27FC236}">
                  <a16:creationId xmlns:a16="http://schemas.microsoft.com/office/drawing/2014/main" id="{13F1BF20-8158-7413-7B10-8C9C67B3C343}"/>
                </a:ext>
              </a:extLst>
            </p:cNvPr>
            <p:cNvSpPr/>
            <p:nvPr/>
          </p:nvSpPr>
          <p:spPr>
            <a:xfrm>
              <a:off x="18587086" y="7288470"/>
              <a:ext cx="36058" cy="34973"/>
            </a:xfrm>
            <a:custGeom>
              <a:avLst/>
              <a:gdLst/>
              <a:ahLst/>
              <a:cxnLst/>
              <a:rect l="l" t="t" r="r" b="b"/>
              <a:pathLst>
                <a:path w="5" h="5" extrusionOk="0">
                  <a:moveTo>
                    <a:pt x="4" y="0"/>
                  </a:moveTo>
                  <a:lnTo>
                    <a:pt x="5" y="2"/>
                  </a:lnTo>
                  <a:lnTo>
                    <a:pt x="2" y="5"/>
                  </a:lnTo>
                  <a:lnTo>
                    <a:pt x="0" y="2"/>
                  </a:lnTo>
                  <a:lnTo>
                    <a:pt x="4" y="0"/>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2" name="Google Shape;747;p69">
              <a:extLst>
                <a:ext uri="{FF2B5EF4-FFF2-40B4-BE49-F238E27FC236}">
                  <a16:creationId xmlns:a16="http://schemas.microsoft.com/office/drawing/2014/main" id="{1FADDA49-3253-0FE1-1381-43586A5979DB}"/>
                </a:ext>
              </a:extLst>
            </p:cNvPr>
            <p:cNvSpPr/>
            <p:nvPr/>
          </p:nvSpPr>
          <p:spPr>
            <a:xfrm>
              <a:off x="21204789" y="7099623"/>
              <a:ext cx="93749" cy="118905"/>
            </a:xfrm>
            <a:custGeom>
              <a:avLst/>
              <a:gdLst/>
              <a:ahLst/>
              <a:cxnLst/>
              <a:rect l="l" t="t" r="r" b="b"/>
              <a:pathLst>
                <a:path w="13" h="17" extrusionOk="0">
                  <a:moveTo>
                    <a:pt x="12" y="0"/>
                  </a:moveTo>
                  <a:lnTo>
                    <a:pt x="0" y="11"/>
                  </a:lnTo>
                  <a:lnTo>
                    <a:pt x="0" y="14"/>
                  </a:lnTo>
                  <a:lnTo>
                    <a:pt x="0" y="17"/>
                  </a:lnTo>
                  <a:lnTo>
                    <a:pt x="2" y="17"/>
                  </a:lnTo>
                  <a:lnTo>
                    <a:pt x="7" y="11"/>
                  </a:lnTo>
                  <a:lnTo>
                    <a:pt x="12" y="8"/>
                  </a:lnTo>
                  <a:lnTo>
                    <a:pt x="13" y="5"/>
                  </a:lnTo>
                  <a:lnTo>
                    <a:pt x="13" y="0"/>
                  </a:lnTo>
                  <a:lnTo>
                    <a:pt x="1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3" name="Google Shape;748;p69">
              <a:extLst>
                <a:ext uri="{FF2B5EF4-FFF2-40B4-BE49-F238E27FC236}">
                  <a16:creationId xmlns:a16="http://schemas.microsoft.com/office/drawing/2014/main" id="{AC6C960F-8796-833D-45DF-9FEDFAC93FF5}"/>
                </a:ext>
              </a:extLst>
            </p:cNvPr>
            <p:cNvSpPr/>
            <p:nvPr/>
          </p:nvSpPr>
          <p:spPr>
            <a:xfrm>
              <a:off x="17728936" y="6351244"/>
              <a:ext cx="201917" cy="314741"/>
            </a:xfrm>
            <a:custGeom>
              <a:avLst/>
              <a:gdLst/>
              <a:ahLst/>
              <a:cxnLst/>
              <a:rect l="l" t="t" r="r" b="b"/>
              <a:pathLst>
                <a:path w="28" h="45" extrusionOk="0">
                  <a:moveTo>
                    <a:pt x="21" y="13"/>
                  </a:moveTo>
                  <a:lnTo>
                    <a:pt x="18" y="13"/>
                  </a:lnTo>
                  <a:lnTo>
                    <a:pt x="18" y="15"/>
                  </a:lnTo>
                  <a:lnTo>
                    <a:pt x="15" y="13"/>
                  </a:lnTo>
                  <a:lnTo>
                    <a:pt x="12" y="11"/>
                  </a:lnTo>
                  <a:lnTo>
                    <a:pt x="13" y="7"/>
                  </a:lnTo>
                  <a:lnTo>
                    <a:pt x="12" y="5"/>
                  </a:lnTo>
                  <a:lnTo>
                    <a:pt x="12" y="8"/>
                  </a:lnTo>
                  <a:lnTo>
                    <a:pt x="11" y="8"/>
                  </a:lnTo>
                  <a:lnTo>
                    <a:pt x="6" y="0"/>
                  </a:lnTo>
                  <a:lnTo>
                    <a:pt x="6" y="4"/>
                  </a:lnTo>
                  <a:lnTo>
                    <a:pt x="8" y="7"/>
                  </a:lnTo>
                  <a:lnTo>
                    <a:pt x="4" y="5"/>
                  </a:lnTo>
                  <a:lnTo>
                    <a:pt x="0" y="7"/>
                  </a:lnTo>
                  <a:lnTo>
                    <a:pt x="4" y="8"/>
                  </a:lnTo>
                  <a:lnTo>
                    <a:pt x="5" y="7"/>
                  </a:lnTo>
                  <a:lnTo>
                    <a:pt x="5" y="8"/>
                  </a:lnTo>
                  <a:lnTo>
                    <a:pt x="6" y="8"/>
                  </a:lnTo>
                  <a:lnTo>
                    <a:pt x="6" y="10"/>
                  </a:lnTo>
                  <a:lnTo>
                    <a:pt x="8" y="7"/>
                  </a:lnTo>
                  <a:lnTo>
                    <a:pt x="11" y="10"/>
                  </a:lnTo>
                  <a:lnTo>
                    <a:pt x="12" y="12"/>
                  </a:lnTo>
                  <a:lnTo>
                    <a:pt x="11" y="13"/>
                  </a:lnTo>
                  <a:lnTo>
                    <a:pt x="14" y="15"/>
                  </a:lnTo>
                  <a:lnTo>
                    <a:pt x="12" y="16"/>
                  </a:lnTo>
                  <a:lnTo>
                    <a:pt x="11" y="18"/>
                  </a:lnTo>
                  <a:lnTo>
                    <a:pt x="14" y="16"/>
                  </a:lnTo>
                  <a:lnTo>
                    <a:pt x="18" y="17"/>
                  </a:lnTo>
                  <a:lnTo>
                    <a:pt x="17" y="18"/>
                  </a:lnTo>
                  <a:lnTo>
                    <a:pt x="19" y="17"/>
                  </a:lnTo>
                  <a:lnTo>
                    <a:pt x="20" y="18"/>
                  </a:lnTo>
                  <a:lnTo>
                    <a:pt x="21" y="22"/>
                  </a:lnTo>
                  <a:lnTo>
                    <a:pt x="14" y="26"/>
                  </a:lnTo>
                  <a:lnTo>
                    <a:pt x="17" y="26"/>
                  </a:lnTo>
                  <a:lnTo>
                    <a:pt x="21" y="23"/>
                  </a:lnTo>
                  <a:lnTo>
                    <a:pt x="24" y="26"/>
                  </a:lnTo>
                  <a:lnTo>
                    <a:pt x="21" y="26"/>
                  </a:lnTo>
                  <a:lnTo>
                    <a:pt x="24" y="26"/>
                  </a:lnTo>
                  <a:lnTo>
                    <a:pt x="26" y="29"/>
                  </a:lnTo>
                  <a:lnTo>
                    <a:pt x="20" y="31"/>
                  </a:lnTo>
                  <a:lnTo>
                    <a:pt x="25" y="32"/>
                  </a:lnTo>
                  <a:lnTo>
                    <a:pt x="25" y="35"/>
                  </a:lnTo>
                  <a:lnTo>
                    <a:pt x="23" y="37"/>
                  </a:lnTo>
                  <a:lnTo>
                    <a:pt x="26" y="38"/>
                  </a:lnTo>
                  <a:lnTo>
                    <a:pt x="21" y="39"/>
                  </a:lnTo>
                  <a:lnTo>
                    <a:pt x="20" y="38"/>
                  </a:lnTo>
                  <a:lnTo>
                    <a:pt x="14" y="37"/>
                  </a:lnTo>
                  <a:lnTo>
                    <a:pt x="11" y="34"/>
                  </a:lnTo>
                  <a:lnTo>
                    <a:pt x="13" y="37"/>
                  </a:lnTo>
                  <a:lnTo>
                    <a:pt x="21" y="42"/>
                  </a:lnTo>
                  <a:lnTo>
                    <a:pt x="23" y="45"/>
                  </a:lnTo>
                  <a:lnTo>
                    <a:pt x="25" y="42"/>
                  </a:lnTo>
                  <a:lnTo>
                    <a:pt x="25" y="44"/>
                  </a:lnTo>
                  <a:lnTo>
                    <a:pt x="26" y="44"/>
                  </a:lnTo>
                  <a:lnTo>
                    <a:pt x="26" y="39"/>
                  </a:lnTo>
                  <a:lnTo>
                    <a:pt x="28" y="38"/>
                  </a:lnTo>
                  <a:lnTo>
                    <a:pt x="27" y="35"/>
                  </a:lnTo>
                  <a:lnTo>
                    <a:pt x="28" y="27"/>
                  </a:lnTo>
                  <a:lnTo>
                    <a:pt x="27" y="20"/>
                  </a:lnTo>
                  <a:lnTo>
                    <a:pt x="26" y="18"/>
                  </a:lnTo>
                  <a:lnTo>
                    <a:pt x="26" y="16"/>
                  </a:lnTo>
                  <a:lnTo>
                    <a:pt x="28" y="16"/>
                  </a:lnTo>
                  <a:lnTo>
                    <a:pt x="27" y="13"/>
                  </a:lnTo>
                  <a:lnTo>
                    <a:pt x="28" y="12"/>
                  </a:lnTo>
                  <a:lnTo>
                    <a:pt x="26" y="11"/>
                  </a:lnTo>
                  <a:lnTo>
                    <a:pt x="26" y="7"/>
                  </a:lnTo>
                  <a:lnTo>
                    <a:pt x="25" y="10"/>
                  </a:lnTo>
                  <a:lnTo>
                    <a:pt x="25" y="11"/>
                  </a:lnTo>
                  <a:lnTo>
                    <a:pt x="26" y="12"/>
                  </a:lnTo>
                  <a:lnTo>
                    <a:pt x="25" y="13"/>
                  </a:lnTo>
                  <a:lnTo>
                    <a:pt x="26" y="15"/>
                  </a:lnTo>
                  <a:lnTo>
                    <a:pt x="25" y="17"/>
                  </a:lnTo>
                  <a:lnTo>
                    <a:pt x="24" y="21"/>
                  </a:lnTo>
                  <a:lnTo>
                    <a:pt x="19" y="16"/>
                  </a:lnTo>
                  <a:lnTo>
                    <a:pt x="21" y="13"/>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4" name="Google Shape;749;p69">
              <a:extLst>
                <a:ext uri="{FF2B5EF4-FFF2-40B4-BE49-F238E27FC236}">
                  <a16:creationId xmlns:a16="http://schemas.microsoft.com/office/drawing/2014/main" id="{FC8A17A7-FBB1-3BC0-BB38-BB6C06C8BD09}"/>
                </a:ext>
              </a:extLst>
            </p:cNvPr>
            <p:cNvSpPr/>
            <p:nvPr/>
          </p:nvSpPr>
          <p:spPr>
            <a:xfrm>
              <a:off x="19308216" y="5777720"/>
              <a:ext cx="223553" cy="202835"/>
            </a:xfrm>
            <a:custGeom>
              <a:avLst/>
              <a:gdLst/>
              <a:ahLst/>
              <a:cxnLst/>
              <a:rect l="l" t="t" r="r" b="b"/>
              <a:pathLst>
                <a:path w="31" h="29" extrusionOk="0">
                  <a:moveTo>
                    <a:pt x="24" y="24"/>
                  </a:moveTo>
                  <a:lnTo>
                    <a:pt x="19" y="25"/>
                  </a:lnTo>
                  <a:lnTo>
                    <a:pt x="17" y="29"/>
                  </a:lnTo>
                  <a:lnTo>
                    <a:pt x="13" y="27"/>
                  </a:lnTo>
                  <a:lnTo>
                    <a:pt x="11" y="20"/>
                  </a:lnTo>
                  <a:lnTo>
                    <a:pt x="6" y="17"/>
                  </a:lnTo>
                  <a:lnTo>
                    <a:pt x="0" y="5"/>
                  </a:lnTo>
                  <a:lnTo>
                    <a:pt x="1" y="1"/>
                  </a:lnTo>
                  <a:lnTo>
                    <a:pt x="5" y="0"/>
                  </a:lnTo>
                  <a:lnTo>
                    <a:pt x="9" y="1"/>
                  </a:lnTo>
                  <a:lnTo>
                    <a:pt x="14" y="6"/>
                  </a:lnTo>
                  <a:lnTo>
                    <a:pt x="15" y="12"/>
                  </a:lnTo>
                  <a:lnTo>
                    <a:pt x="30" y="13"/>
                  </a:lnTo>
                  <a:lnTo>
                    <a:pt x="31" y="17"/>
                  </a:lnTo>
                  <a:lnTo>
                    <a:pt x="30" y="20"/>
                  </a:lnTo>
                  <a:lnTo>
                    <a:pt x="24" y="24"/>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5" name="Google Shape;750;p69">
              <a:extLst>
                <a:ext uri="{FF2B5EF4-FFF2-40B4-BE49-F238E27FC236}">
                  <a16:creationId xmlns:a16="http://schemas.microsoft.com/office/drawing/2014/main" id="{57165FD7-AFC3-4D49-3AEB-6A6A3B02DD22}"/>
                </a:ext>
              </a:extLst>
            </p:cNvPr>
            <p:cNvSpPr/>
            <p:nvPr/>
          </p:nvSpPr>
          <p:spPr>
            <a:xfrm>
              <a:off x="21788908" y="6847832"/>
              <a:ext cx="86536" cy="230811"/>
            </a:xfrm>
            <a:custGeom>
              <a:avLst/>
              <a:gdLst/>
              <a:ahLst/>
              <a:cxnLst/>
              <a:rect l="l" t="t" r="r" b="b"/>
              <a:pathLst>
                <a:path w="12" h="33" extrusionOk="0">
                  <a:moveTo>
                    <a:pt x="2" y="0"/>
                  </a:moveTo>
                  <a:lnTo>
                    <a:pt x="6" y="6"/>
                  </a:lnTo>
                  <a:lnTo>
                    <a:pt x="7" y="22"/>
                  </a:lnTo>
                  <a:lnTo>
                    <a:pt x="12" y="28"/>
                  </a:lnTo>
                  <a:lnTo>
                    <a:pt x="12" y="33"/>
                  </a:lnTo>
                  <a:lnTo>
                    <a:pt x="11" y="33"/>
                  </a:lnTo>
                  <a:lnTo>
                    <a:pt x="9" y="28"/>
                  </a:lnTo>
                  <a:lnTo>
                    <a:pt x="2" y="22"/>
                  </a:lnTo>
                  <a:lnTo>
                    <a:pt x="0" y="10"/>
                  </a:lnTo>
                  <a:lnTo>
                    <a:pt x="0" y="3"/>
                  </a:lnTo>
                  <a:lnTo>
                    <a:pt x="2"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6" name="Google Shape;751;p69">
              <a:extLst>
                <a:ext uri="{FF2B5EF4-FFF2-40B4-BE49-F238E27FC236}">
                  <a16:creationId xmlns:a16="http://schemas.microsoft.com/office/drawing/2014/main" id="{DF83C90A-61E6-2813-81C0-C0EF4C4DAD08}"/>
                </a:ext>
              </a:extLst>
            </p:cNvPr>
            <p:cNvSpPr/>
            <p:nvPr/>
          </p:nvSpPr>
          <p:spPr>
            <a:xfrm>
              <a:off x="20808171" y="9141932"/>
              <a:ext cx="209132" cy="146880"/>
            </a:xfrm>
            <a:custGeom>
              <a:avLst/>
              <a:gdLst/>
              <a:ahLst/>
              <a:cxnLst/>
              <a:rect l="l" t="t" r="r" b="b"/>
              <a:pathLst>
                <a:path w="29" h="21" extrusionOk="0">
                  <a:moveTo>
                    <a:pt x="12" y="5"/>
                  </a:moveTo>
                  <a:lnTo>
                    <a:pt x="16" y="5"/>
                  </a:lnTo>
                  <a:lnTo>
                    <a:pt x="20" y="0"/>
                  </a:lnTo>
                  <a:lnTo>
                    <a:pt x="26" y="0"/>
                  </a:lnTo>
                  <a:lnTo>
                    <a:pt x="29" y="2"/>
                  </a:lnTo>
                  <a:lnTo>
                    <a:pt x="28" y="5"/>
                  </a:lnTo>
                  <a:lnTo>
                    <a:pt x="23" y="3"/>
                  </a:lnTo>
                  <a:lnTo>
                    <a:pt x="17" y="6"/>
                  </a:lnTo>
                  <a:lnTo>
                    <a:pt x="17" y="8"/>
                  </a:lnTo>
                  <a:lnTo>
                    <a:pt x="11" y="12"/>
                  </a:lnTo>
                  <a:lnTo>
                    <a:pt x="4" y="19"/>
                  </a:lnTo>
                  <a:lnTo>
                    <a:pt x="0" y="21"/>
                  </a:lnTo>
                  <a:lnTo>
                    <a:pt x="12" y="5"/>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7" name="Google Shape;752;p69">
              <a:extLst>
                <a:ext uri="{FF2B5EF4-FFF2-40B4-BE49-F238E27FC236}">
                  <a16:creationId xmlns:a16="http://schemas.microsoft.com/office/drawing/2014/main" id="{E2971F81-0702-3426-E73E-0D4957304578}"/>
                </a:ext>
              </a:extLst>
            </p:cNvPr>
            <p:cNvSpPr/>
            <p:nvPr/>
          </p:nvSpPr>
          <p:spPr>
            <a:xfrm>
              <a:off x="21233636" y="9037020"/>
              <a:ext cx="158649" cy="27977"/>
            </a:xfrm>
            <a:custGeom>
              <a:avLst/>
              <a:gdLst/>
              <a:ahLst/>
              <a:cxnLst/>
              <a:rect l="l" t="t" r="r" b="b"/>
              <a:pathLst>
                <a:path w="22" h="4" extrusionOk="0">
                  <a:moveTo>
                    <a:pt x="5" y="4"/>
                  </a:moveTo>
                  <a:lnTo>
                    <a:pt x="19" y="3"/>
                  </a:lnTo>
                  <a:lnTo>
                    <a:pt x="22" y="1"/>
                  </a:lnTo>
                  <a:lnTo>
                    <a:pt x="16" y="0"/>
                  </a:lnTo>
                  <a:lnTo>
                    <a:pt x="8" y="1"/>
                  </a:lnTo>
                  <a:lnTo>
                    <a:pt x="1" y="0"/>
                  </a:lnTo>
                  <a:lnTo>
                    <a:pt x="0" y="0"/>
                  </a:lnTo>
                  <a:lnTo>
                    <a:pt x="0" y="3"/>
                  </a:lnTo>
                  <a:lnTo>
                    <a:pt x="5" y="4"/>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8" name="Google Shape;753;p69">
              <a:extLst>
                <a:ext uri="{FF2B5EF4-FFF2-40B4-BE49-F238E27FC236}">
                  <a16:creationId xmlns:a16="http://schemas.microsoft.com/office/drawing/2014/main" id="{72248655-342E-84B1-F268-67A9F1D76AE3}"/>
                </a:ext>
              </a:extLst>
            </p:cNvPr>
            <p:cNvSpPr/>
            <p:nvPr/>
          </p:nvSpPr>
          <p:spPr>
            <a:xfrm>
              <a:off x="21255271" y="4665639"/>
              <a:ext cx="223553" cy="293756"/>
            </a:xfrm>
            <a:custGeom>
              <a:avLst/>
              <a:gdLst/>
              <a:ahLst/>
              <a:cxnLst/>
              <a:rect l="l" t="t" r="r" b="b"/>
              <a:pathLst>
                <a:path w="31" h="42" extrusionOk="0">
                  <a:moveTo>
                    <a:pt x="26" y="0"/>
                  </a:moveTo>
                  <a:lnTo>
                    <a:pt x="27" y="0"/>
                  </a:lnTo>
                  <a:lnTo>
                    <a:pt x="30" y="1"/>
                  </a:lnTo>
                  <a:lnTo>
                    <a:pt x="31" y="11"/>
                  </a:lnTo>
                  <a:lnTo>
                    <a:pt x="29" y="14"/>
                  </a:lnTo>
                  <a:lnTo>
                    <a:pt x="31" y="19"/>
                  </a:lnTo>
                  <a:lnTo>
                    <a:pt x="26" y="16"/>
                  </a:lnTo>
                  <a:lnTo>
                    <a:pt x="22" y="22"/>
                  </a:lnTo>
                  <a:lnTo>
                    <a:pt x="19" y="22"/>
                  </a:lnTo>
                  <a:lnTo>
                    <a:pt x="17" y="20"/>
                  </a:lnTo>
                  <a:lnTo>
                    <a:pt x="12" y="27"/>
                  </a:lnTo>
                  <a:lnTo>
                    <a:pt x="8" y="30"/>
                  </a:lnTo>
                  <a:lnTo>
                    <a:pt x="7" y="31"/>
                  </a:lnTo>
                  <a:lnTo>
                    <a:pt x="6" y="35"/>
                  </a:lnTo>
                  <a:lnTo>
                    <a:pt x="0" y="42"/>
                  </a:lnTo>
                  <a:lnTo>
                    <a:pt x="0" y="38"/>
                  </a:lnTo>
                  <a:lnTo>
                    <a:pt x="4" y="35"/>
                  </a:lnTo>
                  <a:lnTo>
                    <a:pt x="5" y="31"/>
                  </a:lnTo>
                  <a:lnTo>
                    <a:pt x="7" y="26"/>
                  </a:lnTo>
                  <a:lnTo>
                    <a:pt x="8" y="26"/>
                  </a:lnTo>
                  <a:lnTo>
                    <a:pt x="12" y="22"/>
                  </a:lnTo>
                  <a:lnTo>
                    <a:pt x="12" y="19"/>
                  </a:lnTo>
                  <a:lnTo>
                    <a:pt x="13" y="20"/>
                  </a:lnTo>
                  <a:lnTo>
                    <a:pt x="18" y="17"/>
                  </a:lnTo>
                  <a:lnTo>
                    <a:pt x="24" y="17"/>
                  </a:lnTo>
                  <a:lnTo>
                    <a:pt x="27" y="10"/>
                  </a:lnTo>
                  <a:lnTo>
                    <a:pt x="23" y="9"/>
                  </a:lnTo>
                  <a:lnTo>
                    <a:pt x="29" y="5"/>
                  </a:lnTo>
                  <a:lnTo>
                    <a:pt x="26" y="0"/>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89" name="Google Shape;754;p69">
              <a:extLst>
                <a:ext uri="{FF2B5EF4-FFF2-40B4-BE49-F238E27FC236}">
                  <a16:creationId xmlns:a16="http://schemas.microsoft.com/office/drawing/2014/main" id="{5472521F-3098-491F-1F7D-F4A91FFA73D6}"/>
                </a:ext>
              </a:extLst>
            </p:cNvPr>
            <p:cNvSpPr/>
            <p:nvPr/>
          </p:nvSpPr>
          <p:spPr>
            <a:xfrm>
              <a:off x="21067777" y="7344424"/>
              <a:ext cx="57691" cy="62951"/>
            </a:xfrm>
            <a:custGeom>
              <a:avLst/>
              <a:gdLst/>
              <a:ahLst/>
              <a:cxnLst/>
              <a:rect l="l" t="t" r="r" b="b"/>
              <a:pathLst>
                <a:path w="8" h="9" extrusionOk="0">
                  <a:moveTo>
                    <a:pt x="5" y="1"/>
                  </a:moveTo>
                  <a:lnTo>
                    <a:pt x="0" y="6"/>
                  </a:lnTo>
                  <a:lnTo>
                    <a:pt x="1" y="9"/>
                  </a:lnTo>
                  <a:lnTo>
                    <a:pt x="7" y="4"/>
                  </a:lnTo>
                  <a:lnTo>
                    <a:pt x="8" y="0"/>
                  </a:lnTo>
                  <a:lnTo>
                    <a:pt x="7" y="0"/>
                  </a:lnTo>
                  <a:lnTo>
                    <a:pt x="5" y="1"/>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90" name="Google Shape;755;p69">
              <a:extLst>
                <a:ext uri="{FF2B5EF4-FFF2-40B4-BE49-F238E27FC236}">
                  <a16:creationId xmlns:a16="http://schemas.microsoft.com/office/drawing/2014/main" id="{5E5C3520-32E9-A642-0308-84A3D3062F01}"/>
                </a:ext>
              </a:extLst>
            </p:cNvPr>
            <p:cNvSpPr/>
            <p:nvPr/>
          </p:nvSpPr>
          <p:spPr>
            <a:xfrm>
              <a:off x="21017296" y="7512283"/>
              <a:ext cx="50481" cy="90926"/>
            </a:xfrm>
            <a:custGeom>
              <a:avLst/>
              <a:gdLst/>
              <a:ahLst/>
              <a:cxnLst/>
              <a:rect l="l" t="t" r="r" b="b"/>
              <a:pathLst>
                <a:path w="7" h="13" extrusionOk="0">
                  <a:moveTo>
                    <a:pt x="7" y="4"/>
                  </a:moveTo>
                  <a:lnTo>
                    <a:pt x="7" y="1"/>
                  </a:lnTo>
                  <a:lnTo>
                    <a:pt x="3" y="0"/>
                  </a:lnTo>
                  <a:lnTo>
                    <a:pt x="1" y="6"/>
                  </a:lnTo>
                  <a:lnTo>
                    <a:pt x="0" y="12"/>
                  </a:lnTo>
                  <a:lnTo>
                    <a:pt x="1" y="13"/>
                  </a:lnTo>
                  <a:lnTo>
                    <a:pt x="3" y="11"/>
                  </a:lnTo>
                  <a:lnTo>
                    <a:pt x="7" y="4"/>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91" name="Google Shape;756;p69">
              <a:extLst>
                <a:ext uri="{FF2B5EF4-FFF2-40B4-BE49-F238E27FC236}">
                  <a16:creationId xmlns:a16="http://schemas.microsoft.com/office/drawing/2014/main" id="{137FECB8-39CB-08E8-32B6-51C1118CFC51}"/>
                </a:ext>
              </a:extLst>
            </p:cNvPr>
            <p:cNvSpPr/>
            <p:nvPr/>
          </p:nvSpPr>
          <p:spPr>
            <a:xfrm>
              <a:off x="19611092" y="9365746"/>
              <a:ext cx="122596" cy="69942"/>
            </a:xfrm>
            <a:custGeom>
              <a:avLst/>
              <a:gdLst/>
              <a:ahLst/>
              <a:cxnLst/>
              <a:rect l="l" t="t" r="r" b="b"/>
              <a:pathLst>
                <a:path w="17" h="10" extrusionOk="0">
                  <a:moveTo>
                    <a:pt x="0" y="6"/>
                  </a:moveTo>
                  <a:lnTo>
                    <a:pt x="1" y="10"/>
                  </a:lnTo>
                  <a:lnTo>
                    <a:pt x="4" y="10"/>
                  </a:lnTo>
                  <a:lnTo>
                    <a:pt x="17" y="5"/>
                  </a:lnTo>
                  <a:lnTo>
                    <a:pt x="17" y="3"/>
                  </a:lnTo>
                  <a:lnTo>
                    <a:pt x="13" y="0"/>
                  </a:lnTo>
                  <a:lnTo>
                    <a:pt x="8" y="0"/>
                  </a:lnTo>
                  <a:lnTo>
                    <a:pt x="4" y="3"/>
                  </a:lnTo>
                  <a:lnTo>
                    <a:pt x="4" y="2"/>
                  </a:lnTo>
                  <a:lnTo>
                    <a:pt x="3" y="2"/>
                  </a:lnTo>
                  <a:lnTo>
                    <a:pt x="0" y="6"/>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92" name="Google Shape;757;p69">
              <a:extLst>
                <a:ext uri="{FF2B5EF4-FFF2-40B4-BE49-F238E27FC236}">
                  <a16:creationId xmlns:a16="http://schemas.microsoft.com/office/drawing/2014/main" id="{4749B6E4-F230-7D7B-A079-FD9A429A53BD}"/>
                </a:ext>
              </a:extLst>
            </p:cNvPr>
            <p:cNvSpPr/>
            <p:nvPr/>
          </p:nvSpPr>
          <p:spPr>
            <a:xfrm>
              <a:off x="20591829" y="9526616"/>
              <a:ext cx="151439" cy="146880"/>
            </a:xfrm>
            <a:custGeom>
              <a:avLst/>
              <a:gdLst/>
              <a:ahLst/>
              <a:cxnLst/>
              <a:rect l="l" t="t" r="r" b="b"/>
              <a:pathLst>
                <a:path w="21" h="21" extrusionOk="0">
                  <a:moveTo>
                    <a:pt x="19" y="6"/>
                  </a:moveTo>
                  <a:lnTo>
                    <a:pt x="17" y="5"/>
                  </a:lnTo>
                  <a:lnTo>
                    <a:pt x="16" y="6"/>
                  </a:lnTo>
                  <a:lnTo>
                    <a:pt x="14" y="16"/>
                  </a:lnTo>
                  <a:lnTo>
                    <a:pt x="11" y="16"/>
                  </a:lnTo>
                  <a:lnTo>
                    <a:pt x="10" y="14"/>
                  </a:lnTo>
                  <a:lnTo>
                    <a:pt x="12" y="10"/>
                  </a:lnTo>
                  <a:lnTo>
                    <a:pt x="10" y="7"/>
                  </a:lnTo>
                  <a:lnTo>
                    <a:pt x="15" y="0"/>
                  </a:lnTo>
                  <a:lnTo>
                    <a:pt x="9" y="2"/>
                  </a:lnTo>
                  <a:lnTo>
                    <a:pt x="6" y="9"/>
                  </a:lnTo>
                  <a:lnTo>
                    <a:pt x="3" y="9"/>
                  </a:lnTo>
                  <a:lnTo>
                    <a:pt x="0" y="11"/>
                  </a:lnTo>
                  <a:lnTo>
                    <a:pt x="0" y="16"/>
                  </a:lnTo>
                  <a:lnTo>
                    <a:pt x="2" y="17"/>
                  </a:lnTo>
                  <a:lnTo>
                    <a:pt x="5" y="17"/>
                  </a:lnTo>
                  <a:lnTo>
                    <a:pt x="11" y="16"/>
                  </a:lnTo>
                  <a:lnTo>
                    <a:pt x="17" y="21"/>
                  </a:lnTo>
                  <a:lnTo>
                    <a:pt x="19" y="20"/>
                  </a:lnTo>
                  <a:lnTo>
                    <a:pt x="21" y="16"/>
                  </a:lnTo>
                  <a:lnTo>
                    <a:pt x="17" y="15"/>
                  </a:lnTo>
                  <a:lnTo>
                    <a:pt x="18" y="10"/>
                  </a:lnTo>
                  <a:lnTo>
                    <a:pt x="21" y="7"/>
                  </a:lnTo>
                  <a:lnTo>
                    <a:pt x="19" y="6"/>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93" name="Google Shape;758;p69">
              <a:extLst>
                <a:ext uri="{FF2B5EF4-FFF2-40B4-BE49-F238E27FC236}">
                  <a16:creationId xmlns:a16="http://schemas.microsoft.com/office/drawing/2014/main" id="{9998FD94-93A0-E107-F73B-64E7A7633CAE}"/>
                </a:ext>
              </a:extLst>
            </p:cNvPr>
            <p:cNvSpPr/>
            <p:nvPr/>
          </p:nvSpPr>
          <p:spPr>
            <a:xfrm>
              <a:off x="21017296" y="8267657"/>
              <a:ext cx="50481" cy="62951"/>
            </a:xfrm>
            <a:custGeom>
              <a:avLst/>
              <a:gdLst/>
              <a:ahLst/>
              <a:cxnLst/>
              <a:rect l="l" t="t" r="r" b="b"/>
              <a:pathLst>
                <a:path w="7" h="9" extrusionOk="0">
                  <a:moveTo>
                    <a:pt x="1" y="6"/>
                  </a:moveTo>
                  <a:lnTo>
                    <a:pt x="0" y="8"/>
                  </a:lnTo>
                  <a:lnTo>
                    <a:pt x="0" y="8"/>
                  </a:lnTo>
                  <a:lnTo>
                    <a:pt x="1" y="9"/>
                  </a:lnTo>
                  <a:lnTo>
                    <a:pt x="1" y="9"/>
                  </a:lnTo>
                  <a:lnTo>
                    <a:pt x="2" y="9"/>
                  </a:lnTo>
                  <a:lnTo>
                    <a:pt x="3" y="9"/>
                  </a:lnTo>
                  <a:lnTo>
                    <a:pt x="3" y="9"/>
                  </a:lnTo>
                  <a:lnTo>
                    <a:pt x="5" y="8"/>
                  </a:lnTo>
                  <a:lnTo>
                    <a:pt x="5" y="7"/>
                  </a:lnTo>
                  <a:lnTo>
                    <a:pt x="5" y="6"/>
                  </a:lnTo>
                  <a:lnTo>
                    <a:pt x="6" y="5"/>
                  </a:lnTo>
                  <a:lnTo>
                    <a:pt x="7" y="3"/>
                  </a:lnTo>
                  <a:lnTo>
                    <a:pt x="7" y="2"/>
                  </a:lnTo>
                  <a:lnTo>
                    <a:pt x="6" y="1"/>
                  </a:lnTo>
                  <a:lnTo>
                    <a:pt x="6" y="0"/>
                  </a:lnTo>
                  <a:lnTo>
                    <a:pt x="5" y="0"/>
                  </a:lnTo>
                  <a:lnTo>
                    <a:pt x="3" y="0"/>
                  </a:lnTo>
                  <a:lnTo>
                    <a:pt x="3" y="0"/>
                  </a:lnTo>
                  <a:lnTo>
                    <a:pt x="2" y="0"/>
                  </a:lnTo>
                  <a:lnTo>
                    <a:pt x="2" y="1"/>
                  </a:lnTo>
                  <a:lnTo>
                    <a:pt x="2" y="3"/>
                  </a:lnTo>
                  <a:lnTo>
                    <a:pt x="1" y="6"/>
                  </a:lnTo>
                  <a:close/>
                </a:path>
              </a:pathLst>
            </a:custGeom>
            <a:grpFill/>
            <a:ln w="9525" cap="rnd"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sp>
          <p:nvSpPr>
            <p:cNvPr id="94" name="Google Shape;759;p69">
              <a:extLst>
                <a:ext uri="{FF2B5EF4-FFF2-40B4-BE49-F238E27FC236}">
                  <a16:creationId xmlns:a16="http://schemas.microsoft.com/office/drawing/2014/main" id="{3BA405E3-D1B8-A37C-31F0-4CD3FAC82135}"/>
                </a:ext>
              </a:extLst>
            </p:cNvPr>
            <p:cNvSpPr/>
            <p:nvPr/>
          </p:nvSpPr>
          <p:spPr>
            <a:xfrm>
              <a:off x="18889960" y="3539574"/>
              <a:ext cx="1716293" cy="1650634"/>
            </a:xfrm>
            <a:custGeom>
              <a:avLst/>
              <a:gdLst/>
              <a:ahLst/>
              <a:cxnLst/>
              <a:rect l="l" t="t" r="r" b="b"/>
              <a:pathLst>
                <a:path w="238" h="236" extrusionOk="0">
                  <a:moveTo>
                    <a:pt x="223" y="236"/>
                  </a:moveTo>
                  <a:lnTo>
                    <a:pt x="208" y="229"/>
                  </a:lnTo>
                  <a:lnTo>
                    <a:pt x="194" y="220"/>
                  </a:lnTo>
                  <a:lnTo>
                    <a:pt x="178" y="213"/>
                  </a:lnTo>
                  <a:lnTo>
                    <a:pt x="163" y="204"/>
                  </a:lnTo>
                  <a:lnTo>
                    <a:pt x="148" y="197"/>
                  </a:lnTo>
                  <a:lnTo>
                    <a:pt x="133" y="188"/>
                  </a:lnTo>
                  <a:lnTo>
                    <a:pt x="117" y="181"/>
                  </a:lnTo>
                  <a:lnTo>
                    <a:pt x="103" y="172"/>
                  </a:lnTo>
                  <a:lnTo>
                    <a:pt x="88" y="177"/>
                  </a:lnTo>
                  <a:lnTo>
                    <a:pt x="83" y="180"/>
                  </a:lnTo>
                  <a:lnTo>
                    <a:pt x="79" y="176"/>
                  </a:lnTo>
                  <a:lnTo>
                    <a:pt x="71" y="171"/>
                  </a:lnTo>
                  <a:lnTo>
                    <a:pt x="38" y="170"/>
                  </a:lnTo>
                  <a:lnTo>
                    <a:pt x="32" y="156"/>
                  </a:lnTo>
                  <a:lnTo>
                    <a:pt x="23" y="153"/>
                  </a:lnTo>
                  <a:lnTo>
                    <a:pt x="15" y="153"/>
                  </a:lnTo>
                  <a:lnTo>
                    <a:pt x="12" y="148"/>
                  </a:lnTo>
                  <a:lnTo>
                    <a:pt x="10" y="139"/>
                  </a:lnTo>
                  <a:lnTo>
                    <a:pt x="1" y="124"/>
                  </a:lnTo>
                  <a:lnTo>
                    <a:pt x="2" y="122"/>
                  </a:lnTo>
                  <a:lnTo>
                    <a:pt x="7" y="120"/>
                  </a:lnTo>
                  <a:lnTo>
                    <a:pt x="8" y="97"/>
                  </a:lnTo>
                  <a:lnTo>
                    <a:pt x="6" y="69"/>
                  </a:lnTo>
                  <a:lnTo>
                    <a:pt x="0" y="59"/>
                  </a:lnTo>
                  <a:lnTo>
                    <a:pt x="0" y="56"/>
                  </a:lnTo>
                  <a:lnTo>
                    <a:pt x="2" y="52"/>
                  </a:lnTo>
                  <a:lnTo>
                    <a:pt x="9" y="50"/>
                  </a:lnTo>
                  <a:lnTo>
                    <a:pt x="14" y="45"/>
                  </a:lnTo>
                  <a:lnTo>
                    <a:pt x="13" y="34"/>
                  </a:lnTo>
                  <a:lnTo>
                    <a:pt x="14" y="29"/>
                  </a:lnTo>
                  <a:lnTo>
                    <a:pt x="31" y="15"/>
                  </a:lnTo>
                  <a:lnTo>
                    <a:pt x="32" y="13"/>
                  </a:lnTo>
                  <a:lnTo>
                    <a:pt x="32" y="0"/>
                  </a:lnTo>
                  <a:lnTo>
                    <a:pt x="46" y="7"/>
                  </a:lnTo>
                  <a:lnTo>
                    <a:pt x="57" y="5"/>
                  </a:lnTo>
                  <a:lnTo>
                    <a:pt x="67" y="8"/>
                  </a:lnTo>
                  <a:lnTo>
                    <a:pt x="88" y="16"/>
                  </a:lnTo>
                  <a:lnTo>
                    <a:pt x="90" y="18"/>
                  </a:lnTo>
                  <a:lnTo>
                    <a:pt x="91" y="25"/>
                  </a:lnTo>
                  <a:lnTo>
                    <a:pt x="97" y="34"/>
                  </a:lnTo>
                  <a:lnTo>
                    <a:pt x="101" y="36"/>
                  </a:lnTo>
                  <a:lnTo>
                    <a:pt x="126" y="41"/>
                  </a:lnTo>
                  <a:lnTo>
                    <a:pt x="134" y="45"/>
                  </a:lnTo>
                  <a:lnTo>
                    <a:pt x="140" y="52"/>
                  </a:lnTo>
                  <a:lnTo>
                    <a:pt x="145" y="53"/>
                  </a:lnTo>
                  <a:lnTo>
                    <a:pt x="153" y="51"/>
                  </a:lnTo>
                  <a:lnTo>
                    <a:pt x="159" y="46"/>
                  </a:lnTo>
                  <a:lnTo>
                    <a:pt x="163" y="39"/>
                  </a:lnTo>
                  <a:lnTo>
                    <a:pt x="159" y="29"/>
                  </a:lnTo>
                  <a:lnTo>
                    <a:pt x="160" y="21"/>
                  </a:lnTo>
                  <a:lnTo>
                    <a:pt x="176" y="8"/>
                  </a:lnTo>
                  <a:lnTo>
                    <a:pt x="191" y="5"/>
                  </a:lnTo>
                  <a:lnTo>
                    <a:pt x="203" y="10"/>
                  </a:lnTo>
                  <a:lnTo>
                    <a:pt x="207" y="12"/>
                  </a:lnTo>
                  <a:lnTo>
                    <a:pt x="206" y="16"/>
                  </a:lnTo>
                  <a:lnTo>
                    <a:pt x="208" y="19"/>
                  </a:lnTo>
                  <a:lnTo>
                    <a:pt x="217" y="20"/>
                  </a:lnTo>
                  <a:lnTo>
                    <a:pt x="234" y="24"/>
                  </a:lnTo>
                  <a:lnTo>
                    <a:pt x="238" y="29"/>
                  </a:lnTo>
                  <a:lnTo>
                    <a:pt x="236" y="29"/>
                  </a:lnTo>
                  <a:lnTo>
                    <a:pt x="233" y="35"/>
                  </a:lnTo>
                  <a:lnTo>
                    <a:pt x="234" y="52"/>
                  </a:lnTo>
                  <a:lnTo>
                    <a:pt x="230" y="57"/>
                  </a:lnTo>
                  <a:lnTo>
                    <a:pt x="232" y="63"/>
                  </a:lnTo>
                  <a:lnTo>
                    <a:pt x="234" y="67"/>
                  </a:lnTo>
                  <a:lnTo>
                    <a:pt x="233" y="70"/>
                  </a:lnTo>
                  <a:lnTo>
                    <a:pt x="238" y="75"/>
                  </a:lnTo>
                  <a:lnTo>
                    <a:pt x="238" y="90"/>
                  </a:lnTo>
                  <a:lnTo>
                    <a:pt x="238" y="106"/>
                  </a:lnTo>
                  <a:lnTo>
                    <a:pt x="238" y="121"/>
                  </a:lnTo>
                  <a:lnTo>
                    <a:pt x="238" y="135"/>
                  </a:lnTo>
                  <a:lnTo>
                    <a:pt x="238" y="151"/>
                  </a:lnTo>
                  <a:lnTo>
                    <a:pt x="238" y="166"/>
                  </a:lnTo>
                  <a:lnTo>
                    <a:pt x="238" y="181"/>
                  </a:lnTo>
                  <a:lnTo>
                    <a:pt x="238" y="196"/>
                  </a:lnTo>
                  <a:lnTo>
                    <a:pt x="238" y="210"/>
                  </a:lnTo>
                  <a:lnTo>
                    <a:pt x="238" y="228"/>
                  </a:lnTo>
                  <a:lnTo>
                    <a:pt x="223" y="228"/>
                  </a:lnTo>
                  <a:lnTo>
                    <a:pt x="223" y="236"/>
                  </a:lnTo>
                  <a:close/>
                </a:path>
              </a:pathLst>
            </a:custGeom>
            <a:grpFill/>
            <a:ln w="9525" cap="flat" cmpd="sng">
              <a:solidFill>
                <a:srgbClr val="FFFFFF"/>
              </a:solidFill>
              <a:prstDash val="solid"/>
              <a:round/>
              <a:headEnd type="none" w="sm" len="sm"/>
              <a:tailEnd type="none" w="sm" len="sm"/>
            </a:ln>
          </p:spPr>
          <p:txBody>
            <a:bodyPr spcFirstLastPara="1" wrap="square" lIns="182825" tIns="91375" rIns="182825" bIns="91375" anchor="t" anchorCtr="0">
              <a:noAutofit/>
            </a:bodyPr>
            <a:lstStyle/>
            <a:p>
              <a:pPr marL="0" marR="0" lvl="0" indent="0" algn="l" rtl="0">
                <a:spcBef>
                  <a:spcPts val="0"/>
                </a:spcBef>
                <a:spcAft>
                  <a:spcPts val="0"/>
                </a:spcAft>
                <a:buNone/>
              </a:pPr>
              <a:endParaRPr sz="6400" dirty="0">
                <a:solidFill>
                  <a:srgbClr val="000000"/>
                </a:solidFill>
                <a:latin typeface="Verdana"/>
                <a:ea typeface="Verdana"/>
                <a:cs typeface="Verdana"/>
                <a:sym typeface="Verdana"/>
              </a:endParaRPr>
            </a:p>
          </p:txBody>
        </p:sp>
      </p:grpSp>
      <p:sp>
        <p:nvSpPr>
          <p:cNvPr id="95" name="TextBox 94">
            <a:extLst>
              <a:ext uri="{FF2B5EF4-FFF2-40B4-BE49-F238E27FC236}">
                <a16:creationId xmlns:a16="http://schemas.microsoft.com/office/drawing/2014/main" id="{181AD71E-5CCA-C113-26D4-F05A58D43F1C}"/>
              </a:ext>
            </a:extLst>
          </p:cNvPr>
          <p:cNvSpPr txBox="1"/>
          <p:nvPr/>
        </p:nvSpPr>
        <p:spPr>
          <a:xfrm>
            <a:off x="747244" y="3125551"/>
            <a:ext cx="6920660" cy="1092607"/>
          </a:xfrm>
          <a:prstGeom prst="rect">
            <a:avLst/>
          </a:prstGeom>
          <a:noFill/>
        </p:spPr>
        <p:txBody>
          <a:bodyPr wrap="square">
            <a:spAutoFit/>
          </a:bodyPr>
          <a:lstStyle/>
          <a:p>
            <a:r>
              <a:rPr lang="en-GB" sz="1300" b="1" dirty="0">
                <a:latin typeface="Segoe UI" panose="020B0502040204020203" pitchFamily="34" charset="0"/>
                <a:cs typeface="Segoe UI" panose="020B0502040204020203" pitchFamily="34" charset="0"/>
              </a:rPr>
              <a:t>Co-funding programme with Women’s Entrepreneurs Finance Initiative (We-Fi)</a:t>
            </a:r>
          </a:p>
          <a:p>
            <a:r>
              <a:rPr lang="en-GB" sz="1300" b="1" dirty="0">
                <a:solidFill>
                  <a:srgbClr val="E57350"/>
                </a:solidFill>
                <a:latin typeface="Segoe UI" panose="020B0502040204020203" pitchFamily="34" charset="0"/>
                <a:cs typeface="Segoe UI" panose="020B0502040204020203" pitchFamily="34" charset="0"/>
              </a:rPr>
              <a:t>We-Fi: USD 15 million I  ADFI: USD 2.5 million I Unlock USD 122.5 million </a:t>
            </a:r>
          </a:p>
          <a:p>
            <a:endParaRPr lang="en-GB" sz="1300" dirty="0">
              <a:solidFill>
                <a:srgbClr val="E57350"/>
              </a:solidFill>
              <a:latin typeface="Segoe UI" panose="020B0502040204020203" pitchFamily="34" charset="0"/>
              <a:cs typeface="Segoe UI" panose="020B0502040204020203" pitchFamily="34" charset="0"/>
            </a:endParaRPr>
          </a:p>
          <a:p>
            <a:r>
              <a:rPr lang="en-GB" sz="1300" dirty="0">
                <a:solidFill>
                  <a:srgbClr val="E57350"/>
                </a:solidFill>
                <a:latin typeface="Segoe UI" panose="020B0502040204020203" pitchFamily="34" charset="0"/>
                <a:cs typeface="Segoe UI" panose="020B0502040204020203" pitchFamily="34" charset="0"/>
              </a:rPr>
              <a:t>Egypt, Cameroon, Kenya, Mozambique, Nigeria</a:t>
            </a:r>
            <a:endParaRPr lang="en-GB" sz="1300" b="1" dirty="0">
              <a:solidFill>
                <a:srgbClr val="E57350"/>
              </a:solidFill>
              <a:latin typeface="Segoe UI" panose="020B0502040204020203" pitchFamily="34" charset="0"/>
              <a:cs typeface="Segoe UI" panose="020B0502040204020203" pitchFamily="34" charset="0"/>
            </a:endParaRPr>
          </a:p>
          <a:p>
            <a:r>
              <a:rPr lang="en-GB" sz="1300" b="1" dirty="0">
                <a:solidFill>
                  <a:srgbClr val="E57350"/>
                </a:solidFill>
                <a:latin typeface="Segoe UI" panose="020B0502040204020203" pitchFamily="34" charset="0"/>
                <a:cs typeface="Segoe UI" panose="020B0502040204020203" pitchFamily="34" charset="0"/>
              </a:rPr>
              <a:t>GENDER TRANSFORMATIVE</a:t>
            </a:r>
            <a:endParaRPr lang="en-GB" sz="1300" dirty="0">
              <a:solidFill>
                <a:srgbClr val="E57350"/>
              </a:solidFill>
              <a:latin typeface="Segoe UI" panose="020B0502040204020203" pitchFamily="34" charset="0"/>
              <a:cs typeface="Segoe UI" panose="020B0502040204020203" pitchFamily="34" charset="0"/>
            </a:endParaRPr>
          </a:p>
        </p:txBody>
      </p:sp>
      <p:cxnSp>
        <p:nvCxnSpPr>
          <p:cNvPr id="97" name="Straight Connector 96">
            <a:extLst>
              <a:ext uri="{FF2B5EF4-FFF2-40B4-BE49-F238E27FC236}">
                <a16:creationId xmlns:a16="http://schemas.microsoft.com/office/drawing/2014/main" id="{A5F55150-CDF1-51DD-CD3E-D189B9810A5C}"/>
              </a:ext>
            </a:extLst>
          </p:cNvPr>
          <p:cNvCxnSpPr>
            <a:cxnSpLocks/>
          </p:cNvCxnSpPr>
          <p:nvPr/>
        </p:nvCxnSpPr>
        <p:spPr>
          <a:xfrm flipV="1">
            <a:off x="810372" y="3004265"/>
            <a:ext cx="6880421" cy="17873"/>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graphicFrame>
        <p:nvGraphicFramePr>
          <p:cNvPr id="98" name="Table 98">
            <a:extLst>
              <a:ext uri="{FF2B5EF4-FFF2-40B4-BE49-F238E27FC236}">
                <a16:creationId xmlns:a16="http://schemas.microsoft.com/office/drawing/2014/main" id="{E2DAD44B-6939-0538-2C9F-37ACD9DE68BA}"/>
              </a:ext>
            </a:extLst>
          </p:cNvPr>
          <p:cNvGraphicFramePr>
            <a:graphicFrameLocks noGrp="1"/>
          </p:cNvGraphicFramePr>
          <p:nvPr>
            <p:extLst>
              <p:ext uri="{D42A27DB-BD31-4B8C-83A1-F6EECF244321}">
                <p14:modId xmlns:p14="http://schemas.microsoft.com/office/powerpoint/2010/main" val="2232415761"/>
              </p:ext>
            </p:extLst>
          </p:nvPr>
        </p:nvGraphicFramePr>
        <p:xfrm>
          <a:off x="749539" y="4411678"/>
          <a:ext cx="8552292" cy="2194486"/>
        </p:xfrm>
        <a:graphic>
          <a:graphicData uri="http://schemas.openxmlformats.org/drawingml/2006/table">
            <a:tbl>
              <a:tblPr firstRow="1" bandRow="1">
                <a:tableStyleId>{5C22544A-7EE6-4342-B048-85BDC9FD1C3A}</a:tableStyleId>
              </a:tblPr>
              <a:tblGrid>
                <a:gridCol w="4722451">
                  <a:extLst>
                    <a:ext uri="{9D8B030D-6E8A-4147-A177-3AD203B41FA5}">
                      <a16:colId xmlns:a16="http://schemas.microsoft.com/office/drawing/2014/main" val="19219890"/>
                    </a:ext>
                  </a:extLst>
                </a:gridCol>
                <a:gridCol w="3829841">
                  <a:extLst>
                    <a:ext uri="{9D8B030D-6E8A-4147-A177-3AD203B41FA5}">
                      <a16:colId xmlns:a16="http://schemas.microsoft.com/office/drawing/2014/main" val="1000239458"/>
                    </a:ext>
                  </a:extLst>
                </a:gridCol>
              </a:tblGrid>
              <a:tr h="239611">
                <a:tc>
                  <a:txBody>
                    <a:bodyPr/>
                    <a:lstStyle/>
                    <a:p>
                      <a:pPr marL="0" indent="0">
                        <a:buFontTx/>
                        <a:buNone/>
                      </a:pPr>
                      <a:r>
                        <a:rPr lang="en-GB" sz="1300" b="1" dirty="0">
                          <a:solidFill>
                            <a:schemeClr val="tx1"/>
                          </a:solidFill>
                          <a:latin typeface="Segoe UI" panose="020B0502040204020203" pitchFamily="34" charset="0"/>
                          <a:cs typeface="Segoe UI" panose="020B0502040204020203" pitchFamily="34" charset="0"/>
                        </a:rPr>
                        <a:t>Programmatic components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300" dirty="0">
                        <a:solidFill>
                          <a:schemeClr val="tx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747924"/>
                  </a:ext>
                </a:extLst>
              </a:tr>
              <a:tr h="731446">
                <a:tc>
                  <a:txBody>
                    <a:bodyPr/>
                    <a:lstStyle/>
                    <a:p>
                      <a:r>
                        <a:rPr lang="en-GB" sz="1300" b="1" dirty="0">
                          <a:solidFill>
                            <a:srgbClr val="E57350"/>
                          </a:solidFill>
                          <a:latin typeface="Segoe UI" panose="020B0502040204020203" pitchFamily="34" charset="0"/>
                          <a:cs typeface="Segoe UI" panose="020B0502040204020203" pitchFamily="34" charset="0"/>
                        </a:rPr>
                        <a:t>Technical assistance</a:t>
                      </a:r>
                    </a:p>
                    <a:p>
                      <a:pPr marL="0" indent="0">
                        <a:buFontTx/>
                        <a:buNone/>
                      </a:pPr>
                      <a:r>
                        <a:rPr lang="en-GB" sz="1300" b="0" dirty="0">
                          <a:solidFill>
                            <a:schemeClr val="tx1"/>
                          </a:solidFill>
                          <a:latin typeface="Segoe UI" panose="020B0502040204020203" pitchFamily="34" charset="0"/>
                          <a:cs typeface="Segoe UI" panose="020B0502040204020203" pitchFamily="34" charset="0"/>
                        </a:rPr>
                        <a:t>Partnership building with focus on gender sensitisation</a:t>
                      </a:r>
                    </a:p>
                    <a:p>
                      <a:pPr marL="0" indent="0">
                        <a:buFontTx/>
                        <a:buNone/>
                      </a:pPr>
                      <a:r>
                        <a:rPr lang="en-GB" sz="1300" b="0" dirty="0">
                          <a:solidFill>
                            <a:schemeClr val="tx1"/>
                          </a:solidFill>
                          <a:latin typeface="Segoe UI" panose="020B0502040204020203" pitchFamily="34" charset="0"/>
                          <a:cs typeface="Segoe UI" panose="020B0502040204020203" pitchFamily="34" charset="0"/>
                        </a:rPr>
                        <a:t>HCD research, design &amp; prototype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b="1" dirty="0">
                          <a:solidFill>
                            <a:srgbClr val="E57350"/>
                          </a:solidFill>
                          <a:latin typeface="Segoe UI" panose="020B0502040204020203" pitchFamily="34" charset="0"/>
                          <a:cs typeface="Segoe UI" panose="020B0502040204020203" pitchFamily="34" charset="0"/>
                        </a:rPr>
                        <a:t>Pilot &amp; scaling</a:t>
                      </a:r>
                    </a:p>
                    <a:p>
                      <a:r>
                        <a:rPr lang="en-GB" sz="1300" b="0" dirty="0">
                          <a:solidFill>
                            <a:schemeClr val="tx1"/>
                          </a:solidFill>
                          <a:latin typeface="Segoe UI" panose="020B0502040204020203" pitchFamily="34" charset="0"/>
                          <a:cs typeface="Segoe UI" panose="020B0502040204020203" pitchFamily="34" charset="0"/>
                        </a:rPr>
                        <a:t>Direct funding for 700 WSMEs &amp; facilitation of access for 7300 additional WSMEs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290373"/>
                  </a:ext>
                </a:extLst>
              </a:tr>
              <a:tr h="731446">
                <a:tc>
                  <a:txBody>
                    <a:bodyPr/>
                    <a:lstStyle/>
                    <a:p>
                      <a:r>
                        <a:rPr lang="en-GB" sz="1300" b="1" dirty="0">
                          <a:solidFill>
                            <a:srgbClr val="E57350"/>
                          </a:solidFill>
                          <a:latin typeface="Segoe UI" panose="020B0502040204020203" pitchFamily="34" charset="0"/>
                          <a:cs typeface="Segoe UI" panose="020B0502040204020203" pitchFamily="34" charset="0"/>
                        </a:rPr>
                        <a:t>Capacity Building</a:t>
                      </a:r>
                    </a:p>
                    <a:p>
                      <a:r>
                        <a:rPr lang="en-GB" sz="1300" dirty="0">
                          <a:solidFill>
                            <a:schemeClr val="tx1"/>
                          </a:solidFill>
                          <a:latin typeface="Segoe UI" panose="020B0502040204020203" pitchFamily="34" charset="0"/>
                          <a:cs typeface="Segoe UI" panose="020B0502040204020203" pitchFamily="34" charset="0"/>
                        </a:rPr>
                        <a:t>Training, coaching and technical assistance to key stakeholders for rapid scaling up and sustainability - 11, 359 WSMEs, financial service providers, government and regulatory bodies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300" b="1" dirty="0">
                          <a:solidFill>
                            <a:srgbClr val="E57350"/>
                          </a:solidFill>
                          <a:latin typeface="Segoe UI" panose="020B0502040204020203" pitchFamily="34" charset="0"/>
                          <a:cs typeface="Segoe UI" panose="020B0502040204020203" pitchFamily="34" charset="0"/>
                        </a:rPr>
                        <a:t>Programme management</a:t>
                      </a:r>
                    </a:p>
                    <a:p>
                      <a:pPr marL="0" indent="0">
                        <a:buFontTx/>
                        <a:buNone/>
                      </a:pPr>
                      <a:r>
                        <a:rPr lang="en-GB" sz="1300" b="0" dirty="0">
                          <a:solidFill>
                            <a:schemeClr val="tx1"/>
                          </a:solidFill>
                          <a:latin typeface="Segoe UI" panose="020B0502040204020203" pitchFamily="34" charset="0"/>
                          <a:cs typeface="Segoe UI" panose="020B0502040204020203" pitchFamily="34" charset="0"/>
                        </a:rPr>
                        <a:t>Supervision &amp; MLE</a:t>
                      </a:r>
                    </a:p>
                    <a:p>
                      <a:pPr marL="0" indent="0">
                        <a:buFontTx/>
                        <a:buNone/>
                      </a:pPr>
                      <a:r>
                        <a:rPr lang="en-GB" sz="1300" b="0" dirty="0">
                          <a:solidFill>
                            <a:schemeClr val="tx1"/>
                          </a:solidFill>
                          <a:latin typeface="Segoe UI" panose="020B0502040204020203" pitchFamily="34" charset="0"/>
                          <a:cs typeface="Segoe UI" panose="020B0502040204020203" pitchFamily="34" charset="0"/>
                        </a:rPr>
                        <a:t>Knowledge &amp; learning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997670"/>
                  </a:ext>
                </a:extLst>
              </a:tr>
              <a:tr h="1665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dirty="0">
                        <a:solidFill>
                          <a:schemeClr val="tx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FontTx/>
                        <a:buChar char="-"/>
                      </a:pPr>
                      <a:endParaRPr lang="en-GB" sz="1300" b="0" dirty="0">
                        <a:solidFill>
                          <a:schemeClr val="tx1"/>
                        </a:solidFill>
                        <a:latin typeface="Segoe UI" panose="020B0502040204020203" pitchFamily="34" charset="0"/>
                        <a:cs typeface="Segoe UI" panose="020B0502040204020203" pitchFamily="34" charset="0"/>
                      </a:endParaRPr>
                    </a:p>
                  </a:txBody>
                  <a:tcPr>
                    <a:noFill/>
                  </a:tcPr>
                </a:tc>
                <a:extLst>
                  <a:ext uri="{0D108BD9-81ED-4DB2-BD59-A6C34878D82A}">
                    <a16:rowId xmlns:a16="http://schemas.microsoft.com/office/drawing/2014/main" val="2237479950"/>
                  </a:ext>
                </a:extLst>
              </a:tr>
            </a:tbl>
          </a:graphicData>
        </a:graphic>
      </p:graphicFrame>
      <p:sp>
        <p:nvSpPr>
          <p:cNvPr id="100" name="TextBox 99">
            <a:extLst>
              <a:ext uri="{FF2B5EF4-FFF2-40B4-BE49-F238E27FC236}">
                <a16:creationId xmlns:a16="http://schemas.microsoft.com/office/drawing/2014/main" id="{16A89A5B-9D2E-78E6-6699-BBA29E7868D1}"/>
              </a:ext>
            </a:extLst>
          </p:cNvPr>
          <p:cNvSpPr txBox="1"/>
          <p:nvPr/>
        </p:nvSpPr>
        <p:spPr>
          <a:xfrm>
            <a:off x="7849389" y="1781179"/>
            <a:ext cx="6096000" cy="492443"/>
          </a:xfrm>
          <a:prstGeom prst="rect">
            <a:avLst/>
          </a:prstGeom>
          <a:noFill/>
        </p:spPr>
        <p:txBody>
          <a:bodyPr wrap="square">
            <a:spAutoFit/>
          </a:bodyPr>
          <a:lstStyle/>
          <a:p>
            <a:pPr marL="302895" marR="0" lvl="0" indent="0" algn="l" defTabSz="914400" rtl="0" eaLnBrk="1" fontAlgn="auto" latinLnBrk="0" hangingPunct="1">
              <a:lnSpc>
                <a:spcPct val="100000"/>
              </a:lnSpc>
              <a:spcBef>
                <a:spcPts val="0"/>
              </a:spcBef>
              <a:spcAft>
                <a:spcPts val="0"/>
              </a:spcAft>
              <a:buClrTx/>
              <a:buSzTx/>
              <a:buFontTx/>
              <a:buNone/>
              <a:tabLst/>
              <a:defRPr/>
            </a:pPr>
            <a:r>
              <a:rPr lang="en-GB" sz="1300" b="1" spc="-10" dirty="0">
                <a:latin typeface="Segoe UI" panose="020B0502040204020203" pitchFamily="34" charset="0"/>
                <a:ea typeface="Segoe UI Emoji" panose="020F0502020204030204" pitchFamily="34" charset="0"/>
                <a:cs typeface="Segoe UI" panose="020B0502040204020203" pitchFamily="34" charset="0"/>
              </a:rPr>
              <a:t>Start date: </a:t>
            </a:r>
            <a:r>
              <a:rPr lang="en-GB" sz="1300" spc="-10" dirty="0">
                <a:latin typeface="Segoe UI" panose="020B0502040204020203" pitchFamily="34" charset="0"/>
                <a:ea typeface="Segoe UI Emoji" panose="020F0502020204030204" pitchFamily="34" charset="0"/>
                <a:cs typeface="Segoe UI" panose="020B0502040204020203" pitchFamily="34" charset="0"/>
              </a:rPr>
              <a:t>October</a:t>
            </a:r>
            <a:r>
              <a:rPr lang="en-GB" sz="1300" spc="-15" dirty="0">
                <a:latin typeface="Segoe UI" panose="020B0502040204020203" pitchFamily="34" charset="0"/>
                <a:ea typeface="Segoe UI Emoji" panose="020F0502020204030204" pitchFamily="34" charset="0"/>
                <a:cs typeface="Segoe UI" panose="020B0502040204020203" pitchFamily="34" charset="0"/>
              </a:rPr>
              <a:t> </a:t>
            </a:r>
            <a:r>
              <a:rPr lang="en-GB" sz="1300" spc="-5" dirty="0">
                <a:latin typeface="Segoe UI" panose="020B0502040204020203" pitchFamily="34" charset="0"/>
                <a:ea typeface="Segoe UI Emoji" panose="020F0502020204030204" pitchFamily="34" charset="0"/>
                <a:cs typeface="Segoe UI" panose="020B0502040204020203" pitchFamily="34" charset="0"/>
              </a:rPr>
              <a:t>2022</a:t>
            </a:r>
            <a:r>
              <a:rPr lang="en-GB" sz="1300" spc="-5" dirty="0">
                <a:solidFill>
                  <a:srgbClr val="ECA442"/>
                </a:solidFill>
                <a:latin typeface="Segoe UI" panose="020B0502040204020203" pitchFamily="34" charset="0"/>
                <a:ea typeface="Segoe UI Emoji" panose="020F0502020204030204" pitchFamily="34" charset="0"/>
                <a:cs typeface="Segoe UI" panose="020B0502040204020203" pitchFamily="34" charset="0"/>
              </a:rPr>
              <a:t> </a:t>
            </a:r>
            <a:r>
              <a:rPr lang="en-GB" sz="1300" b="1" dirty="0">
                <a:solidFill>
                  <a:srgbClr val="ECA442"/>
                </a:solidFill>
                <a:latin typeface="Segoe UI" panose="020B0502040204020203" pitchFamily="34" charset="0"/>
                <a:ea typeface="Segoe UI Emoji" panose="020F0502020204030204" pitchFamily="34" charset="0"/>
                <a:cs typeface="Segoe UI" panose="020B0502040204020203" pitchFamily="34" charset="0"/>
              </a:rPr>
              <a:t>| </a:t>
            </a:r>
            <a:r>
              <a:rPr lang="en-GB" sz="1300" b="1" dirty="0">
                <a:solidFill>
                  <a:schemeClr val="tx1"/>
                </a:solidFill>
                <a:latin typeface="Segoe UI" panose="020B0502040204020203" pitchFamily="34" charset="0"/>
                <a:ea typeface="Segoe UI Emoji" panose="020F0502020204030204" pitchFamily="34" charset="0"/>
                <a:cs typeface="Segoe UI" panose="020B0502040204020203" pitchFamily="34" charset="0"/>
              </a:rPr>
              <a:t>End date: </a:t>
            </a:r>
            <a:r>
              <a:rPr lang="en-GB" sz="1300" spc="-5" dirty="0">
                <a:latin typeface="Segoe UI" panose="020B0502040204020203" pitchFamily="34" charset="0"/>
                <a:ea typeface="Segoe UI Emoji" panose="020F0502020204030204" pitchFamily="34" charset="0"/>
                <a:cs typeface="Segoe UI" panose="020B0502040204020203" pitchFamily="34" charset="0"/>
              </a:rPr>
              <a:t>December</a:t>
            </a:r>
            <a:r>
              <a:rPr lang="en-GB" sz="1300" spc="-15" dirty="0">
                <a:latin typeface="Segoe UI" panose="020B0502040204020203" pitchFamily="34" charset="0"/>
                <a:ea typeface="Segoe UI Emoji" panose="020F0502020204030204" pitchFamily="34" charset="0"/>
                <a:cs typeface="Segoe UI" panose="020B0502040204020203" pitchFamily="34" charset="0"/>
              </a:rPr>
              <a:t> </a:t>
            </a:r>
            <a:r>
              <a:rPr lang="en-GB" sz="1300" spc="-5" dirty="0">
                <a:latin typeface="Segoe UI" panose="020B0502040204020203" pitchFamily="34" charset="0"/>
                <a:ea typeface="Segoe UI Emoji" panose="020F0502020204030204" pitchFamily="34" charset="0"/>
                <a:cs typeface="Segoe UI" panose="020B0502040204020203" pitchFamily="34" charset="0"/>
              </a:rPr>
              <a:t>2027 </a:t>
            </a:r>
            <a:endParaRPr lang="en-GB" sz="1300" b="1" dirty="0">
              <a:solidFill>
                <a:srgbClr val="7FB3B9"/>
              </a:solidFill>
              <a:latin typeface="Segoe UI" panose="020B0502040204020203" pitchFamily="34" charset="0"/>
              <a:ea typeface="Segoe UI Emoji" panose="020F0502020204030204" pitchFamily="34" charset="0"/>
              <a:cs typeface="Segoe UI" panose="020B0502040204020203" pitchFamily="34" charset="0"/>
            </a:endParaRPr>
          </a:p>
          <a:p>
            <a:pPr marL="302895" marR="0" lvl="0" indent="0" algn="l" defTabSz="914400" rtl="0" eaLnBrk="1" fontAlgn="auto" latinLnBrk="0" hangingPunct="1">
              <a:lnSpc>
                <a:spcPct val="100000"/>
              </a:lnSpc>
              <a:spcBef>
                <a:spcPts val="0"/>
              </a:spcBef>
              <a:spcAft>
                <a:spcPts val="0"/>
              </a:spcAft>
              <a:buClrTx/>
              <a:buSzTx/>
              <a:buFontTx/>
              <a:buNone/>
              <a:tabLst/>
              <a:defRPr/>
            </a:pPr>
            <a:r>
              <a:rPr lang="en-GB" sz="1300" b="1" dirty="0">
                <a:solidFill>
                  <a:schemeClr val="tx1"/>
                </a:solidFill>
                <a:latin typeface="Segoe UI" panose="020B0502040204020203" pitchFamily="34" charset="0"/>
                <a:ea typeface="Segoe UI Emoji" panose="020F0502020204030204" pitchFamily="34" charset="0"/>
                <a:cs typeface="Segoe UI" panose="020B0502040204020203" pitchFamily="34" charset="0"/>
              </a:rPr>
              <a:t>Supervision end date : </a:t>
            </a:r>
            <a:r>
              <a:rPr lang="en-GB" sz="1300" spc="-5" dirty="0">
                <a:latin typeface="Segoe UI" panose="020B0502040204020203" pitchFamily="34" charset="0"/>
                <a:ea typeface="Segoe UI Emoji" panose="020F0502020204030204" pitchFamily="34" charset="0"/>
                <a:cs typeface="Segoe UI" panose="020B0502040204020203" pitchFamily="34" charset="0"/>
              </a:rPr>
              <a:t>December</a:t>
            </a:r>
            <a:r>
              <a:rPr lang="en-GB" sz="1300" spc="-15" dirty="0">
                <a:latin typeface="Segoe UI" panose="020B0502040204020203" pitchFamily="34" charset="0"/>
                <a:ea typeface="Segoe UI Emoji" panose="020F0502020204030204" pitchFamily="34" charset="0"/>
                <a:cs typeface="Segoe UI" panose="020B0502040204020203" pitchFamily="34" charset="0"/>
              </a:rPr>
              <a:t> </a:t>
            </a:r>
            <a:r>
              <a:rPr lang="en-GB" sz="1300" spc="-5" dirty="0">
                <a:latin typeface="Segoe UI" panose="020B0502040204020203" pitchFamily="34" charset="0"/>
                <a:ea typeface="Segoe UI Emoji" panose="020F0502020204030204" pitchFamily="34" charset="0"/>
                <a:cs typeface="Segoe UI" panose="020B0502040204020203" pitchFamily="34" charset="0"/>
              </a:rPr>
              <a:t>2028</a:t>
            </a:r>
            <a:endParaRPr lang="en-GB" sz="1300" dirty="0">
              <a:latin typeface="Segoe UI" panose="020B0502040204020203" pitchFamily="34" charset="0"/>
              <a:ea typeface="Segoe UI Emoj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92683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FF18C1-B730-E177-7686-C98EC8E60C14}"/>
              </a:ext>
            </a:extLst>
          </p:cNvPr>
          <p:cNvSpPr txBox="1"/>
          <p:nvPr/>
        </p:nvSpPr>
        <p:spPr>
          <a:xfrm>
            <a:off x="1460690" y="131825"/>
            <a:ext cx="9454445" cy="496674"/>
          </a:xfrm>
          <a:prstGeom prst="rect">
            <a:avLst/>
          </a:prstGeom>
          <a:noFill/>
        </p:spPr>
        <p:txBody>
          <a:bodyPr wrap="square" rtlCol="0" anchor="t">
            <a:spAutoFit/>
          </a:bodyPr>
          <a:lstStyle/>
          <a:p>
            <a:pPr>
              <a:lnSpc>
                <a:spcPct val="150000"/>
              </a:lnSpc>
            </a:pPr>
            <a:r>
              <a:rPr lang="en-GB" sz="2000" dirty="0">
                <a:latin typeface="Segoe UI Black" panose="020B0A02040204020203" pitchFamily="34" charset="0"/>
                <a:ea typeface="Segoe UI Black" panose="020B0A02040204020203" pitchFamily="34" charset="0"/>
                <a:cs typeface="Segoe UI" panose="020B0502040204020203" pitchFamily="34" charset="0"/>
              </a:rPr>
              <a:t>ADFI – WE-FI </a:t>
            </a:r>
            <a:r>
              <a:rPr lang="en-GB" sz="2000" dirty="0">
                <a:latin typeface="Segoe UI" panose="020B0502040204020203" pitchFamily="34" charset="0"/>
                <a:ea typeface="Segoe UI Black" panose="020B0A02040204020203" pitchFamily="34" charset="0"/>
                <a:cs typeface="Segoe UI" panose="020B0502040204020203" pitchFamily="34" charset="0"/>
              </a:rPr>
              <a:t>- OBJECTIVES AND EXPECTED OUTCOMES  </a:t>
            </a:r>
            <a:endParaRPr lang="en-GB" sz="2000" b="1" i="0" dirty="0">
              <a:solidFill>
                <a:schemeClr val="tx1"/>
              </a:solidFill>
              <a:latin typeface="Segoe UI" panose="020B0502040204020203" pitchFamily="34" charset="0"/>
              <a:ea typeface="Segoe UI Black" panose="020B0A02040204020203" pitchFamily="34" charset="0"/>
              <a:cs typeface="Segoe UI" panose="020B0502040204020203" pitchFamily="34" charset="0"/>
            </a:endParaRPr>
          </a:p>
        </p:txBody>
      </p:sp>
      <p:graphicFrame>
        <p:nvGraphicFramePr>
          <p:cNvPr id="5" name="Table 3">
            <a:extLst>
              <a:ext uri="{FF2B5EF4-FFF2-40B4-BE49-F238E27FC236}">
                <a16:creationId xmlns:a16="http://schemas.microsoft.com/office/drawing/2014/main" id="{2A291FDF-87AE-BEE4-2461-EFBD5A847E59}"/>
              </a:ext>
            </a:extLst>
          </p:cNvPr>
          <p:cNvGraphicFramePr>
            <a:graphicFrameLocks noGrp="1"/>
          </p:cNvGraphicFramePr>
          <p:nvPr>
            <p:extLst>
              <p:ext uri="{D42A27DB-BD31-4B8C-83A1-F6EECF244321}">
                <p14:modId xmlns:p14="http://schemas.microsoft.com/office/powerpoint/2010/main" val="3482067518"/>
              </p:ext>
            </p:extLst>
          </p:nvPr>
        </p:nvGraphicFramePr>
        <p:xfrm>
          <a:off x="881450" y="1309791"/>
          <a:ext cx="11195220" cy="4880991"/>
        </p:xfrm>
        <a:graphic>
          <a:graphicData uri="http://schemas.openxmlformats.org/drawingml/2006/table">
            <a:tbl>
              <a:tblPr firstRow="1" bandRow="1">
                <a:tableStyleId>{00A15C55-8517-42AA-B614-E9B94910E393}</a:tableStyleId>
              </a:tblPr>
              <a:tblGrid>
                <a:gridCol w="2248928">
                  <a:extLst>
                    <a:ext uri="{9D8B030D-6E8A-4147-A177-3AD203B41FA5}">
                      <a16:colId xmlns:a16="http://schemas.microsoft.com/office/drawing/2014/main" val="1736790340"/>
                    </a:ext>
                  </a:extLst>
                </a:gridCol>
                <a:gridCol w="8946292">
                  <a:extLst>
                    <a:ext uri="{9D8B030D-6E8A-4147-A177-3AD203B41FA5}">
                      <a16:colId xmlns:a16="http://schemas.microsoft.com/office/drawing/2014/main" val="92447183"/>
                    </a:ext>
                  </a:extLst>
                </a:gridCol>
              </a:tblGrid>
              <a:tr h="34646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b="1" i="0" dirty="0">
                          <a:solidFill>
                            <a:schemeClr val="tx1"/>
                          </a:solidFill>
                          <a:latin typeface="Segoe UI" panose="020B0502040204020203" pitchFamily="34" charset="0"/>
                          <a:cs typeface="Segoe UI" panose="020B0502040204020203" pitchFamily="34" charset="0"/>
                        </a:rPr>
                        <a:t>Objectives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000" b="1" kern="1200" dirty="0">
                          <a:solidFill>
                            <a:schemeClr val="tx1"/>
                          </a:solidFill>
                          <a:effectLst/>
                          <a:latin typeface="Segoe UI" panose="020B0502040204020203" pitchFamily="34" charset="0"/>
                          <a:ea typeface="+mn-ea"/>
                          <a:cs typeface="Segoe UI" panose="020B0502040204020203" pitchFamily="34" charset="0"/>
                        </a:rPr>
                        <a:t>    </a:t>
                      </a:r>
                      <a:r>
                        <a:rPr lang="fr-US" sz="2000" b="1" kern="1200" dirty="0">
                          <a:solidFill>
                            <a:schemeClr val="tx1"/>
                          </a:solidFill>
                          <a:effectLst/>
                          <a:latin typeface="Segoe UI" panose="020B0502040204020203" pitchFamily="34" charset="0"/>
                          <a:ea typeface="+mn-ea"/>
                          <a:cs typeface="Segoe UI" panose="020B0502040204020203" pitchFamily="34" charset="0"/>
                        </a:rPr>
                        <a:t>Outcomes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2995806"/>
                  </a:ext>
                </a:extLst>
              </a:tr>
              <a:tr h="654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dirty="0">
                          <a:solidFill>
                            <a:srgbClr val="E57350"/>
                          </a:solidFill>
                          <a:latin typeface="Segoe UI" panose="020B0502040204020203" pitchFamily="34" charset="0"/>
                          <a:cs typeface="Segoe UI" panose="020B0502040204020203" pitchFamily="34" charset="0"/>
                        </a:rPr>
                        <a:t>Accelerate access to finance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912F32"/>
                        </a:buClr>
                        <a:buSzTx/>
                        <a:buFont typeface="Segoe UI" panose="020B0502040204020203" pitchFamily="34" charset="0"/>
                        <a:buChar char="&gt;"/>
                        <a:tabLst/>
                        <a:defRPr/>
                      </a:pPr>
                      <a:r>
                        <a:rPr lang="en-US" sz="1800" b="1" kern="1200" dirty="0">
                          <a:solidFill>
                            <a:schemeClr val="tx1"/>
                          </a:solidFill>
                          <a:effectLst/>
                          <a:latin typeface="Segoe UI" panose="020B0502040204020203" pitchFamily="34" charset="0"/>
                          <a:ea typeface="+mn-ea"/>
                          <a:cs typeface="Segoe UI" panose="020B0502040204020203" pitchFamily="34" charset="0"/>
                        </a:rPr>
                        <a:t>Mobilise total financing of USD </a:t>
                      </a:r>
                      <a:r>
                        <a:rPr lang="fr-FR" sz="1800" b="1" kern="1200" dirty="0">
                          <a:solidFill>
                            <a:schemeClr val="tx1"/>
                          </a:solidFill>
                          <a:effectLst/>
                          <a:latin typeface="Segoe UI" panose="020B0502040204020203" pitchFamily="34" charset="0"/>
                          <a:ea typeface="+mn-ea"/>
                          <a:cs typeface="Segoe UI" panose="020B0502040204020203" pitchFamily="34" charset="0"/>
                        </a:rPr>
                        <a:t>122.5 M </a:t>
                      </a:r>
                    </a:p>
                    <a:p>
                      <a:pPr marL="285750" marR="0" lvl="0" indent="-285750" algn="l" defTabSz="914400" rtl="0" eaLnBrk="1" fontAlgn="auto" latinLnBrk="0" hangingPunct="1">
                        <a:lnSpc>
                          <a:spcPct val="100000"/>
                        </a:lnSpc>
                        <a:spcBef>
                          <a:spcPts val="0"/>
                        </a:spcBef>
                        <a:spcAft>
                          <a:spcPts val="0"/>
                        </a:spcAft>
                        <a:buClr>
                          <a:srgbClr val="912F32"/>
                        </a:buClr>
                        <a:buSzTx/>
                        <a:buFont typeface="Segoe UI" panose="020B0502040204020203" pitchFamily="34" charset="0"/>
                        <a:buChar char="&gt;"/>
                        <a:tabLst/>
                        <a:defRPr/>
                      </a:pPr>
                      <a:r>
                        <a:rPr lang="fr-FR" sz="1800" b="1" kern="1200" dirty="0">
                          <a:solidFill>
                            <a:schemeClr val="tx1"/>
                          </a:solidFill>
                          <a:effectLst/>
                          <a:latin typeface="Segoe UI" panose="020B0502040204020203" pitchFamily="34" charset="0"/>
                          <a:ea typeface="+mn-ea"/>
                          <a:cs typeface="Segoe UI" panose="020B0502040204020203" pitchFamily="34" charset="0"/>
                        </a:rPr>
                        <a:t>Facilitate</a:t>
                      </a:r>
                      <a:r>
                        <a:rPr lang="fr-FR" sz="1800" b="0" kern="1200" dirty="0">
                          <a:solidFill>
                            <a:schemeClr val="tx1"/>
                          </a:solidFill>
                          <a:effectLst/>
                          <a:latin typeface="Segoe UI" panose="020B0502040204020203" pitchFamily="34" charset="0"/>
                          <a:ea typeface="+mn-ea"/>
                          <a:cs typeface="Segoe UI" panose="020B0502040204020203" pitchFamily="34" charset="0"/>
                        </a:rPr>
                        <a:t> </a:t>
                      </a:r>
                      <a:r>
                        <a:rPr lang="fr-FR" sz="1800" b="1" kern="1200" dirty="0">
                          <a:solidFill>
                            <a:schemeClr val="tx1"/>
                          </a:solidFill>
                          <a:effectLst/>
                          <a:latin typeface="Segoe UI" panose="020B0502040204020203" pitchFamily="34" charset="0"/>
                          <a:ea typeface="+mn-ea"/>
                          <a:cs typeface="Segoe UI" panose="020B0502040204020203" pitchFamily="34" charset="0"/>
                        </a:rPr>
                        <a:t>access to credit to 8,000 WSMEs </a:t>
                      </a:r>
                      <a:r>
                        <a:rPr lang="fr-FR" sz="1800" b="0" kern="1200" dirty="0">
                          <a:solidFill>
                            <a:schemeClr val="tx1"/>
                          </a:solidFill>
                          <a:effectLst/>
                          <a:latin typeface="Segoe UI" panose="020B0502040204020203" pitchFamily="34" charset="0"/>
                          <a:ea typeface="+mn-ea"/>
                          <a:cs typeface="Segoe UI" panose="020B0502040204020203" pitchFamily="34" charset="0"/>
                        </a:rPr>
                        <a:t>across Africa over 5 years</a:t>
                      </a:r>
                    </a:p>
                    <a:p>
                      <a:pPr marL="285750" marR="0" lvl="0" indent="-285750" algn="l" defTabSz="914400" rtl="0" eaLnBrk="1" fontAlgn="auto" latinLnBrk="0" hangingPunct="1">
                        <a:lnSpc>
                          <a:spcPct val="100000"/>
                        </a:lnSpc>
                        <a:spcBef>
                          <a:spcPts val="0"/>
                        </a:spcBef>
                        <a:spcAft>
                          <a:spcPts val="0"/>
                        </a:spcAft>
                        <a:buClr>
                          <a:srgbClr val="912F32"/>
                        </a:buClr>
                        <a:buSzTx/>
                        <a:buFont typeface="Segoe UI" panose="020B0502040204020203" pitchFamily="34" charset="0"/>
                        <a:buChar char="&gt;"/>
                        <a:tabLst/>
                        <a:defRPr/>
                      </a:pPr>
                      <a:r>
                        <a:rPr lang="fr-FR" sz="1800" b="1" kern="1200" dirty="0">
                          <a:solidFill>
                            <a:schemeClr val="tx1"/>
                          </a:solidFill>
                          <a:effectLst/>
                          <a:latin typeface="Segoe UI" panose="020B0502040204020203" pitchFamily="34" charset="0"/>
                          <a:ea typeface="+mn-ea"/>
                          <a:cs typeface="Segoe UI" panose="020B0502040204020203" pitchFamily="34" charset="0"/>
                        </a:rPr>
                        <a:t>Create fundraising opportunities </a:t>
                      </a:r>
                      <a:r>
                        <a:rPr lang="fr-FR" sz="1800" b="0" kern="1200" dirty="0">
                          <a:solidFill>
                            <a:schemeClr val="tx1"/>
                          </a:solidFill>
                          <a:effectLst/>
                          <a:latin typeface="Segoe UI" panose="020B0502040204020203" pitchFamily="34" charset="0"/>
                          <a:ea typeface="+mn-ea"/>
                          <a:cs typeface="Segoe UI" panose="020B0502040204020203" pitchFamily="34" charset="0"/>
                        </a:rPr>
                        <a:t>for African WSMEs </a:t>
                      </a:r>
                    </a:p>
                    <a:p>
                      <a:pPr marL="0" marR="0" lvl="0" indent="0" algn="l" defTabSz="914400" rtl="0" eaLnBrk="1" fontAlgn="auto" latinLnBrk="0" hangingPunct="1">
                        <a:lnSpc>
                          <a:spcPct val="100000"/>
                        </a:lnSpc>
                        <a:spcBef>
                          <a:spcPts val="0"/>
                        </a:spcBef>
                        <a:spcAft>
                          <a:spcPts val="0"/>
                        </a:spcAft>
                        <a:buClr>
                          <a:srgbClr val="912F32"/>
                        </a:buClr>
                        <a:buSzTx/>
                        <a:buFont typeface="Segoe UI" panose="020B0502040204020203" pitchFamily="34" charset="0"/>
                        <a:buNone/>
                        <a:tabLst/>
                        <a:defRPr/>
                      </a:pPr>
                      <a:endParaRPr lang="fr-US" sz="1800" b="1" kern="1200" dirty="0">
                        <a:solidFill>
                          <a:schemeClr val="tx1"/>
                        </a:solidFill>
                        <a:effectLst/>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4462068"/>
                  </a:ext>
                </a:extLst>
              </a:tr>
              <a:tr h="1075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dirty="0">
                          <a:solidFill>
                            <a:srgbClr val="E57350"/>
                          </a:solidFill>
                          <a:latin typeface="Segoe UI" panose="020B0502040204020203" pitchFamily="34" charset="0"/>
                          <a:cs typeface="Segoe UI" panose="020B0502040204020203" pitchFamily="34" charset="0"/>
                        </a:rPr>
                        <a:t>Improve market access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rgbClr val="912F32"/>
                        </a:buClr>
                        <a:buFont typeface="Segoe UI" panose="020B0502040204020203" pitchFamily="34" charset="0"/>
                        <a:buChar char="&gt;"/>
                      </a:pPr>
                      <a:r>
                        <a:rPr lang="en-US" sz="1800" b="1" kern="1200" dirty="0">
                          <a:solidFill>
                            <a:schemeClr val="tx1"/>
                          </a:solidFill>
                          <a:effectLst/>
                          <a:latin typeface="Segoe UI" panose="020B0502040204020203" pitchFamily="34" charset="0"/>
                          <a:ea typeface="+mn-ea"/>
                          <a:cs typeface="Segoe UI" panose="020B0502040204020203" pitchFamily="34" charset="0"/>
                        </a:rPr>
                        <a:t>Incorporate</a:t>
                      </a:r>
                      <a:r>
                        <a:rPr lang="en-US" sz="1800" b="0" kern="1200" dirty="0">
                          <a:solidFill>
                            <a:schemeClr val="tx1"/>
                          </a:solidFill>
                          <a:effectLst/>
                          <a:latin typeface="Segoe UI" panose="020B0502040204020203" pitchFamily="34" charset="0"/>
                          <a:ea typeface="+mn-ea"/>
                          <a:cs typeface="Segoe UI" panose="020B0502040204020203" pitchFamily="34" charset="0"/>
                        </a:rPr>
                        <a:t> </a:t>
                      </a:r>
                      <a:r>
                        <a:rPr lang="en-US" sz="1800" b="1" kern="1200" dirty="0">
                          <a:solidFill>
                            <a:schemeClr val="tx1"/>
                          </a:solidFill>
                          <a:effectLst/>
                          <a:latin typeface="Segoe UI" panose="020B0502040204020203" pitchFamily="34" charset="0"/>
                          <a:ea typeface="+mn-ea"/>
                          <a:cs typeface="Segoe UI" panose="020B0502040204020203" pitchFamily="34" charset="0"/>
                        </a:rPr>
                        <a:t>key value chains </a:t>
                      </a:r>
                      <a:r>
                        <a:rPr lang="en-US" sz="1800" b="0" kern="1200" dirty="0">
                          <a:solidFill>
                            <a:schemeClr val="tx1"/>
                          </a:solidFill>
                          <a:effectLst/>
                          <a:latin typeface="Segoe UI" panose="020B0502040204020203" pitchFamily="34" charset="0"/>
                          <a:ea typeface="+mn-ea"/>
                          <a:cs typeface="Segoe UI" panose="020B0502040204020203" pitchFamily="34" charset="0"/>
                        </a:rPr>
                        <a:t>that WSMEs supply in the program design </a:t>
                      </a:r>
                    </a:p>
                    <a:p>
                      <a:pPr marL="285750" indent="-285750">
                        <a:buClr>
                          <a:srgbClr val="912F32"/>
                        </a:buClr>
                        <a:buFont typeface="Segoe UI" panose="020B0502040204020203" pitchFamily="34" charset="0"/>
                        <a:buChar char="&gt;"/>
                      </a:pPr>
                      <a:r>
                        <a:rPr lang="en-US" sz="1800" b="1" kern="1200" dirty="0">
                          <a:solidFill>
                            <a:schemeClr val="tx1"/>
                          </a:solidFill>
                          <a:effectLst/>
                          <a:latin typeface="Segoe UI" panose="020B0502040204020203" pitchFamily="34" charset="0"/>
                          <a:ea typeface="+mn-ea"/>
                          <a:cs typeface="Segoe UI" panose="020B0502040204020203" pitchFamily="34" charset="0"/>
                        </a:rPr>
                        <a:t>Leverage ongoing initiatives </a:t>
                      </a:r>
                      <a:r>
                        <a:rPr lang="en-US" sz="1800" b="0" kern="1200" dirty="0">
                          <a:solidFill>
                            <a:schemeClr val="tx1"/>
                          </a:solidFill>
                          <a:effectLst/>
                          <a:latin typeface="Segoe UI" panose="020B0502040204020203" pitchFamily="34" charset="0"/>
                          <a:ea typeface="+mn-ea"/>
                          <a:cs typeface="Segoe UI" panose="020B0502040204020203" pitchFamily="34" charset="0"/>
                        </a:rPr>
                        <a:t>both at AfDB and externally to expand learning and business opportunities for the WSMEs. </a:t>
                      </a:r>
                    </a:p>
                    <a:p>
                      <a:pPr marL="285750" indent="-285750">
                        <a:buClr>
                          <a:srgbClr val="912F32"/>
                        </a:buClr>
                        <a:buFont typeface="Segoe UI" panose="020B0502040204020203" pitchFamily="34" charset="0"/>
                        <a:buChar char="&gt;"/>
                      </a:pPr>
                      <a:r>
                        <a:rPr lang="en-US" sz="1800" b="1" kern="1200" dirty="0">
                          <a:solidFill>
                            <a:schemeClr val="tx1"/>
                          </a:solidFill>
                          <a:effectLst/>
                          <a:latin typeface="Segoe UI" panose="020B0502040204020203" pitchFamily="34" charset="0"/>
                          <a:ea typeface="+mn-ea"/>
                          <a:cs typeface="Segoe UI" panose="020B0502040204020203" pitchFamily="34" charset="0"/>
                        </a:rPr>
                        <a:t>Create or support platforms to enhance networking opportunities </a:t>
                      </a:r>
                      <a:r>
                        <a:rPr lang="en-US" sz="1800" b="0" kern="1200" dirty="0">
                          <a:solidFill>
                            <a:schemeClr val="tx1"/>
                          </a:solidFill>
                          <a:effectLst/>
                          <a:latin typeface="Segoe UI" panose="020B0502040204020203" pitchFamily="34" charset="0"/>
                          <a:ea typeface="+mn-ea"/>
                          <a:cs typeface="Segoe UI" panose="020B0502040204020203" pitchFamily="34" charset="0"/>
                        </a:rPr>
                        <a:t>for women entrepreneurs across Africa and link them to international business opportunities</a:t>
                      </a:r>
                    </a:p>
                    <a:p>
                      <a:pPr marL="0" indent="0">
                        <a:buClr>
                          <a:srgbClr val="912F32"/>
                        </a:buClr>
                        <a:buFont typeface="Segoe UI" panose="020B0502040204020203" pitchFamily="34" charset="0"/>
                        <a:buNone/>
                      </a:pPr>
                      <a:endParaRPr lang="en-US" sz="1800" b="0" kern="1200" dirty="0">
                        <a:solidFill>
                          <a:schemeClr val="tx1"/>
                        </a:solidFill>
                        <a:effectLst/>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452122"/>
                  </a:ext>
                </a:extLst>
              </a:tr>
              <a:tr h="888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dirty="0">
                          <a:solidFill>
                            <a:srgbClr val="E57350"/>
                          </a:solidFill>
                          <a:latin typeface="Segoe UI" panose="020B0502040204020203" pitchFamily="34" charset="0"/>
                          <a:cs typeface="Segoe UI" panose="020B0502040204020203" pitchFamily="34" charset="0"/>
                        </a:rPr>
                        <a:t>Build capacity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rgbClr val="912F32"/>
                        </a:buClr>
                        <a:buFont typeface="Segoe UI" panose="020B0502040204020203" pitchFamily="34" charset="0"/>
                        <a:buChar char="&gt;"/>
                      </a:pPr>
                      <a:r>
                        <a:rPr lang="en-US" sz="1800" b="0" kern="1200" dirty="0">
                          <a:solidFill>
                            <a:schemeClr val="tx1"/>
                          </a:solidFill>
                          <a:effectLst/>
                          <a:latin typeface="Segoe UI" panose="020B0502040204020203" pitchFamily="34" charset="0"/>
                          <a:ea typeface="+mn-ea"/>
                          <a:cs typeface="Segoe UI" panose="020B0502040204020203" pitchFamily="34" charset="0"/>
                        </a:rPr>
                        <a:t>Build partnerships with institutions that ensure the </a:t>
                      </a:r>
                      <a:r>
                        <a:rPr lang="en-US" sz="1800" b="1" kern="1200" dirty="0">
                          <a:solidFill>
                            <a:schemeClr val="tx1"/>
                          </a:solidFill>
                          <a:effectLst/>
                          <a:latin typeface="Segoe UI" panose="020B0502040204020203" pitchFamily="34" charset="0"/>
                          <a:ea typeface="+mn-ea"/>
                          <a:cs typeface="Segoe UI" panose="020B0502040204020203" pitchFamily="34" charset="0"/>
                        </a:rPr>
                        <a:t>WSMEs learn key business principles that foster growth and resilience, </a:t>
                      </a:r>
                      <a:r>
                        <a:rPr lang="en-US" sz="1800" b="0" kern="1200" dirty="0">
                          <a:solidFill>
                            <a:schemeClr val="tx1"/>
                          </a:solidFill>
                          <a:effectLst/>
                          <a:latin typeface="Segoe UI" panose="020B0502040204020203" pitchFamily="34" charset="0"/>
                          <a:ea typeface="+mn-ea"/>
                          <a:cs typeface="Segoe UI" panose="020B0502040204020203" pitchFamily="34" charset="0"/>
                        </a:rPr>
                        <a:t>as well as how to leverage technology to optimize their businesses. </a:t>
                      </a:r>
                    </a:p>
                    <a:p>
                      <a:pPr marL="285750" indent="-285750">
                        <a:buClr>
                          <a:srgbClr val="912F32"/>
                        </a:buClr>
                        <a:buFont typeface="Segoe UI" panose="020B0502040204020203" pitchFamily="34" charset="0"/>
                        <a:buChar char="&gt;"/>
                      </a:pPr>
                      <a:endParaRPr lang="en-US" sz="1800" b="0" kern="1200" dirty="0">
                        <a:solidFill>
                          <a:schemeClr val="tx1"/>
                        </a:solidFill>
                        <a:effectLst/>
                        <a:latin typeface="Segoe UI" panose="020B0502040204020203" pitchFamily="34" charset="0"/>
                        <a:ea typeface="+mn-ea"/>
                        <a:cs typeface="Segoe UI" panose="020B0502040204020203" pitchFamily="34" charset="0"/>
                      </a:endParaRPr>
                    </a:p>
                    <a:p>
                      <a:pPr marL="285750" indent="-285750">
                        <a:buClr>
                          <a:srgbClr val="912F32"/>
                        </a:buClr>
                        <a:buFont typeface="Segoe UI" panose="020B0502040204020203" pitchFamily="34" charset="0"/>
                        <a:buChar char="&gt;"/>
                      </a:pPr>
                      <a:r>
                        <a:rPr lang="en-US" sz="1800" b="1" kern="1200" dirty="0">
                          <a:solidFill>
                            <a:schemeClr val="tx1"/>
                          </a:solidFill>
                          <a:effectLst/>
                          <a:latin typeface="Segoe UI" panose="020B0502040204020203" pitchFamily="34" charset="0"/>
                          <a:ea typeface="+mn-ea"/>
                          <a:cs typeface="Segoe UI" panose="020B0502040204020203" pitchFamily="34" charset="0"/>
                        </a:rPr>
                        <a:t>11,000 </a:t>
                      </a:r>
                      <a:r>
                        <a:rPr lang="fr-FR" sz="1800" b="1" kern="1200" dirty="0">
                          <a:solidFill>
                            <a:schemeClr val="tx1"/>
                          </a:solidFill>
                          <a:effectLst/>
                          <a:latin typeface="Segoe UI" panose="020B0502040204020203" pitchFamily="34" charset="0"/>
                          <a:ea typeface="+mn-ea"/>
                          <a:cs typeface="Segoe UI" panose="020B0502040204020203" pitchFamily="34" charset="0"/>
                        </a:rPr>
                        <a:t>WSMEs </a:t>
                      </a:r>
                      <a:r>
                        <a:rPr lang="fr-FR" sz="1800" b="0" kern="1200" dirty="0">
                          <a:solidFill>
                            <a:schemeClr val="tx1"/>
                          </a:solidFill>
                          <a:effectLst/>
                          <a:latin typeface="Segoe UI" panose="020B0502040204020203" pitchFamily="34" charset="0"/>
                          <a:ea typeface="+mn-ea"/>
                          <a:cs typeface="Segoe UI" panose="020B0502040204020203" pitchFamily="34" charset="0"/>
                        </a:rPr>
                        <a:t>will benefit from entrepreneurial support. </a:t>
                      </a:r>
                      <a:endParaRPr lang="en-GB" sz="1800" b="0" i="0" kern="1200" dirty="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5942005"/>
                  </a:ext>
                </a:extLst>
              </a:tr>
            </a:tbl>
          </a:graphicData>
        </a:graphic>
      </p:graphicFrame>
      <p:cxnSp>
        <p:nvCxnSpPr>
          <p:cNvPr id="11" name="Straight Connector 10">
            <a:extLst>
              <a:ext uri="{FF2B5EF4-FFF2-40B4-BE49-F238E27FC236}">
                <a16:creationId xmlns:a16="http://schemas.microsoft.com/office/drawing/2014/main" id="{08DE2E30-5CB0-FEBE-33A9-768B7748EA1C}"/>
              </a:ext>
            </a:extLst>
          </p:cNvPr>
          <p:cNvCxnSpPr>
            <a:cxnSpLocks/>
          </p:cNvCxnSpPr>
          <p:nvPr/>
        </p:nvCxnSpPr>
        <p:spPr>
          <a:xfrm>
            <a:off x="881450" y="1769985"/>
            <a:ext cx="10816280"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0583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9BCC14-F217-1032-BEB7-6C73169538C8}"/>
              </a:ext>
            </a:extLst>
          </p:cNvPr>
          <p:cNvSpPr txBox="1"/>
          <p:nvPr/>
        </p:nvSpPr>
        <p:spPr>
          <a:xfrm>
            <a:off x="1268619" y="174841"/>
            <a:ext cx="11181079" cy="496674"/>
          </a:xfrm>
          <a:prstGeom prst="rect">
            <a:avLst/>
          </a:prstGeom>
          <a:noFill/>
        </p:spPr>
        <p:txBody>
          <a:bodyPr wrap="square" rtlCol="0" anchor="t">
            <a:spAutoFit/>
          </a:bodyPr>
          <a:lstStyle/>
          <a:p>
            <a:pPr>
              <a:lnSpc>
                <a:spcPct val="150000"/>
              </a:lnSpc>
            </a:pPr>
            <a:r>
              <a:rPr lang="en-GB" sz="2000" b="0" i="0" dirty="0">
                <a:solidFill>
                  <a:srgbClr val="7FB3B9"/>
                </a:solidFill>
                <a:latin typeface="Segoe UI Black" panose="020B0A02040204020203" pitchFamily="34" charset="0"/>
                <a:ea typeface="Segoe UI Black" panose="020B0A02040204020203" pitchFamily="34" charset="0"/>
                <a:cs typeface="Segoe UI" panose="020B0502040204020203" pitchFamily="34" charset="0"/>
              </a:rPr>
              <a:t> </a:t>
            </a:r>
            <a:r>
              <a:rPr lang="en-GB" sz="2000" dirty="0">
                <a:latin typeface="Segoe UI Black" panose="020B0A02040204020203" pitchFamily="34" charset="0"/>
                <a:ea typeface="Segoe UI Black" panose="020B0A02040204020203" pitchFamily="34" charset="0"/>
                <a:cs typeface="Segoe UI" panose="020B0502040204020203" pitchFamily="34" charset="0"/>
              </a:rPr>
              <a:t>PROGRESS TO DATE</a:t>
            </a:r>
            <a:endParaRPr lang="en-GB" sz="2000" b="1" i="0" dirty="0">
              <a:solidFill>
                <a:schemeClr val="tx1"/>
              </a:solidFill>
              <a:latin typeface="Segoe UI Black" panose="020B0A02040204020203" pitchFamily="34" charset="0"/>
              <a:ea typeface="Segoe UI Black" panose="020B0A02040204020203" pitchFamily="34" charset="0"/>
              <a:cs typeface="Segoe UI" panose="020B0502040204020203" pitchFamily="34" charset="0"/>
            </a:endParaRPr>
          </a:p>
        </p:txBody>
      </p:sp>
      <p:graphicFrame>
        <p:nvGraphicFramePr>
          <p:cNvPr id="5" name="Table 4">
            <a:extLst>
              <a:ext uri="{FF2B5EF4-FFF2-40B4-BE49-F238E27FC236}">
                <a16:creationId xmlns:a16="http://schemas.microsoft.com/office/drawing/2014/main" id="{B406F985-478E-A241-D330-66FEB8263E92}"/>
              </a:ext>
            </a:extLst>
          </p:cNvPr>
          <p:cNvGraphicFramePr>
            <a:graphicFrameLocks noGrp="1"/>
          </p:cNvGraphicFramePr>
          <p:nvPr>
            <p:extLst>
              <p:ext uri="{D42A27DB-BD31-4B8C-83A1-F6EECF244321}">
                <p14:modId xmlns:p14="http://schemas.microsoft.com/office/powerpoint/2010/main" val="3069838248"/>
              </p:ext>
            </p:extLst>
          </p:nvPr>
        </p:nvGraphicFramePr>
        <p:xfrm>
          <a:off x="1433531" y="968080"/>
          <a:ext cx="10596609" cy="1889760"/>
        </p:xfrm>
        <a:graphic>
          <a:graphicData uri="http://schemas.openxmlformats.org/drawingml/2006/table">
            <a:tbl>
              <a:tblPr firstRow="1" firstCol="1" bandRow="1"/>
              <a:tblGrid>
                <a:gridCol w="10596609">
                  <a:extLst>
                    <a:ext uri="{9D8B030D-6E8A-4147-A177-3AD203B41FA5}">
                      <a16:colId xmlns:a16="http://schemas.microsoft.com/office/drawing/2014/main" val="291895165"/>
                    </a:ext>
                  </a:extLst>
                </a:gridCol>
              </a:tblGrid>
              <a:tr h="1851533">
                <a:tc>
                  <a:txBody>
                    <a:bodyPr/>
                    <a:lstStyle/>
                    <a:p>
                      <a:pPr marL="0" marR="0">
                        <a:lnSpc>
                          <a:spcPct val="100000"/>
                        </a:lnSpc>
                        <a:spcBef>
                          <a:spcPts val="0"/>
                        </a:spcBef>
                        <a:spcAft>
                          <a:spcPts val="0"/>
                        </a:spcAft>
                      </a:pPr>
                      <a:r>
                        <a:rPr lang="en-US" sz="24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1: Recruitment of an Implementing Agency </a:t>
                      </a:r>
                    </a:p>
                    <a:p>
                      <a:pPr marL="0" marR="0">
                        <a:lnSpc>
                          <a:spcPct val="100000"/>
                        </a:lnSpc>
                        <a:spcBef>
                          <a:spcPts val="0"/>
                        </a:spcBef>
                        <a:spcAft>
                          <a:spcPts val="0"/>
                        </a:spcAft>
                      </a:pPr>
                      <a:r>
                        <a:rPr lang="en-GB" sz="2000" i="0" dirty="0">
                          <a:latin typeface="Segoe UI" panose="020B0502040204020203" pitchFamily="34" charset="0"/>
                          <a:ea typeface="Segoe UI Black" panose="020B0A02040204020203" pitchFamily="34" charset="0"/>
                          <a:cs typeface="Segoe UI" panose="020B0502040204020203" pitchFamily="34" charset="0"/>
                        </a:rPr>
                        <a:t>To support partnership development, identification of the WSME target pool, human centered design research, digital financial solutions design, prototyping and testing of the DFS services, supporting the go-to-market strategies and capacity building</a:t>
                      </a:r>
                    </a:p>
                    <a:p>
                      <a:pPr marL="0" marR="0">
                        <a:lnSpc>
                          <a:spcPct val="100000"/>
                        </a:lnSpc>
                        <a:spcBef>
                          <a:spcPts val="0"/>
                        </a:spcBef>
                        <a:spcAft>
                          <a:spcPts val="0"/>
                        </a:spcAft>
                      </a:pPr>
                      <a:endParaRPr lang="en-GB" sz="2000" b="1" i="0" dirty="0">
                        <a:solidFill>
                          <a:schemeClr val="tx1"/>
                        </a:solidFill>
                        <a:effectLst/>
                        <a:latin typeface="Segoe UI" panose="020B0502040204020203" pitchFamily="34" charset="0"/>
                        <a:ea typeface="Segoe UI Black" panose="020B0A02040204020203" pitchFamily="34" charset="0"/>
                        <a:cs typeface="Segoe UI" panose="020B0502040204020203" pitchFamily="34" charset="0"/>
                      </a:endParaRPr>
                    </a:p>
                    <a:p>
                      <a:pPr marL="0" marR="0">
                        <a:lnSpc>
                          <a:spcPct val="100000"/>
                        </a:lnSpc>
                        <a:spcBef>
                          <a:spcPts val="0"/>
                        </a:spcBef>
                        <a:spcAft>
                          <a:spcPts val="0"/>
                        </a:spcAft>
                      </a:pPr>
                      <a:r>
                        <a:rPr lang="en-GB" sz="2000" b="0" i="0" dirty="0">
                          <a:solidFill>
                            <a:schemeClr val="tx1"/>
                          </a:solidFill>
                          <a:effectLst/>
                          <a:latin typeface="Segoe UI" panose="020B0502040204020203" pitchFamily="34" charset="0"/>
                          <a:ea typeface="Segoe UI Black" panose="020B0A02040204020203" pitchFamily="34" charset="0"/>
                          <a:cs typeface="Segoe UI" panose="020B0502040204020203" pitchFamily="34" charset="0"/>
                        </a:rPr>
                        <a:t>REOI published in December 2022, </a:t>
                      </a:r>
                      <a:r>
                        <a:rPr lang="en-GB" sz="2000" b="1" i="0" dirty="0">
                          <a:solidFill>
                            <a:schemeClr val="tx1"/>
                          </a:solidFill>
                          <a:effectLst/>
                          <a:latin typeface="Segoe UI" panose="020B0502040204020203" pitchFamily="34" charset="0"/>
                          <a:ea typeface="Segoe UI Black" panose="020B0A02040204020203" pitchFamily="34" charset="0"/>
                          <a:cs typeface="Segoe UI" panose="020B0502040204020203" pitchFamily="34" charset="0"/>
                        </a:rPr>
                        <a:t>60 applications received </a:t>
                      </a:r>
                      <a:r>
                        <a:rPr lang="en-GB" sz="2000" b="0" i="0" dirty="0">
                          <a:solidFill>
                            <a:schemeClr val="tx1"/>
                          </a:solidFill>
                          <a:effectLst/>
                          <a:latin typeface="Segoe UI" panose="020B0502040204020203" pitchFamily="34" charset="0"/>
                          <a:ea typeface="Segoe UI Black" panose="020B0A02040204020203" pitchFamily="34" charset="0"/>
                          <a:cs typeface="Segoe UI" panose="020B0502040204020203" pitchFamily="34" charset="0"/>
                        </a:rPr>
                        <a:t>by deadline of 17 Feb 2023</a:t>
                      </a:r>
                      <a:endParaRPr lang="en-US" sz="2000" b="0" dirty="0">
                        <a:solidFill>
                          <a:schemeClr val="tx1"/>
                        </a:solidFill>
                        <a:effectLst/>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4342440"/>
                  </a:ext>
                </a:extLst>
              </a:tr>
            </a:tbl>
          </a:graphicData>
        </a:graphic>
      </p:graphicFrame>
      <p:cxnSp>
        <p:nvCxnSpPr>
          <p:cNvPr id="3" name="Straight Connector 2">
            <a:extLst>
              <a:ext uri="{FF2B5EF4-FFF2-40B4-BE49-F238E27FC236}">
                <a16:creationId xmlns:a16="http://schemas.microsoft.com/office/drawing/2014/main" id="{D9DBE8D7-8168-E868-53E0-C869F3170905}"/>
              </a:ext>
            </a:extLst>
          </p:cNvPr>
          <p:cNvCxnSpPr>
            <a:cxnSpLocks/>
          </p:cNvCxnSpPr>
          <p:nvPr/>
        </p:nvCxnSpPr>
        <p:spPr>
          <a:xfrm>
            <a:off x="1495126" y="5149458"/>
            <a:ext cx="9654761"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3382A44-6D76-831E-4FD8-5AF1EE7C90AA}"/>
              </a:ext>
            </a:extLst>
          </p:cNvPr>
          <p:cNvCxnSpPr>
            <a:cxnSpLocks/>
          </p:cNvCxnSpPr>
          <p:nvPr/>
        </p:nvCxnSpPr>
        <p:spPr>
          <a:xfrm>
            <a:off x="1495126" y="2961901"/>
            <a:ext cx="9654761"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1E84D72-DAB7-ADE2-1A7B-838AA2A11B22}"/>
              </a:ext>
            </a:extLst>
          </p:cNvPr>
          <p:cNvSpPr txBox="1"/>
          <p:nvPr/>
        </p:nvSpPr>
        <p:spPr>
          <a:xfrm>
            <a:off x="1433531" y="2980215"/>
            <a:ext cx="10473421" cy="2065181"/>
          </a:xfrm>
          <a:prstGeom prst="rect">
            <a:avLst/>
          </a:prstGeom>
          <a:noFill/>
        </p:spPr>
        <p:txBody>
          <a:bodyPr wrap="square" rtlCol="0">
            <a:spAutoFit/>
          </a:bodyPr>
          <a:lstStyle/>
          <a:p>
            <a:r>
              <a:rPr lang="en-US" sz="24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2:  Negotiations on Unlocking Credit Lines for WSMEs </a:t>
            </a:r>
          </a:p>
          <a:p>
            <a:r>
              <a:rPr lang="en-US" sz="2000" dirty="0">
                <a:latin typeface="Segoe UI" panose="020B0502040204020203" pitchFamily="34" charset="0"/>
                <a:ea typeface="Calibri" panose="020F0502020204030204" pitchFamily="34" charset="0"/>
                <a:cs typeface="Segoe UI" panose="020B0502040204020203" pitchFamily="34" charset="0"/>
              </a:rPr>
              <a:t>Working in collaboration with AfDB AFAWA, country and financial intermediation teams</a:t>
            </a:r>
          </a:p>
          <a:p>
            <a:endParaRPr lang="en-US" sz="20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0" marR="0" algn="just" rtl="0" eaLnBrk="1" fontAlgn="ctr" latinLnBrk="0" hangingPunct="1">
              <a:lnSpc>
                <a:spcPct val="107000"/>
              </a:lnSpc>
              <a:spcBef>
                <a:spcPts val="0"/>
              </a:spcBef>
              <a:spcAft>
                <a:spcPts val="0"/>
              </a:spcAft>
            </a:pPr>
            <a:r>
              <a:rPr lang="en-GB" sz="2000" b="1" i="0" u="none" strike="noStrike" kern="1200" dirty="0">
                <a:solidFill>
                  <a:srgbClr val="000000"/>
                </a:solidFill>
                <a:effectLst/>
                <a:latin typeface="Segoe UI" panose="020B0502040204020203" pitchFamily="34" charset="0"/>
                <a:cs typeface="Segoe UI" panose="020B0502040204020203" pitchFamily="34" charset="0"/>
              </a:rPr>
              <a:t>Egypt: </a:t>
            </a:r>
            <a:r>
              <a:rPr lang="en-GB" sz="2000" i="0" u="none" strike="noStrike" kern="1200" dirty="0">
                <a:solidFill>
                  <a:srgbClr val="000000"/>
                </a:solidFill>
                <a:effectLst/>
                <a:latin typeface="Segoe UI" panose="020B0502040204020203" pitchFamily="34" charset="0"/>
                <a:cs typeface="Segoe UI" panose="020B0502040204020203" pitchFamily="34" charset="0"/>
              </a:rPr>
              <a:t>Approval by Board of Directors at AfDB of loan of USD 160M to Banque Misr</a:t>
            </a:r>
          </a:p>
          <a:p>
            <a:pPr marL="0" marR="0" algn="just" rtl="0" eaLnBrk="1" fontAlgn="ctr" latinLnBrk="0" hangingPunct="1">
              <a:lnSpc>
                <a:spcPct val="107000"/>
              </a:lnSpc>
              <a:spcBef>
                <a:spcPts val="0"/>
              </a:spcBef>
              <a:spcAft>
                <a:spcPts val="0"/>
              </a:spcAft>
            </a:pPr>
            <a:r>
              <a:rPr lang="en-GB" sz="2000" b="1" i="0" u="none" strike="noStrike" kern="1200" dirty="0">
                <a:solidFill>
                  <a:srgbClr val="000000"/>
                </a:solidFill>
                <a:effectLst/>
                <a:latin typeface="Segoe UI" panose="020B0502040204020203" pitchFamily="34" charset="0"/>
                <a:cs typeface="Segoe UI" panose="020B0502040204020203" pitchFamily="34" charset="0"/>
              </a:rPr>
              <a:t>Mozambique: </a:t>
            </a:r>
            <a:r>
              <a:rPr lang="en-GB" sz="2000" b="0" i="0" u="none" strike="noStrike" kern="1200" dirty="0">
                <a:solidFill>
                  <a:srgbClr val="000000"/>
                </a:solidFill>
                <a:effectLst/>
                <a:latin typeface="Segoe UI" panose="020B0502040204020203" pitchFamily="34" charset="0"/>
                <a:cs typeface="Segoe UI" panose="020B0502040204020203" pitchFamily="34" charset="0"/>
              </a:rPr>
              <a:t>ADFI Working with AFAWA to explore synergies with ETG</a:t>
            </a:r>
            <a:endParaRPr lang="en-GB" sz="2000" b="0" i="0" u="none" strike="noStrike" dirty="0">
              <a:effectLst/>
              <a:latin typeface="Segoe UI" panose="020B0502040204020203" pitchFamily="34" charset="0"/>
              <a:cs typeface="Segoe UI" panose="020B0502040204020203" pitchFamily="34" charset="0"/>
            </a:endParaRPr>
          </a:p>
          <a:p>
            <a:pPr marL="0" marR="0" algn="just" rtl="0" eaLnBrk="1" fontAlgn="ctr" latinLnBrk="0" hangingPunct="1">
              <a:lnSpc>
                <a:spcPct val="107000"/>
              </a:lnSpc>
              <a:spcBef>
                <a:spcPts val="0"/>
              </a:spcBef>
              <a:spcAft>
                <a:spcPts val="0"/>
              </a:spcAft>
            </a:pPr>
            <a:r>
              <a:rPr lang="en-GB" sz="2000" b="1" i="0" u="none" strike="noStrike" kern="1200" dirty="0">
                <a:solidFill>
                  <a:srgbClr val="000000"/>
                </a:solidFill>
                <a:effectLst/>
                <a:latin typeface="Segoe UI" panose="020B0502040204020203" pitchFamily="34" charset="0"/>
                <a:cs typeface="Segoe UI" panose="020B0502040204020203" pitchFamily="34" charset="0"/>
              </a:rPr>
              <a:t>Ongoing discussions in Kenya, Nigeria and Cameroon</a:t>
            </a:r>
            <a:endParaRPr lang="en-GB" sz="20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9568BB64-6099-85A4-122E-CD8165284A4D}"/>
              </a:ext>
            </a:extLst>
          </p:cNvPr>
          <p:cNvSpPr txBox="1"/>
          <p:nvPr/>
        </p:nvSpPr>
        <p:spPr>
          <a:xfrm>
            <a:off x="1433531" y="5274758"/>
            <a:ext cx="10223632" cy="461665"/>
          </a:xfrm>
          <a:prstGeom prst="rect">
            <a:avLst/>
          </a:prstGeom>
          <a:noFill/>
        </p:spPr>
        <p:txBody>
          <a:bodyPr wrap="square" rtlCol="0">
            <a:spAutoFit/>
          </a:bodyPr>
          <a:lstStyle/>
          <a:p>
            <a:r>
              <a:rPr lang="en-US" sz="24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3:  Unlocking the We-Fi Grant to ADFI</a:t>
            </a:r>
            <a:endParaRPr lang="en-GB" dirty="0"/>
          </a:p>
        </p:txBody>
      </p:sp>
      <p:sp>
        <p:nvSpPr>
          <p:cNvPr id="10" name="TextBox 9">
            <a:extLst>
              <a:ext uri="{FF2B5EF4-FFF2-40B4-BE49-F238E27FC236}">
                <a16:creationId xmlns:a16="http://schemas.microsoft.com/office/drawing/2014/main" id="{39F8FF03-2837-7628-A11B-66C9CAE73F8A}"/>
              </a:ext>
            </a:extLst>
          </p:cNvPr>
          <p:cNvSpPr txBox="1"/>
          <p:nvPr/>
        </p:nvSpPr>
        <p:spPr>
          <a:xfrm>
            <a:off x="1433531" y="6119336"/>
            <a:ext cx="9673389" cy="738664"/>
          </a:xfrm>
          <a:prstGeom prst="rect">
            <a:avLst/>
          </a:prstGeom>
          <a:noFill/>
        </p:spPr>
        <p:txBody>
          <a:bodyPr wrap="square" rtlCol="0">
            <a:spAutoFit/>
          </a:bodyPr>
          <a:lstStyle/>
          <a:p>
            <a:r>
              <a:rPr lang="en-US" sz="2400" b="1" dirty="0">
                <a:solidFill>
                  <a:srgbClr val="E57350"/>
                </a:solidFill>
                <a:effectLst/>
                <a:latin typeface="Segoe UI" panose="020B0502040204020203" pitchFamily="34" charset="0"/>
                <a:ea typeface="Calibri" panose="020F0502020204030204" pitchFamily="34" charset="0"/>
                <a:cs typeface="Segoe UI" panose="020B0502040204020203" pitchFamily="34" charset="0"/>
              </a:rPr>
              <a:t>Task 4:  Communications and Knowledge Management</a:t>
            </a:r>
          </a:p>
          <a:p>
            <a:endParaRPr lang="en-GB" dirty="0"/>
          </a:p>
        </p:txBody>
      </p:sp>
      <p:cxnSp>
        <p:nvCxnSpPr>
          <p:cNvPr id="11" name="Straight Connector 10">
            <a:extLst>
              <a:ext uri="{FF2B5EF4-FFF2-40B4-BE49-F238E27FC236}">
                <a16:creationId xmlns:a16="http://schemas.microsoft.com/office/drawing/2014/main" id="{572EB8DC-465A-744F-6FFE-B01B42EAD233}"/>
              </a:ext>
            </a:extLst>
          </p:cNvPr>
          <p:cNvCxnSpPr>
            <a:cxnSpLocks/>
          </p:cNvCxnSpPr>
          <p:nvPr/>
        </p:nvCxnSpPr>
        <p:spPr>
          <a:xfrm>
            <a:off x="1495126" y="5965786"/>
            <a:ext cx="9654761" cy="0"/>
          </a:xfrm>
          <a:prstGeom prst="line">
            <a:avLst/>
          </a:prstGeom>
          <a:ln w="12700">
            <a:solidFill>
              <a:srgbClr val="EEA53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7591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4578C4F266F345BC9CA4E571ADCDC3" ma:contentTypeVersion="16" ma:contentTypeDescription="Create a new document." ma:contentTypeScope="" ma:versionID="cac65b90517b0d5d0419d16b66a395ad">
  <xsd:schema xmlns:xsd="http://www.w3.org/2001/XMLSchema" xmlns:xs="http://www.w3.org/2001/XMLSchema" xmlns:p="http://schemas.microsoft.com/office/2006/metadata/properties" xmlns:ns2="fc5acc4e-0c25-495a-afe8-cebdbe1b35e5" xmlns:ns3="8c652d72-a731-4ede-abc3-d9bc4a2de092" xmlns:ns4="3e02667f-0271-471b-bd6e-11a2e16def1d" targetNamespace="http://schemas.microsoft.com/office/2006/metadata/properties" ma:root="true" ma:fieldsID="200b689632e6dc747ec8081b58d40bf2" ns2:_="" ns3:_="" ns4:_="">
    <xsd:import namespace="fc5acc4e-0c25-495a-afe8-cebdbe1b35e5"/>
    <xsd:import namespace="8c652d72-a731-4ede-abc3-d9bc4a2de092"/>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acc4e-0c25-495a-afe8-cebdbe1b3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652d72-a731-4ede-abc3-d9bc4a2de0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26b564-27c1-41a1-8131-4b8895b467a0}" ma:internalName="TaxCatchAll" ma:showField="CatchAllData" ma:web="8c652d72-a731-4ede-abc3-d9bc4a2de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02667f-0271-471b-bd6e-11a2e16def1d" xsi:nil="true"/>
    <lcf76f155ced4ddcb4097134ff3c332f xmlns="fc5acc4e-0c25-495a-afe8-cebdbe1b35e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9E53E8-E27B-438C-87F9-4C611F9DE93D}"/>
</file>

<file path=customXml/itemProps2.xml><?xml version="1.0" encoding="utf-8"?>
<ds:datastoreItem xmlns:ds="http://schemas.openxmlformats.org/officeDocument/2006/customXml" ds:itemID="{2F640B2F-ABB9-42CE-8430-295E2AA81420}">
  <ds:schemaRefs>
    <ds:schemaRef ds:uri="http://purl.org/dc/elements/1.1/"/>
    <ds:schemaRef ds:uri="1a360f53-4fda-4f0d-8e84-8ca19634d312"/>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2fb6d84a-e87b-4a60-82d2-be1a0180ae78"/>
    <ds:schemaRef ds:uri="http://www.w3.org/XML/1998/namespace"/>
  </ds:schemaRefs>
</ds:datastoreItem>
</file>

<file path=customXml/itemProps3.xml><?xml version="1.0" encoding="utf-8"?>
<ds:datastoreItem xmlns:ds="http://schemas.openxmlformats.org/officeDocument/2006/customXml" ds:itemID="{B3707FA0-E306-4468-87DA-29E95C6AC0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7962</TotalTime>
  <Words>2790</Words>
  <Application>Microsoft Office PowerPoint</Application>
  <PresentationFormat>Widescreen</PresentationFormat>
  <Paragraphs>268</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Segoe UI</vt:lpstr>
      <vt:lpstr>Segoe UI Black</vt:lpstr>
      <vt:lpstr>Segoe UI Semibold</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Frederica Lourenço</dc:creator>
  <cp:lastModifiedBy>Aurica Balmus</cp:lastModifiedBy>
  <cp:revision>120</cp:revision>
  <dcterms:created xsi:type="dcterms:W3CDTF">2021-04-27T10:38:21Z</dcterms:created>
  <dcterms:modified xsi:type="dcterms:W3CDTF">2023-06-14T12:54:21Z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0x010100AF4578C4F266F345BC9CA4E571ADCDC3</vt:lpwstr>
  </property>
  <property fmtid="{D5CDD505-2E9C-101B-9397-08002B2CF9AE}" pid="3" name="MediaServiceImageTags">
    <vt:lpwstr/>
  </property>
</Properties>
</file>