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4"/>
  </p:notesMasterIdLst>
  <p:sldIdLst>
    <p:sldId id="256" r:id="rId2"/>
    <p:sldId id="290" r:id="rId3"/>
    <p:sldId id="276" r:id="rId4"/>
    <p:sldId id="295" r:id="rId5"/>
    <p:sldId id="280" r:id="rId6"/>
    <p:sldId id="293" r:id="rId7"/>
    <p:sldId id="294" r:id="rId8"/>
    <p:sldId id="283" r:id="rId9"/>
    <p:sldId id="292" r:id="rId10"/>
    <p:sldId id="289" r:id="rId11"/>
    <p:sldId id="287" r:id="rId12"/>
    <p:sldId id="288" r:id="rId13"/>
  </p:sldIdLst>
  <p:sldSz cx="24379238" cy="13716000"/>
  <p:notesSz cx="6858000" cy="9144000"/>
  <p:defaultTex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B4B5"/>
    <a:srgbClr val="2AB181"/>
    <a:srgbClr val="2FAE52"/>
    <a:srgbClr val="2EAF5B"/>
    <a:srgbClr val="2BB177"/>
    <a:srgbClr val="27B395"/>
    <a:srgbClr val="00A65A"/>
    <a:srgbClr val="F39C12"/>
    <a:srgbClr val="00C0EF"/>
    <a:srgbClr val="DD4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86"/>
    <p:restoredTop sz="94690"/>
  </p:normalViewPr>
  <p:slideViewPr>
    <p:cSldViewPr snapToGrid="0" snapToObjects="1">
      <p:cViewPr>
        <p:scale>
          <a:sx n="40" d="100"/>
          <a:sy n="40" d="100"/>
        </p:scale>
        <p:origin x="786"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87649-6B42-4CD2-A191-B3B620498F26}"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US"/>
        </a:p>
      </dgm:t>
    </dgm:pt>
    <dgm:pt modelId="{99AA13EE-D19F-4D37-84D8-223554DB919C}">
      <dgm:prSet phldrT="[Text]"/>
      <dgm:spPr/>
      <dgm:t>
        <a:bodyPr/>
        <a:lstStyle/>
        <a:p>
          <a:pPr algn="just"/>
          <a:r>
            <a:rPr lang="en-US" dirty="0">
              <a:latin typeface="Roboto Light" panose="02000000000000000000" pitchFamily="2" charset="0"/>
              <a:ea typeface="Roboto Light" panose="02000000000000000000" pitchFamily="2" charset="0"/>
            </a:rPr>
            <a:t>Fragility, poverty and gender inequality are interrelated. So are entrepreneurship, emancipation, and closing of gender gaps.</a:t>
          </a:r>
        </a:p>
      </dgm:t>
    </dgm:pt>
    <dgm:pt modelId="{9245A04D-9147-4963-A708-2C2EDA24DA95}" type="parTrans" cxnId="{16EFB1DB-39DA-4DEC-B12F-97825A0C6C02}">
      <dgm:prSet/>
      <dgm:spPr/>
      <dgm:t>
        <a:bodyPr/>
        <a:lstStyle/>
        <a:p>
          <a:endParaRPr lang="en-US"/>
        </a:p>
      </dgm:t>
    </dgm:pt>
    <dgm:pt modelId="{233B23F4-E8F0-4EFF-A314-5091E1B307E2}" type="sibTrans" cxnId="{16EFB1DB-39DA-4DEC-B12F-97825A0C6C02}">
      <dgm:prSet/>
      <dgm:spPr/>
      <dgm:t>
        <a:bodyPr/>
        <a:lstStyle/>
        <a:p>
          <a:endParaRPr lang="en-US"/>
        </a:p>
      </dgm:t>
    </dgm:pt>
    <dgm:pt modelId="{4EF3898E-527F-433F-9103-BE68B542EA35}">
      <dgm:prSet/>
      <dgm:spPr/>
      <dgm:t>
        <a:bodyPr/>
        <a:lstStyle/>
        <a:p>
          <a:pPr algn="just"/>
          <a:r>
            <a:rPr lang="en-US" dirty="0">
              <a:latin typeface="Roboto Light" panose="02000000000000000000" pitchFamily="2" charset="0"/>
              <a:ea typeface="Roboto Light" panose="02000000000000000000" pitchFamily="2" charset="0"/>
            </a:rPr>
            <a:t>Increased research to better understand the experience and needs of SMEs in fragile settings has revealed that local firms are essential in times of fragility.</a:t>
          </a:r>
        </a:p>
      </dgm:t>
    </dgm:pt>
    <dgm:pt modelId="{55995F7E-48D3-4DBA-B826-5CA379A783D7}" type="parTrans" cxnId="{DAA5C67C-03C6-4F59-8BDE-B2B61D11A4F3}">
      <dgm:prSet/>
      <dgm:spPr/>
      <dgm:t>
        <a:bodyPr/>
        <a:lstStyle/>
        <a:p>
          <a:endParaRPr lang="en-US"/>
        </a:p>
      </dgm:t>
    </dgm:pt>
    <dgm:pt modelId="{B55C2649-5B58-4EB3-8EA5-3C17142589EE}" type="sibTrans" cxnId="{DAA5C67C-03C6-4F59-8BDE-B2B61D11A4F3}">
      <dgm:prSet/>
      <dgm:spPr/>
      <dgm:t>
        <a:bodyPr/>
        <a:lstStyle/>
        <a:p>
          <a:endParaRPr lang="en-US"/>
        </a:p>
      </dgm:t>
    </dgm:pt>
    <dgm:pt modelId="{0E8AD935-5466-45FD-9BAC-7B556C2E4392}">
      <dgm:prSet/>
      <dgm:spPr/>
      <dgm:t>
        <a:bodyPr/>
        <a:lstStyle/>
        <a:p>
          <a:pPr algn="just"/>
          <a:r>
            <a:rPr lang="en-US" dirty="0">
              <a:latin typeface="Roboto Light" panose="02000000000000000000" pitchFamily="2" charset="0"/>
              <a:ea typeface="Roboto Light" panose="02000000000000000000" pitchFamily="2" charset="0"/>
            </a:rPr>
            <a:t>Local SMEs are shown to have greater flexibility enabling them to have a business continuity </a:t>
          </a:r>
        </a:p>
      </dgm:t>
    </dgm:pt>
    <dgm:pt modelId="{7DF9236C-B33B-42A8-AF00-867B2EFD04E4}" type="parTrans" cxnId="{078361C7-B10B-447E-9E32-EBB81A976A41}">
      <dgm:prSet/>
      <dgm:spPr/>
      <dgm:t>
        <a:bodyPr/>
        <a:lstStyle/>
        <a:p>
          <a:endParaRPr lang="en-US"/>
        </a:p>
      </dgm:t>
    </dgm:pt>
    <dgm:pt modelId="{CC445719-ACD4-4508-91E2-D85B3619B3A7}" type="sibTrans" cxnId="{078361C7-B10B-447E-9E32-EBB81A976A41}">
      <dgm:prSet/>
      <dgm:spPr/>
      <dgm:t>
        <a:bodyPr/>
        <a:lstStyle/>
        <a:p>
          <a:endParaRPr lang="en-US"/>
        </a:p>
      </dgm:t>
    </dgm:pt>
    <dgm:pt modelId="{FB11A70D-37B0-4421-9F08-11B98CA9617A}">
      <dgm:prSet/>
      <dgm:spPr/>
      <dgm:t>
        <a:bodyPr/>
        <a:lstStyle/>
        <a:p>
          <a:pPr algn="just"/>
          <a:r>
            <a:rPr lang="en-US" dirty="0">
              <a:latin typeface="Roboto Light" panose="02000000000000000000" pitchFamily="2" charset="0"/>
              <a:ea typeface="Roboto Light" panose="02000000000000000000" pitchFamily="2" charset="0"/>
            </a:rPr>
            <a:t>SMEs also provide jobs for people in need, essential for both livelihood support during times of conflict and fragility and in reconstruction and development to bring about stability.</a:t>
          </a:r>
        </a:p>
      </dgm:t>
    </dgm:pt>
    <dgm:pt modelId="{C23A4B8C-CA74-4201-A892-3DAB3601EE2E}" type="parTrans" cxnId="{AE4D7465-D4B4-4D5E-AE57-6FE581B27457}">
      <dgm:prSet/>
      <dgm:spPr/>
      <dgm:t>
        <a:bodyPr/>
        <a:lstStyle/>
        <a:p>
          <a:endParaRPr lang="en-US"/>
        </a:p>
      </dgm:t>
    </dgm:pt>
    <dgm:pt modelId="{C8FBF8C4-77B4-4936-A650-3A05E409A1E8}" type="sibTrans" cxnId="{AE4D7465-D4B4-4D5E-AE57-6FE581B27457}">
      <dgm:prSet/>
      <dgm:spPr/>
      <dgm:t>
        <a:bodyPr/>
        <a:lstStyle/>
        <a:p>
          <a:endParaRPr lang="en-US"/>
        </a:p>
      </dgm:t>
    </dgm:pt>
    <dgm:pt modelId="{80FEA2F9-9D82-402D-A53C-3FFA8DB3EFF6}">
      <dgm:prSet/>
      <dgm:spPr/>
      <dgm:t>
        <a:bodyPr/>
        <a:lstStyle/>
        <a:p>
          <a:pPr algn="just"/>
          <a:r>
            <a:rPr lang="en-US" dirty="0">
              <a:latin typeface="Roboto Light" panose="02000000000000000000" pitchFamily="2" charset="0"/>
              <a:ea typeface="Roboto Light" panose="02000000000000000000" pitchFamily="2" charset="0"/>
            </a:rPr>
            <a:t>Many SMEs are forced to close during these critical and the majority of them are women-owned or led SMEs exacerbating the barriers to women entrepreneurship. </a:t>
          </a:r>
        </a:p>
      </dgm:t>
    </dgm:pt>
    <dgm:pt modelId="{2E0C830B-5720-461E-B8A7-76BF043F8A5B}" type="parTrans" cxnId="{2207D50D-DFFE-4E32-831E-968479397FCD}">
      <dgm:prSet/>
      <dgm:spPr/>
      <dgm:t>
        <a:bodyPr/>
        <a:lstStyle/>
        <a:p>
          <a:endParaRPr lang="en-US"/>
        </a:p>
      </dgm:t>
    </dgm:pt>
    <dgm:pt modelId="{2EDAA1C8-4E03-4DD4-BA6C-D6D1D80453B1}" type="sibTrans" cxnId="{2207D50D-DFFE-4E32-831E-968479397FCD}">
      <dgm:prSet/>
      <dgm:spPr/>
      <dgm:t>
        <a:bodyPr/>
        <a:lstStyle/>
        <a:p>
          <a:endParaRPr lang="en-US"/>
        </a:p>
      </dgm:t>
    </dgm:pt>
    <dgm:pt modelId="{C54E965B-948F-40EE-AD6C-15A6A540E0EE}">
      <dgm:prSet/>
      <dgm:spPr/>
      <dgm:t>
        <a:bodyPr/>
        <a:lstStyle/>
        <a:p>
          <a:pPr algn="just"/>
          <a:r>
            <a:rPr lang="en-US" dirty="0">
              <a:latin typeface="Roboto Light" panose="02000000000000000000" pitchFamily="2" charset="0"/>
              <a:ea typeface="Roboto Light" panose="02000000000000000000" pitchFamily="2" charset="0"/>
            </a:rPr>
            <a:t>During periods of conflict, women have even less opportunities for employment. According to the OECD, 43% of those in severe poverty live in countries in fragile situations, 70% of which are women, youth and children. </a:t>
          </a:r>
        </a:p>
      </dgm:t>
    </dgm:pt>
    <dgm:pt modelId="{8B5F08A3-A64B-4B8A-A6A6-303915C80988}" type="parTrans" cxnId="{564EA882-7202-4472-BFD6-86DA2713C82E}">
      <dgm:prSet/>
      <dgm:spPr/>
      <dgm:t>
        <a:bodyPr/>
        <a:lstStyle/>
        <a:p>
          <a:endParaRPr lang="en-US"/>
        </a:p>
      </dgm:t>
    </dgm:pt>
    <dgm:pt modelId="{D4A418D1-8D0F-4E63-998A-42AC16DD6B52}" type="sibTrans" cxnId="{564EA882-7202-4472-BFD6-86DA2713C82E}">
      <dgm:prSet/>
      <dgm:spPr/>
      <dgm:t>
        <a:bodyPr/>
        <a:lstStyle/>
        <a:p>
          <a:endParaRPr lang="en-US"/>
        </a:p>
      </dgm:t>
    </dgm:pt>
    <dgm:pt modelId="{31ADAE2B-5D81-4B6B-892C-0BE999E74314}" type="pres">
      <dgm:prSet presAssocID="{2AE87649-6B42-4CD2-A191-B3B620498F26}" presName="Name0" presStyleCnt="0">
        <dgm:presLayoutVars>
          <dgm:chMax/>
          <dgm:chPref/>
          <dgm:dir/>
        </dgm:presLayoutVars>
      </dgm:prSet>
      <dgm:spPr/>
    </dgm:pt>
    <dgm:pt modelId="{3BE2C1EA-961E-4C72-9163-5BBD75C61D22}" type="pres">
      <dgm:prSet presAssocID="{99AA13EE-D19F-4D37-84D8-223554DB919C}" presName="parenttextcomposite" presStyleCnt="0"/>
      <dgm:spPr/>
    </dgm:pt>
    <dgm:pt modelId="{0573B30A-14DD-4605-82FA-A3844CA58F7A}" type="pres">
      <dgm:prSet presAssocID="{99AA13EE-D19F-4D37-84D8-223554DB919C}" presName="parenttext" presStyleLbl="revTx" presStyleIdx="0" presStyleCnt="6" custScaleX="159712">
        <dgm:presLayoutVars>
          <dgm:chMax/>
          <dgm:chPref val="2"/>
          <dgm:bulletEnabled val="1"/>
        </dgm:presLayoutVars>
      </dgm:prSet>
      <dgm:spPr/>
    </dgm:pt>
    <dgm:pt modelId="{FD8EAEA4-414F-4C8F-98E6-B03F1FD0BB94}" type="pres">
      <dgm:prSet presAssocID="{99AA13EE-D19F-4D37-84D8-223554DB919C}" presName="parallelogramComposite" presStyleCnt="0"/>
      <dgm:spPr/>
    </dgm:pt>
    <dgm:pt modelId="{EF02AE05-32A1-48C8-AE8D-4D7B155C2828}" type="pres">
      <dgm:prSet presAssocID="{99AA13EE-D19F-4D37-84D8-223554DB919C}" presName="parallelogram1" presStyleLbl="alignNode1" presStyleIdx="0" presStyleCnt="42"/>
      <dgm:spPr/>
    </dgm:pt>
    <dgm:pt modelId="{377D87E2-22B1-490B-9132-80D66F039466}" type="pres">
      <dgm:prSet presAssocID="{99AA13EE-D19F-4D37-84D8-223554DB919C}" presName="parallelogram2" presStyleLbl="alignNode1" presStyleIdx="1" presStyleCnt="42"/>
      <dgm:spPr/>
    </dgm:pt>
    <dgm:pt modelId="{FF0CF5E4-9FA3-42CF-BD0D-7B6B9169A50F}" type="pres">
      <dgm:prSet presAssocID="{99AA13EE-D19F-4D37-84D8-223554DB919C}" presName="parallelogram3" presStyleLbl="alignNode1" presStyleIdx="2" presStyleCnt="42"/>
      <dgm:spPr/>
    </dgm:pt>
    <dgm:pt modelId="{472F1753-941B-4A5A-A060-382328079993}" type="pres">
      <dgm:prSet presAssocID="{99AA13EE-D19F-4D37-84D8-223554DB919C}" presName="parallelogram4" presStyleLbl="alignNode1" presStyleIdx="3" presStyleCnt="42"/>
      <dgm:spPr/>
    </dgm:pt>
    <dgm:pt modelId="{69DA6DD8-0E15-4733-88B8-3FCE9403C81A}" type="pres">
      <dgm:prSet presAssocID="{99AA13EE-D19F-4D37-84D8-223554DB919C}" presName="parallelogram5" presStyleLbl="alignNode1" presStyleIdx="4" presStyleCnt="42"/>
      <dgm:spPr/>
    </dgm:pt>
    <dgm:pt modelId="{43326EC2-2262-4797-910B-0DC3E01BC99C}" type="pres">
      <dgm:prSet presAssocID="{99AA13EE-D19F-4D37-84D8-223554DB919C}" presName="parallelogram6" presStyleLbl="alignNode1" presStyleIdx="5" presStyleCnt="42"/>
      <dgm:spPr/>
    </dgm:pt>
    <dgm:pt modelId="{56DE393B-B2BF-4884-81A5-E42FEFEDBB1E}" type="pres">
      <dgm:prSet presAssocID="{99AA13EE-D19F-4D37-84D8-223554DB919C}" presName="parallelogram7" presStyleLbl="alignNode1" presStyleIdx="6" presStyleCnt="42"/>
      <dgm:spPr/>
    </dgm:pt>
    <dgm:pt modelId="{D13E1FBF-C2CE-4285-A3F9-94C7B1224824}" type="pres">
      <dgm:prSet presAssocID="{233B23F4-E8F0-4EFF-A314-5091E1B307E2}" presName="sibTrans" presStyleCnt="0"/>
      <dgm:spPr/>
    </dgm:pt>
    <dgm:pt modelId="{A3329AFA-BA0E-4D7A-AA1B-22DF18AFDE51}" type="pres">
      <dgm:prSet presAssocID="{4EF3898E-527F-433F-9103-BE68B542EA35}" presName="parenttextcomposite" presStyleCnt="0"/>
      <dgm:spPr/>
    </dgm:pt>
    <dgm:pt modelId="{802E35FB-F94B-4A51-9D03-6E0B7B80BCD9}" type="pres">
      <dgm:prSet presAssocID="{4EF3898E-527F-433F-9103-BE68B542EA35}" presName="parenttext" presStyleLbl="revTx" presStyleIdx="1" presStyleCnt="6" custScaleX="159712">
        <dgm:presLayoutVars>
          <dgm:chMax/>
          <dgm:chPref val="2"/>
          <dgm:bulletEnabled val="1"/>
        </dgm:presLayoutVars>
      </dgm:prSet>
      <dgm:spPr/>
    </dgm:pt>
    <dgm:pt modelId="{E045A2A3-7674-4367-946D-60733C42B958}" type="pres">
      <dgm:prSet presAssocID="{4EF3898E-527F-433F-9103-BE68B542EA35}" presName="parallelogramComposite" presStyleCnt="0"/>
      <dgm:spPr/>
    </dgm:pt>
    <dgm:pt modelId="{164F9F57-8B90-4432-B953-C66F067A3026}" type="pres">
      <dgm:prSet presAssocID="{4EF3898E-527F-433F-9103-BE68B542EA35}" presName="parallelogram1" presStyleLbl="alignNode1" presStyleIdx="7" presStyleCnt="42"/>
      <dgm:spPr/>
    </dgm:pt>
    <dgm:pt modelId="{2AB94C59-BA55-4B67-AA6B-4A086BE9C67B}" type="pres">
      <dgm:prSet presAssocID="{4EF3898E-527F-433F-9103-BE68B542EA35}" presName="parallelogram2" presStyleLbl="alignNode1" presStyleIdx="8" presStyleCnt="42"/>
      <dgm:spPr/>
    </dgm:pt>
    <dgm:pt modelId="{A379544F-8EBB-45D4-B107-6B20F67EF6C0}" type="pres">
      <dgm:prSet presAssocID="{4EF3898E-527F-433F-9103-BE68B542EA35}" presName="parallelogram3" presStyleLbl="alignNode1" presStyleIdx="9" presStyleCnt="42"/>
      <dgm:spPr/>
    </dgm:pt>
    <dgm:pt modelId="{69887FBC-8826-4F79-A87B-E7D7B8A92191}" type="pres">
      <dgm:prSet presAssocID="{4EF3898E-527F-433F-9103-BE68B542EA35}" presName="parallelogram4" presStyleLbl="alignNode1" presStyleIdx="10" presStyleCnt="42"/>
      <dgm:spPr/>
    </dgm:pt>
    <dgm:pt modelId="{1273C195-3053-42AB-83E8-C5E6BF50C6F3}" type="pres">
      <dgm:prSet presAssocID="{4EF3898E-527F-433F-9103-BE68B542EA35}" presName="parallelogram5" presStyleLbl="alignNode1" presStyleIdx="11" presStyleCnt="42"/>
      <dgm:spPr/>
    </dgm:pt>
    <dgm:pt modelId="{E4043B69-12F6-4D96-A4EA-230DFB31C387}" type="pres">
      <dgm:prSet presAssocID="{4EF3898E-527F-433F-9103-BE68B542EA35}" presName="parallelogram6" presStyleLbl="alignNode1" presStyleIdx="12" presStyleCnt="42"/>
      <dgm:spPr/>
    </dgm:pt>
    <dgm:pt modelId="{2DBFBE48-3914-4652-B914-A5554DD87E9D}" type="pres">
      <dgm:prSet presAssocID="{4EF3898E-527F-433F-9103-BE68B542EA35}" presName="parallelogram7" presStyleLbl="alignNode1" presStyleIdx="13" presStyleCnt="42"/>
      <dgm:spPr/>
    </dgm:pt>
    <dgm:pt modelId="{1CBDF612-FF0C-47F2-8088-AE3170FF9AE5}" type="pres">
      <dgm:prSet presAssocID="{B55C2649-5B58-4EB3-8EA5-3C17142589EE}" presName="sibTrans" presStyleCnt="0"/>
      <dgm:spPr/>
    </dgm:pt>
    <dgm:pt modelId="{90601F5B-0125-4D9F-8A21-13E209B25C3C}" type="pres">
      <dgm:prSet presAssocID="{0E8AD935-5466-45FD-9BAC-7B556C2E4392}" presName="parenttextcomposite" presStyleCnt="0"/>
      <dgm:spPr/>
    </dgm:pt>
    <dgm:pt modelId="{3296B11C-4C7F-42FB-97D2-A1A1CD430F6A}" type="pres">
      <dgm:prSet presAssocID="{0E8AD935-5466-45FD-9BAC-7B556C2E4392}" presName="parenttext" presStyleLbl="revTx" presStyleIdx="2" presStyleCnt="6" custScaleX="159712">
        <dgm:presLayoutVars>
          <dgm:chMax/>
          <dgm:chPref val="2"/>
          <dgm:bulletEnabled val="1"/>
        </dgm:presLayoutVars>
      </dgm:prSet>
      <dgm:spPr/>
    </dgm:pt>
    <dgm:pt modelId="{02D0272F-4436-4EB1-98A7-7E404B1A32AD}" type="pres">
      <dgm:prSet presAssocID="{0E8AD935-5466-45FD-9BAC-7B556C2E4392}" presName="parallelogramComposite" presStyleCnt="0"/>
      <dgm:spPr/>
    </dgm:pt>
    <dgm:pt modelId="{C28269D5-4432-4903-8614-71997B709E09}" type="pres">
      <dgm:prSet presAssocID="{0E8AD935-5466-45FD-9BAC-7B556C2E4392}" presName="parallelogram1" presStyleLbl="alignNode1" presStyleIdx="14" presStyleCnt="42"/>
      <dgm:spPr/>
    </dgm:pt>
    <dgm:pt modelId="{CFA14208-6195-4E39-B4A6-C8A19CAEB761}" type="pres">
      <dgm:prSet presAssocID="{0E8AD935-5466-45FD-9BAC-7B556C2E4392}" presName="parallelogram2" presStyleLbl="alignNode1" presStyleIdx="15" presStyleCnt="42"/>
      <dgm:spPr/>
    </dgm:pt>
    <dgm:pt modelId="{148B609D-ABA9-4605-A50F-71E1A6225A63}" type="pres">
      <dgm:prSet presAssocID="{0E8AD935-5466-45FD-9BAC-7B556C2E4392}" presName="parallelogram3" presStyleLbl="alignNode1" presStyleIdx="16" presStyleCnt="42"/>
      <dgm:spPr/>
    </dgm:pt>
    <dgm:pt modelId="{F7C1BF6B-83A4-49CE-BEA3-99198B3FF13A}" type="pres">
      <dgm:prSet presAssocID="{0E8AD935-5466-45FD-9BAC-7B556C2E4392}" presName="parallelogram4" presStyleLbl="alignNode1" presStyleIdx="17" presStyleCnt="42"/>
      <dgm:spPr/>
    </dgm:pt>
    <dgm:pt modelId="{43034FF9-652D-4198-9DB0-24D56B4E8726}" type="pres">
      <dgm:prSet presAssocID="{0E8AD935-5466-45FD-9BAC-7B556C2E4392}" presName="parallelogram5" presStyleLbl="alignNode1" presStyleIdx="18" presStyleCnt="42"/>
      <dgm:spPr/>
    </dgm:pt>
    <dgm:pt modelId="{40207160-93CF-4CE6-9EDD-75D9693F8EF4}" type="pres">
      <dgm:prSet presAssocID="{0E8AD935-5466-45FD-9BAC-7B556C2E4392}" presName="parallelogram6" presStyleLbl="alignNode1" presStyleIdx="19" presStyleCnt="42"/>
      <dgm:spPr/>
    </dgm:pt>
    <dgm:pt modelId="{89473E92-C7B0-4CDE-A252-E319B2410277}" type="pres">
      <dgm:prSet presAssocID="{0E8AD935-5466-45FD-9BAC-7B556C2E4392}" presName="parallelogram7" presStyleLbl="alignNode1" presStyleIdx="20" presStyleCnt="42"/>
      <dgm:spPr/>
    </dgm:pt>
    <dgm:pt modelId="{B5FE7473-8349-402B-8674-B0ADAFC94A39}" type="pres">
      <dgm:prSet presAssocID="{CC445719-ACD4-4508-91E2-D85B3619B3A7}" presName="sibTrans" presStyleCnt="0"/>
      <dgm:spPr/>
    </dgm:pt>
    <dgm:pt modelId="{DE4A365E-F249-444A-B7EA-E8A30470B71B}" type="pres">
      <dgm:prSet presAssocID="{FB11A70D-37B0-4421-9F08-11B98CA9617A}" presName="parenttextcomposite" presStyleCnt="0"/>
      <dgm:spPr/>
    </dgm:pt>
    <dgm:pt modelId="{03AC6FC0-29DF-4AB5-80BE-6E49BD914DF6}" type="pres">
      <dgm:prSet presAssocID="{FB11A70D-37B0-4421-9F08-11B98CA9617A}" presName="parenttext" presStyleLbl="revTx" presStyleIdx="3" presStyleCnt="6" custScaleX="159712">
        <dgm:presLayoutVars>
          <dgm:chMax/>
          <dgm:chPref val="2"/>
          <dgm:bulletEnabled val="1"/>
        </dgm:presLayoutVars>
      </dgm:prSet>
      <dgm:spPr/>
    </dgm:pt>
    <dgm:pt modelId="{F7E271D4-C86A-4D2D-ABC2-3AF5E326A0A2}" type="pres">
      <dgm:prSet presAssocID="{FB11A70D-37B0-4421-9F08-11B98CA9617A}" presName="parallelogramComposite" presStyleCnt="0"/>
      <dgm:spPr/>
    </dgm:pt>
    <dgm:pt modelId="{D089F6D3-E3DD-4903-93B2-64D0DA1A7AD0}" type="pres">
      <dgm:prSet presAssocID="{FB11A70D-37B0-4421-9F08-11B98CA9617A}" presName="parallelogram1" presStyleLbl="alignNode1" presStyleIdx="21" presStyleCnt="42"/>
      <dgm:spPr/>
    </dgm:pt>
    <dgm:pt modelId="{8EEACAF4-59B4-4B86-90E5-7488E9636863}" type="pres">
      <dgm:prSet presAssocID="{FB11A70D-37B0-4421-9F08-11B98CA9617A}" presName="parallelogram2" presStyleLbl="alignNode1" presStyleIdx="22" presStyleCnt="42"/>
      <dgm:spPr/>
    </dgm:pt>
    <dgm:pt modelId="{D7938165-A7D8-4A21-BEF7-2CD81A40C52F}" type="pres">
      <dgm:prSet presAssocID="{FB11A70D-37B0-4421-9F08-11B98CA9617A}" presName="parallelogram3" presStyleLbl="alignNode1" presStyleIdx="23" presStyleCnt="42"/>
      <dgm:spPr/>
    </dgm:pt>
    <dgm:pt modelId="{8A460E26-0804-42AC-901D-A9028FFAE8B2}" type="pres">
      <dgm:prSet presAssocID="{FB11A70D-37B0-4421-9F08-11B98CA9617A}" presName="parallelogram4" presStyleLbl="alignNode1" presStyleIdx="24" presStyleCnt="42"/>
      <dgm:spPr/>
    </dgm:pt>
    <dgm:pt modelId="{B09756FE-9BF8-49E2-85F8-235B642E4837}" type="pres">
      <dgm:prSet presAssocID="{FB11A70D-37B0-4421-9F08-11B98CA9617A}" presName="parallelogram5" presStyleLbl="alignNode1" presStyleIdx="25" presStyleCnt="42"/>
      <dgm:spPr/>
    </dgm:pt>
    <dgm:pt modelId="{8B5155B6-B3FC-43A2-9A1C-3CCC0B6F14C7}" type="pres">
      <dgm:prSet presAssocID="{FB11A70D-37B0-4421-9F08-11B98CA9617A}" presName="parallelogram6" presStyleLbl="alignNode1" presStyleIdx="26" presStyleCnt="42"/>
      <dgm:spPr/>
    </dgm:pt>
    <dgm:pt modelId="{A683F2B1-F79C-41B7-9C07-8FD567660355}" type="pres">
      <dgm:prSet presAssocID="{FB11A70D-37B0-4421-9F08-11B98CA9617A}" presName="parallelogram7" presStyleLbl="alignNode1" presStyleIdx="27" presStyleCnt="42"/>
      <dgm:spPr/>
    </dgm:pt>
    <dgm:pt modelId="{75B952AE-D3BB-4366-A417-8791CA4E0F9E}" type="pres">
      <dgm:prSet presAssocID="{C8FBF8C4-77B4-4936-A650-3A05E409A1E8}" presName="sibTrans" presStyleCnt="0"/>
      <dgm:spPr/>
    </dgm:pt>
    <dgm:pt modelId="{B5CAF601-2743-40AB-83BB-2A2AA898350A}" type="pres">
      <dgm:prSet presAssocID="{80FEA2F9-9D82-402D-A53C-3FFA8DB3EFF6}" presName="parenttextcomposite" presStyleCnt="0"/>
      <dgm:spPr/>
    </dgm:pt>
    <dgm:pt modelId="{D8719C41-9D00-4A85-9289-E174C9C07F5F}" type="pres">
      <dgm:prSet presAssocID="{80FEA2F9-9D82-402D-A53C-3FFA8DB3EFF6}" presName="parenttext" presStyleLbl="revTx" presStyleIdx="4" presStyleCnt="6" custScaleX="159712">
        <dgm:presLayoutVars>
          <dgm:chMax/>
          <dgm:chPref val="2"/>
          <dgm:bulletEnabled val="1"/>
        </dgm:presLayoutVars>
      </dgm:prSet>
      <dgm:spPr/>
    </dgm:pt>
    <dgm:pt modelId="{233A4EF3-F4E5-4F84-ABF5-A071A6BE68FC}" type="pres">
      <dgm:prSet presAssocID="{80FEA2F9-9D82-402D-A53C-3FFA8DB3EFF6}" presName="parallelogramComposite" presStyleCnt="0"/>
      <dgm:spPr/>
    </dgm:pt>
    <dgm:pt modelId="{0450C29C-0397-4522-ABA5-54CAC5F8EF31}" type="pres">
      <dgm:prSet presAssocID="{80FEA2F9-9D82-402D-A53C-3FFA8DB3EFF6}" presName="parallelogram1" presStyleLbl="alignNode1" presStyleIdx="28" presStyleCnt="42"/>
      <dgm:spPr/>
    </dgm:pt>
    <dgm:pt modelId="{E9F513D9-ABDB-428C-95A4-2350AFAE0CC3}" type="pres">
      <dgm:prSet presAssocID="{80FEA2F9-9D82-402D-A53C-3FFA8DB3EFF6}" presName="parallelogram2" presStyleLbl="alignNode1" presStyleIdx="29" presStyleCnt="42"/>
      <dgm:spPr/>
    </dgm:pt>
    <dgm:pt modelId="{5F0663C8-522D-44BE-A7AD-37C36095A3F7}" type="pres">
      <dgm:prSet presAssocID="{80FEA2F9-9D82-402D-A53C-3FFA8DB3EFF6}" presName="parallelogram3" presStyleLbl="alignNode1" presStyleIdx="30" presStyleCnt="42"/>
      <dgm:spPr/>
    </dgm:pt>
    <dgm:pt modelId="{EEB86072-C1F9-461D-8942-DD058DB0D477}" type="pres">
      <dgm:prSet presAssocID="{80FEA2F9-9D82-402D-A53C-3FFA8DB3EFF6}" presName="parallelogram4" presStyleLbl="alignNode1" presStyleIdx="31" presStyleCnt="42"/>
      <dgm:spPr/>
    </dgm:pt>
    <dgm:pt modelId="{AC2DD579-B6CB-4D6B-B452-3695188D4BBC}" type="pres">
      <dgm:prSet presAssocID="{80FEA2F9-9D82-402D-A53C-3FFA8DB3EFF6}" presName="parallelogram5" presStyleLbl="alignNode1" presStyleIdx="32" presStyleCnt="42"/>
      <dgm:spPr/>
    </dgm:pt>
    <dgm:pt modelId="{418876BD-7A07-4CD6-9B73-5D786C2EEAA7}" type="pres">
      <dgm:prSet presAssocID="{80FEA2F9-9D82-402D-A53C-3FFA8DB3EFF6}" presName="parallelogram6" presStyleLbl="alignNode1" presStyleIdx="33" presStyleCnt="42"/>
      <dgm:spPr/>
    </dgm:pt>
    <dgm:pt modelId="{24FCB818-EF76-4B20-BFE3-E8B021EEEE91}" type="pres">
      <dgm:prSet presAssocID="{80FEA2F9-9D82-402D-A53C-3FFA8DB3EFF6}" presName="parallelogram7" presStyleLbl="alignNode1" presStyleIdx="34" presStyleCnt="42"/>
      <dgm:spPr/>
    </dgm:pt>
    <dgm:pt modelId="{982F690E-D4B4-42D5-A022-E3A189F3759B}" type="pres">
      <dgm:prSet presAssocID="{2EDAA1C8-4E03-4DD4-BA6C-D6D1D80453B1}" presName="sibTrans" presStyleCnt="0"/>
      <dgm:spPr/>
    </dgm:pt>
    <dgm:pt modelId="{3AB1D278-DB37-4AC6-8EE9-A72085F60742}" type="pres">
      <dgm:prSet presAssocID="{C54E965B-948F-40EE-AD6C-15A6A540E0EE}" presName="parenttextcomposite" presStyleCnt="0"/>
      <dgm:spPr/>
    </dgm:pt>
    <dgm:pt modelId="{D6F31A92-3BF2-4BE6-8B0B-807A47BBFF3C}" type="pres">
      <dgm:prSet presAssocID="{C54E965B-948F-40EE-AD6C-15A6A540E0EE}" presName="parenttext" presStyleLbl="revTx" presStyleIdx="5" presStyleCnt="6" custScaleX="159712">
        <dgm:presLayoutVars>
          <dgm:chMax/>
          <dgm:chPref val="2"/>
          <dgm:bulletEnabled val="1"/>
        </dgm:presLayoutVars>
      </dgm:prSet>
      <dgm:spPr/>
    </dgm:pt>
    <dgm:pt modelId="{75897CE1-8883-4F9B-9051-BDD6A0656376}" type="pres">
      <dgm:prSet presAssocID="{C54E965B-948F-40EE-AD6C-15A6A540E0EE}" presName="parallelogramComposite" presStyleCnt="0"/>
      <dgm:spPr/>
    </dgm:pt>
    <dgm:pt modelId="{E063609F-6857-4B28-940D-8A0904D2CC60}" type="pres">
      <dgm:prSet presAssocID="{C54E965B-948F-40EE-AD6C-15A6A540E0EE}" presName="parallelogram1" presStyleLbl="alignNode1" presStyleIdx="35" presStyleCnt="42"/>
      <dgm:spPr/>
    </dgm:pt>
    <dgm:pt modelId="{28257D52-5F9C-4E05-891B-5D7E73B47A84}" type="pres">
      <dgm:prSet presAssocID="{C54E965B-948F-40EE-AD6C-15A6A540E0EE}" presName="parallelogram2" presStyleLbl="alignNode1" presStyleIdx="36" presStyleCnt="42"/>
      <dgm:spPr/>
    </dgm:pt>
    <dgm:pt modelId="{BDE98F98-D485-4255-B57E-F6858E6316E9}" type="pres">
      <dgm:prSet presAssocID="{C54E965B-948F-40EE-AD6C-15A6A540E0EE}" presName="parallelogram3" presStyleLbl="alignNode1" presStyleIdx="37" presStyleCnt="42"/>
      <dgm:spPr/>
    </dgm:pt>
    <dgm:pt modelId="{15F1C87E-D431-4314-AC1B-0015F884B3EA}" type="pres">
      <dgm:prSet presAssocID="{C54E965B-948F-40EE-AD6C-15A6A540E0EE}" presName="parallelogram4" presStyleLbl="alignNode1" presStyleIdx="38" presStyleCnt="42"/>
      <dgm:spPr/>
    </dgm:pt>
    <dgm:pt modelId="{D7800BFE-CB94-4082-87B1-B85052773CC5}" type="pres">
      <dgm:prSet presAssocID="{C54E965B-948F-40EE-AD6C-15A6A540E0EE}" presName="parallelogram5" presStyleLbl="alignNode1" presStyleIdx="39" presStyleCnt="42"/>
      <dgm:spPr/>
    </dgm:pt>
    <dgm:pt modelId="{B6913346-8EAE-4E13-A063-868D343695FA}" type="pres">
      <dgm:prSet presAssocID="{C54E965B-948F-40EE-AD6C-15A6A540E0EE}" presName="parallelogram6" presStyleLbl="alignNode1" presStyleIdx="40" presStyleCnt="42"/>
      <dgm:spPr/>
    </dgm:pt>
    <dgm:pt modelId="{1000EEE6-80E2-4D2C-9FB4-5F30610C554C}" type="pres">
      <dgm:prSet presAssocID="{C54E965B-948F-40EE-AD6C-15A6A540E0EE}" presName="parallelogram7" presStyleLbl="alignNode1" presStyleIdx="41" presStyleCnt="42"/>
      <dgm:spPr/>
    </dgm:pt>
  </dgm:ptLst>
  <dgm:cxnLst>
    <dgm:cxn modelId="{1047A608-0D18-4482-BF8A-A001A0059DE2}" type="presOf" srcId="{2AE87649-6B42-4CD2-A191-B3B620498F26}" destId="{31ADAE2B-5D81-4B6B-892C-0BE999E74314}" srcOrd="0" destOrd="0" presId="urn:microsoft.com/office/officeart/2008/layout/VerticalAccentList"/>
    <dgm:cxn modelId="{2207D50D-DFFE-4E32-831E-968479397FCD}" srcId="{2AE87649-6B42-4CD2-A191-B3B620498F26}" destId="{80FEA2F9-9D82-402D-A53C-3FFA8DB3EFF6}" srcOrd="4" destOrd="0" parTransId="{2E0C830B-5720-461E-B8A7-76BF043F8A5B}" sibTransId="{2EDAA1C8-4E03-4DD4-BA6C-D6D1D80453B1}"/>
    <dgm:cxn modelId="{AE4D7465-D4B4-4D5E-AE57-6FE581B27457}" srcId="{2AE87649-6B42-4CD2-A191-B3B620498F26}" destId="{FB11A70D-37B0-4421-9F08-11B98CA9617A}" srcOrd="3" destOrd="0" parTransId="{C23A4B8C-CA74-4201-A892-3DAB3601EE2E}" sibTransId="{C8FBF8C4-77B4-4936-A650-3A05E409A1E8}"/>
    <dgm:cxn modelId="{DAA5C67C-03C6-4F59-8BDE-B2B61D11A4F3}" srcId="{2AE87649-6B42-4CD2-A191-B3B620498F26}" destId="{4EF3898E-527F-433F-9103-BE68B542EA35}" srcOrd="1" destOrd="0" parTransId="{55995F7E-48D3-4DBA-B826-5CA379A783D7}" sibTransId="{B55C2649-5B58-4EB3-8EA5-3C17142589EE}"/>
    <dgm:cxn modelId="{564EA882-7202-4472-BFD6-86DA2713C82E}" srcId="{2AE87649-6B42-4CD2-A191-B3B620498F26}" destId="{C54E965B-948F-40EE-AD6C-15A6A540E0EE}" srcOrd="5" destOrd="0" parTransId="{8B5F08A3-A64B-4B8A-A6A6-303915C80988}" sibTransId="{D4A418D1-8D0F-4E63-998A-42AC16DD6B52}"/>
    <dgm:cxn modelId="{4837298D-9856-4522-9889-888EE3A5B273}" type="presOf" srcId="{C54E965B-948F-40EE-AD6C-15A6A540E0EE}" destId="{D6F31A92-3BF2-4BE6-8B0B-807A47BBFF3C}" srcOrd="0" destOrd="0" presId="urn:microsoft.com/office/officeart/2008/layout/VerticalAccentList"/>
    <dgm:cxn modelId="{2704E08E-8FE2-47AB-98FF-325A84BD3556}" type="presOf" srcId="{4EF3898E-527F-433F-9103-BE68B542EA35}" destId="{802E35FB-F94B-4A51-9D03-6E0B7B80BCD9}" srcOrd="0" destOrd="0" presId="urn:microsoft.com/office/officeart/2008/layout/VerticalAccentList"/>
    <dgm:cxn modelId="{65A8C991-3C01-49BA-8DAD-45E361EB037D}" type="presOf" srcId="{FB11A70D-37B0-4421-9F08-11B98CA9617A}" destId="{03AC6FC0-29DF-4AB5-80BE-6E49BD914DF6}" srcOrd="0" destOrd="0" presId="urn:microsoft.com/office/officeart/2008/layout/VerticalAccentList"/>
    <dgm:cxn modelId="{BB440FB5-F71F-4504-84FF-A3C8DB1A3E14}" type="presOf" srcId="{80FEA2F9-9D82-402D-A53C-3FFA8DB3EFF6}" destId="{D8719C41-9D00-4A85-9289-E174C9C07F5F}" srcOrd="0" destOrd="0" presId="urn:microsoft.com/office/officeart/2008/layout/VerticalAccentList"/>
    <dgm:cxn modelId="{4F9A4BBB-0651-479E-A3D1-6D209C848AA1}" type="presOf" srcId="{0E8AD935-5466-45FD-9BAC-7B556C2E4392}" destId="{3296B11C-4C7F-42FB-97D2-A1A1CD430F6A}" srcOrd="0" destOrd="0" presId="urn:microsoft.com/office/officeart/2008/layout/VerticalAccentList"/>
    <dgm:cxn modelId="{078361C7-B10B-447E-9E32-EBB81A976A41}" srcId="{2AE87649-6B42-4CD2-A191-B3B620498F26}" destId="{0E8AD935-5466-45FD-9BAC-7B556C2E4392}" srcOrd="2" destOrd="0" parTransId="{7DF9236C-B33B-42A8-AF00-867B2EFD04E4}" sibTransId="{CC445719-ACD4-4508-91E2-D85B3619B3A7}"/>
    <dgm:cxn modelId="{C7788FD1-6364-4FBA-9329-AAB705246E2A}" type="presOf" srcId="{99AA13EE-D19F-4D37-84D8-223554DB919C}" destId="{0573B30A-14DD-4605-82FA-A3844CA58F7A}" srcOrd="0" destOrd="0" presId="urn:microsoft.com/office/officeart/2008/layout/VerticalAccentList"/>
    <dgm:cxn modelId="{16EFB1DB-39DA-4DEC-B12F-97825A0C6C02}" srcId="{2AE87649-6B42-4CD2-A191-B3B620498F26}" destId="{99AA13EE-D19F-4D37-84D8-223554DB919C}" srcOrd="0" destOrd="0" parTransId="{9245A04D-9147-4963-A708-2C2EDA24DA95}" sibTransId="{233B23F4-E8F0-4EFF-A314-5091E1B307E2}"/>
    <dgm:cxn modelId="{72D260D4-D565-4C84-AFFF-13E2DBC6EF8A}" type="presParOf" srcId="{31ADAE2B-5D81-4B6B-892C-0BE999E74314}" destId="{3BE2C1EA-961E-4C72-9163-5BBD75C61D22}" srcOrd="0" destOrd="0" presId="urn:microsoft.com/office/officeart/2008/layout/VerticalAccentList"/>
    <dgm:cxn modelId="{C9D70B69-8039-43B8-8D34-D36FC6F5EC6A}" type="presParOf" srcId="{3BE2C1EA-961E-4C72-9163-5BBD75C61D22}" destId="{0573B30A-14DD-4605-82FA-A3844CA58F7A}" srcOrd="0" destOrd="0" presId="urn:microsoft.com/office/officeart/2008/layout/VerticalAccentList"/>
    <dgm:cxn modelId="{0BC34114-B0BA-44CC-8D3D-97D58B39F4F4}" type="presParOf" srcId="{31ADAE2B-5D81-4B6B-892C-0BE999E74314}" destId="{FD8EAEA4-414F-4C8F-98E6-B03F1FD0BB94}" srcOrd="1" destOrd="0" presId="urn:microsoft.com/office/officeart/2008/layout/VerticalAccentList"/>
    <dgm:cxn modelId="{44B7C2FD-FED1-49AE-AC5E-D1B856D62506}" type="presParOf" srcId="{FD8EAEA4-414F-4C8F-98E6-B03F1FD0BB94}" destId="{EF02AE05-32A1-48C8-AE8D-4D7B155C2828}" srcOrd="0" destOrd="0" presId="urn:microsoft.com/office/officeart/2008/layout/VerticalAccentList"/>
    <dgm:cxn modelId="{46875785-7AFD-4070-A614-56852DE22B76}" type="presParOf" srcId="{FD8EAEA4-414F-4C8F-98E6-B03F1FD0BB94}" destId="{377D87E2-22B1-490B-9132-80D66F039466}" srcOrd="1" destOrd="0" presId="urn:microsoft.com/office/officeart/2008/layout/VerticalAccentList"/>
    <dgm:cxn modelId="{0C3D3BAD-26A8-42D8-A052-1ACD9238B8CF}" type="presParOf" srcId="{FD8EAEA4-414F-4C8F-98E6-B03F1FD0BB94}" destId="{FF0CF5E4-9FA3-42CF-BD0D-7B6B9169A50F}" srcOrd="2" destOrd="0" presId="urn:microsoft.com/office/officeart/2008/layout/VerticalAccentList"/>
    <dgm:cxn modelId="{B1256597-471B-4362-A4FA-3502ADC72289}" type="presParOf" srcId="{FD8EAEA4-414F-4C8F-98E6-B03F1FD0BB94}" destId="{472F1753-941B-4A5A-A060-382328079993}" srcOrd="3" destOrd="0" presId="urn:microsoft.com/office/officeart/2008/layout/VerticalAccentList"/>
    <dgm:cxn modelId="{DCADA9F6-E64F-4AD6-BC61-898B2265B883}" type="presParOf" srcId="{FD8EAEA4-414F-4C8F-98E6-B03F1FD0BB94}" destId="{69DA6DD8-0E15-4733-88B8-3FCE9403C81A}" srcOrd="4" destOrd="0" presId="urn:microsoft.com/office/officeart/2008/layout/VerticalAccentList"/>
    <dgm:cxn modelId="{1378A9C8-673E-4D0E-AC0C-F5ED6A27340C}" type="presParOf" srcId="{FD8EAEA4-414F-4C8F-98E6-B03F1FD0BB94}" destId="{43326EC2-2262-4797-910B-0DC3E01BC99C}" srcOrd="5" destOrd="0" presId="urn:microsoft.com/office/officeart/2008/layout/VerticalAccentList"/>
    <dgm:cxn modelId="{35E172C2-FB85-4ADE-B022-EB3314F16DAF}" type="presParOf" srcId="{FD8EAEA4-414F-4C8F-98E6-B03F1FD0BB94}" destId="{56DE393B-B2BF-4884-81A5-E42FEFEDBB1E}" srcOrd="6" destOrd="0" presId="urn:microsoft.com/office/officeart/2008/layout/VerticalAccentList"/>
    <dgm:cxn modelId="{38AB84CE-B21D-4236-A3E6-B2B9ADF35B43}" type="presParOf" srcId="{31ADAE2B-5D81-4B6B-892C-0BE999E74314}" destId="{D13E1FBF-C2CE-4285-A3F9-94C7B1224824}" srcOrd="2" destOrd="0" presId="urn:microsoft.com/office/officeart/2008/layout/VerticalAccentList"/>
    <dgm:cxn modelId="{6F395D16-948A-4DFD-AAB2-F4D982E2DA36}" type="presParOf" srcId="{31ADAE2B-5D81-4B6B-892C-0BE999E74314}" destId="{A3329AFA-BA0E-4D7A-AA1B-22DF18AFDE51}" srcOrd="3" destOrd="0" presId="urn:microsoft.com/office/officeart/2008/layout/VerticalAccentList"/>
    <dgm:cxn modelId="{13437D48-A775-4DA0-972F-F0DA27E1A6DD}" type="presParOf" srcId="{A3329AFA-BA0E-4D7A-AA1B-22DF18AFDE51}" destId="{802E35FB-F94B-4A51-9D03-6E0B7B80BCD9}" srcOrd="0" destOrd="0" presId="urn:microsoft.com/office/officeart/2008/layout/VerticalAccentList"/>
    <dgm:cxn modelId="{F591C8DF-0522-4DF2-9D42-07FAA87494A5}" type="presParOf" srcId="{31ADAE2B-5D81-4B6B-892C-0BE999E74314}" destId="{E045A2A3-7674-4367-946D-60733C42B958}" srcOrd="4" destOrd="0" presId="urn:microsoft.com/office/officeart/2008/layout/VerticalAccentList"/>
    <dgm:cxn modelId="{12BAF495-88B5-40C3-BD89-5C57E6A08DD7}" type="presParOf" srcId="{E045A2A3-7674-4367-946D-60733C42B958}" destId="{164F9F57-8B90-4432-B953-C66F067A3026}" srcOrd="0" destOrd="0" presId="urn:microsoft.com/office/officeart/2008/layout/VerticalAccentList"/>
    <dgm:cxn modelId="{96EAB79A-F257-49FA-9DA7-3D51EEE256D1}" type="presParOf" srcId="{E045A2A3-7674-4367-946D-60733C42B958}" destId="{2AB94C59-BA55-4B67-AA6B-4A086BE9C67B}" srcOrd="1" destOrd="0" presId="urn:microsoft.com/office/officeart/2008/layout/VerticalAccentList"/>
    <dgm:cxn modelId="{174E9F9B-EA39-4A03-AA1C-EC87DC7C2F14}" type="presParOf" srcId="{E045A2A3-7674-4367-946D-60733C42B958}" destId="{A379544F-8EBB-45D4-B107-6B20F67EF6C0}" srcOrd="2" destOrd="0" presId="urn:microsoft.com/office/officeart/2008/layout/VerticalAccentList"/>
    <dgm:cxn modelId="{64825762-E547-4D30-A4F5-0B4AE4F1D106}" type="presParOf" srcId="{E045A2A3-7674-4367-946D-60733C42B958}" destId="{69887FBC-8826-4F79-A87B-E7D7B8A92191}" srcOrd="3" destOrd="0" presId="urn:microsoft.com/office/officeart/2008/layout/VerticalAccentList"/>
    <dgm:cxn modelId="{67F21B18-C02D-439E-8D5B-F33ECC08F082}" type="presParOf" srcId="{E045A2A3-7674-4367-946D-60733C42B958}" destId="{1273C195-3053-42AB-83E8-C5E6BF50C6F3}" srcOrd="4" destOrd="0" presId="urn:microsoft.com/office/officeart/2008/layout/VerticalAccentList"/>
    <dgm:cxn modelId="{E225E7CE-6F3A-42EC-8C73-0F64FAF73949}" type="presParOf" srcId="{E045A2A3-7674-4367-946D-60733C42B958}" destId="{E4043B69-12F6-4D96-A4EA-230DFB31C387}" srcOrd="5" destOrd="0" presId="urn:microsoft.com/office/officeart/2008/layout/VerticalAccentList"/>
    <dgm:cxn modelId="{2EFCFB78-8B24-413C-9822-63C4C8304B60}" type="presParOf" srcId="{E045A2A3-7674-4367-946D-60733C42B958}" destId="{2DBFBE48-3914-4652-B914-A5554DD87E9D}" srcOrd="6" destOrd="0" presId="urn:microsoft.com/office/officeart/2008/layout/VerticalAccentList"/>
    <dgm:cxn modelId="{0A2C52AC-C650-4C65-B54D-BF10797FD893}" type="presParOf" srcId="{31ADAE2B-5D81-4B6B-892C-0BE999E74314}" destId="{1CBDF612-FF0C-47F2-8088-AE3170FF9AE5}" srcOrd="5" destOrd="0" presId="urn:microsoft.com/office/officeart/2008/layout/VerticalAccentList"/>
    <dgm:cxn modelId="{6628A550-E87C-4DDA-9BF1-909125B0F485}" type="presParOf" srcId="{31ADAE2B-5D81-4B6B-892C-0BE999E74314}" destId="{90601F5B-0125-4D9F-8A21-13E209B25C3C}" srcOrd="6" destOrd="0" presId="urn:microsoft.com/office/officeart/2008/layout/VerticalAccentList"/>
    <dgm:cxn modelId="{9E715B0D-33C3-4B95-ADB3-52AC4E182A83}" type="presParOf" srcId="{90601F5B-0125-4D9F-8A21-13E209B25C3C}" destId="{3296B11C-4C7F-42FB-97D2-A1A1CD430F6A}" srcOrd="0" destOrd="0" presId="urn:microsoft.com/office/officeart/2008/layout/VerticalAccentList"/>
    <dgm:cxn modelId="{5C028595-5029-4996-BEBA-EAC194EDC62A}" type="presParOf" srcId="{31ADAE2B-5D81-4B6B-892C-0BE999E74314}" destId="{02D0272F-4436-4EB1-98A7-7E404B1A32AD}" srcOrd="7" destOrd="0" presId="urn:microsoft.com/office/officeart/2008/layout/VerticalAccentList"/>
    <dgm:cxn modelId="{92B947B3-89DA-4733-A04C-9FEDCF078F18}" type="presParOf" srcId="{02D0272F-4436-4EB1-98A7-7E404B1A32AD}" destId="{C28269D5-4432-4903-8614-71997B709E09}" srcOrd="0" destOrd="0" presId="urn:microsoft.com/office/officeart/2008/layout/VerticalAccentList"/>
    <dgm:cxn modelId="{C748758B-1ED3-4D14-844E-E8A5F10C0A00}" type="presParOf" srcId="{02D0272F-4436-4EB1-98A7-7E404B1A32AD}" destId="{CFA14208-6195-4E39-B4A6-C8A19CAEB761}" srcOrd="1" destOrd="0" presId="urn:microsoft.com/office/officeart/2008/layout/VerticalAccentList"/>
    <dgm:cxn modelId="{FE6A36A3-6F6D-4120-ABDE-D2BFB42AC139}" type="presParOf" srcId="{02D0272F-4436-4EB1-98A7-7E404B1A32AD}" destId="{148B609D-ABA9-4605-A50F-71E1A6225A63}" srcOrd="2" destOrd="0" presId="urn:microsoft.com/office/officeart/2008/layout/VerticalAccentList"/>
    <dgm:cxn modelId="{351A967C-8A7F-44B9-AD00-D72E42AE2399}" type="presParOf" srcId="{02D0272F-4436-4EB1-98A7-7E404B1A32AD}" destId="{F7C1BF6B-83A4-49CE-BEA3-99198B3FF13A}" srcOrd="3" destOrd="0" presId="urn:microsoft.com/office/officeart/2008/layout/VerticalAccentList"/>
    <dgm:cxn modelId="{ED15449B-86CC-413F-95CB-3522028D31AD}" type="presParOf" srcId="{02D0272F-4436-4EB1-98A7-7E404B1A32AD}" destId="{43034FF9-652D-4198-9DB0-24D56B4E8726}" srcOrd="4" destOrd="0" presId="urn:microsoft.com/office/officeart/2008/layout/VerticalAccentList"/>
    <dgm:cxn modelId="{D9811D96-0ED9-4B1B-AB94-504F6F1C4414}" type="presParOf" srcId="{02D0272F-4436-4EB1-98A7-7E404B1A32AD}" destId="{40207160-93CF-4CE6-9EDD-75D9693F8EF4}" srcOrd="5" destOrd="0" presId="urn:microsoft.com/office/officeart/2008/layout/VerticalAccentList"/>
    <dgm:cxn modelId="{B9B6D663-79AD-4762-9342-7C78AB0CBA77}" type="presParOf" srcId="{02D0272F-4436-4EB1-98A7-7E404B1A32AD}" destId="{89473E92-C7B0-4CDE-A252-E319B2410277}" srcOrd="6" destOrd="0" presId="urn:microsoft.com/office/officeart/2008/layout/VerticalAccentList"/>
    <dgm:cxn modelId="{E420947E-6A95-4323-A627-99A1868255B3}" type="presParOf" srcId="{31ADAE2B-5D81-4B6B-892C-0BE999E74314}" destId="{B5FE7473-8349-402B-8674-B0ADAFC94A39}" srcOrd="8" destOrd="0" presId="urn:microsoft.com/office/officeart/2008/layout/VerticalAccentList"/>
    <dgm:cxn modelId="{D5FB3B99-098C-4817-8F16-AC8BF46410C8}" type="presParOf" srcId="{31ADAE2B-5D81-4B6B-892C-0BE999E74314}" destId="{DE4A365E-F249-444A-B7EA-E8A30470B71B}" srcOrd="9" destOrd="0" presId="urn:microsoft.com/office/officeart/2008/layout/VerticalAccentList"/>
    <dgm:cxn modelId="{6D2FF107-22CD-4F4B-A058-C4AE09A9DAE7}" type="presParOf" srcId="{DE4A365E-F249-444A-B7EA-E8A30470B71B}" destId="{03AC6FC0-29DF-4AB5-80BE-6E49BD914DF6}" srcOrd="0" destOrd="0" presId="urn:microsoft.com/office/officeart/2008/layout/VerticalAccentList"/>
    <dgm:cxn modelId="{BC1BA7FE-B8C5-4CED-B327-D70D2CAA4B2A}" type="presParOf" srcId="{31ADAE2B-5D81-4B6B-892C-0BE999E74314}" destId="{F7E271D4-C86A-4D2D-ABC2-3AF5E326A0A2}" srcOrd="10" destOrd="0" presId="urn:microsoft.com/office/officeart/2008/layout/VerticalAccentList"/>
    <dgm:cxn modelId="{D4983739-51B1-4ED6-A3ED-CE91C73A7336}" type="presParOf" srcId="{F7E271D4-C86A-4D2D-ABC2-3AF5E326A0A2}" destId="{D089F6D3-E3DD-4903-93B2-64D0DA1A7AD0}" srcOrd="0" destOrd="0" presId="urn:microsoft.com/office/officeart/2008/layout/VerticalAccentList"/>
    <dgm:cxn modelId="{4A54B621-8A3C-407D-8C8B-BC7695594841}" type="presParOf" srcId="{F7E271D4-C86A-4D2D-ABC2-3AF5E326A0A2}" destId="{8EEACAF4-59B4-4B86-90E5-7488E9636863}" srcOrd="1" destOrd="0" presId="urn:microsoft.com/office/officeart/2008/layout/VerticalAccentList"/>
    <dgm:cxn modelId="{9E22B6A8-6C5A-4955-857E-730E84D82E4C}" type="presParOf" srcId="{F7E271D4-C86A-4D2D-ABC2-3AF5E326A0A2}" destId="{D7938165-A7D8-4A21-BEF7-2CD81A40C52F}" srcOrd="2" destOrd="0" presId="urn:microsoft.com/office/officeart/2008/layout/VerticalAccentList"/>
    <dgm:cxn modelId="{704ADA10-8A48-4A5E-A545-52346BE9ED57}" type="presParOf" srcId="{F7E271D4-C86A-4D2D-ABC2-3AF5E326A0A2}" destId="{8A460E26-0804-42AC-901D-A9028FFAE8B2}" srcOrd="3" destOrd="0" presId="urn:microsoft.com/office/officeart/2008/layout/VerticalAccentList"/>
    <dgm:cxn modelId="{6B79FC52-D1BA-4F7A-8197-DB34B57BF0EB}" type="presParOf" srcId="{F7E271D4-C86A-4D2D-ABC2-3AF5E326A0A2}" destId="{B09756FE-9BF8-49E2-85F8-235B642E4837}" srcOrd="4" destOrd="0" presId="urn:microsoft.com/office/officeart/2008/layout/VerticalAccentList"/>
    <dgm:cxn modelId="{1DFCAD50-FBCC-4BD8-9CF8-C766F81BA761}" type="presParOf" srcId="{F7E271D4-C86A-4D2D-ABC2-3AF5E326A0A2}" destId="{8B5155B6-B3FC-43A2-9A1C-3CCC0B6F14C7}" srcOrd="5" destOrd="0" presId="urn:microsoft.com/office/officeart/2008/layout/VerticalAccentList"/>
    <dgm:cxn modelId="{15109CE8-C433-49AF-A822-B45565784F14}" type="presParOf" srcId="{F7E271D4-C86A-4D2D-ABC2-3AF5E326A0A2}" destId="{A683F2B1-F79C-41B7-9C07-8FD567660355}" srcOrd="6" destOrd="0" presId="urn:microsoft.com/office/officeart/2008/layout/VerticalAccentList"/>
    <dgm:cxn modelId="{9DC0CB40-47F7-47AD-BE47-FD8B7AFBD301}" type="presParOf" srcId="{31ADAE2B-5D81-4B6B-892C-0BE999E74314}" destId="{75B952AE-D3BB-4366-A417-8791CA4E0F9E}" srcOrd="11" destOrd="0" presId="urn:microsoft.com/office/officeart/2008/layout/VerticalAccentList"/>
    <dgm:cxn modelId="{EC812138-FCDB-4BD9-9EFB-5DB7FB5552E4}" type="presParOf" srcId="{31ADAE2B-5D81-4B6B-892C-0BE999E74314}" destId="{B5CAF601-2743-40AB-83BB-2A2AA898350A}" srcOrd="12" destOrd="0" presId="urn:microsoft.com/office/officeart/2008/layout/VerticalAccentList"/>
    <dgm:cxn modelId="{9E7A888B-8F57-4594-8690-87EF3C7D24CB}" type="presParOf" srcId="{B5CAF601-2743-40AB-83BB-2A2AA898350A}" destId="{D8719C41-9D00-4A85-9289-E174C9C07F5F}" srcOrd="0" destOrd="0" presId="urn:microsoft.com/office/officeart/2008/layout/VerticalAccentList"/>
    <dgm:cxn modelId="{0FA879A8-02ED-4CC9-87D8-3457258FABB7}" type="presParOf" srcId="{31ADAE2B-5D81-4B6B-892C-0BE999E74314}" destId="{233A4EF3-F4E5-4F84-ABF5-A071A6BE68FC}" srcOrd="13" destOrd="0" presId="urn:microsoft.com/office/officeart/2008/layout/VerticalAccentList"/>
    <dgm:cxn modelId="{17F15D4D-9AE8-49CA-9AAF-085AB554911C}" type="presParOf" srcId="{233A4EF3-F4E5-4F84-ABF5-A071A6BE68FC}" destId="{0450C29C-0397-4522-ABA5-54CAC5F8EF31}" srcOrd="0" destOrd="0" presId="urn:microsoft.com/office/officeart/2008/layout/VerticalAccentList"/>
    <dgm:cxn modelId="{BD964F1D-8854-4855-A503-ECBAF861616D}" type="presParOf" srcId="{233A4EF3-F4E5-4F84-ABF5-A071A6BE68FC}" destId="{E9F513D9-ABDB-428C-95A4-2350AFAE0CC3}" srcOrd="1" destOrd="0" presId="urn:microsoft.com/office/officeart/2008/layout/VerticalAccentList"/>
    <dgm:cxn modelId="{F82AC835-9CBC-414A-9478-07D2CB540ADC}" type="presParOf" srcId="{233A4EF3-F4E5-4F84-ABF5-A071A6BE68FC}" destId="{5F0663C8-522D-44BE-A7AD-37C36095A3F7}" srcOrd="2" destOrd="0" presId="urn:microsoft.com/office/officeart/2008/layout/VerticalAccentList"/>
    <dgm:cxn modelId="{8C9462CA-84C5-4055-A94B-D6F8792F5C73}" type="presParOf" srcId="{233A4EF3-F4E5-4F84-ABF5-A071A6BE68FC}" destId="{EEB86072-C1F9-461D-8942-DD058DB0D477}" srcOrd="3" destOrd="0" presId="urn:microsoft.com/office/officeart/2008/layout/VerticalAccentList"/>
    <dgm:cxn modelId="{B53637CF-59E1-4BB3-A9B2-83DA944B20DD}" type="presParOf" srcId="{233A4EF3-F4E5-4F84-ABF5-A071A6BE68FC}" destId="{AC2DD579-B6CB-4D6B-B452-3695188D4BBC}" srcOrd="4" destOrd="0" presId="urn:microsoft.com/office/officeart/2008/layout/VerticalAccentList"/>
    <dgm:cxn modelId="{8699502D-8C74-4EE0-9093-A126DFCB630C}" type="presParOf" srcId="{233A4EF3-F4E5-4F84-ABF5-A071A6BE68FC}" destId="{418876BD-7A07-4CD6-9B73-5D786C2EEAA7}" srcOrd="5" destOrd="0" presId="urn:microsoft.com/office/officeart/2008/layout/VerticalAccentList"/>
    <dgm:cxn modelId="{FE485A75-12CA-49C2-A9A3-4D44E69BE17D}" type="presParOf" srcId="{233A4EF3-F4E5-4F84-ABF5-A071A6BE68FC}" destId="{24FCB818-EF76-4B20-BFE3-E8B021EEEE91}" srcOrd="6" destOrd="0" presId="urn:microsoft.com/office/officeart/2008/layout/VerticalAccentList"/>
    <dgm:cxn modelId="{195BCA3A-6801-41AC-A133-EF77DB1E5BCB}" type="presParOf" srcId="{31ADAE2B-5D81-4B6B-892C-0BE999E74314}" destId="{982F690E-D4B4-42D5-A022-E3A189F3759B}" srcOrd="14" destOrd="0" presId="urn:microsoft.com/office/officeart/2008/layout/VerticalAccentList"/>
    <dgm:cxn modelId="{1E9A00AC-9253-478F-9488-42E3E7688954}" type="presParOf" srcId="{31ADAE2B-5D81-4B6B-892C-0BE999E74314}" destId="{3AB1D278-DB37-4AC6-8EE9-A72085F60742}" srcOrd="15" destOrd="0" presId="urn:microsoft.com/office/officeart/2008/layout/VerticalAccentList"/>
    <dgm:cxn modelId="{EC7F35BB-8D88-4CF7-A2C7-C10799950D8D}" type="presParOf" srcId="{3AB1D278-DB37-4AC6-8EE9-A72085F60742}" destId="{D6F31A92-3BF2-4BE6-8B0B-807A47BBFF3C}" srcOrd="0" destOrd="0" presId="urn:microsoft.com/office/officeart/2008/layout/VerticalAccentList"/>
    <dgm:cxn modelId="{AA2F06C4-92BC-4A13-82D6-FB4900831533}" type="presParOf" srcId="{31ADAE2B-5D81-4B6B-892C-0BE999E74314}" destId="{75897CE1-8883-4F9B-9051-BDD6A0656376}" srcOrd="16" destOrd="0" presId="urn:microsoft.com/office/officeart/2008/layout/VerticalAccentList"/>
    <dgm:cxn modelId="{858F3E49-1CAD-4AFB-B8DD-75AF9A7209CB}" type="presParOf" srcId="{75897CE1-8883-4F9B-9051-BDD6A0656376}" destId="{E063609F-6857-4B28-940D-8A0904D2CC60}" srcOrd="0" destOrd="0" presId="urn:microsoft.com/office/officeart/2008/layout/VerticalAccentList"/>
    <dgm:cxn modelId="{CF9FFCE1-9F35-4195-BF98-0E484940FAD1}" type="presParOf" srcId="{75897CE1-8883-4F9B-9051-BDD6A0656376}" destId="{28257D52-5F9C-4E05-891B-5D7E73B47A84}" srcOrd="1" destOrd="0" presId="urn:microsoft.com/office/officeart/2008/layout/VerticalAccentList"/>
    <dgm:cxn modelId="{7550BFBF-ECC2-4AF5-BFEF-D06BBB8D3611}" type="presParOf" srcId="{75897CE1-8883-4F9B-9051-BDD6A0656376}" destId="{BDE98F98-D485-4255-B57E-F6858E6316E9}" srcOrd="2" destOrd="0" presId="urn:microsoft.com/office/officeart/2008/layout/VerticalAccentList"/>
    <dgm:cxn modelId="{124F81A3-A66B-415E-BB74-F66C729E226A}" type="presParOf" srcId="{75897CE1-8883-4F9B-9051-BDD6A0656376}" destId="{15F1C87E-D431-4314-AC1B-0015F884B3EA}" srcOrd="3" destOrd="0" presId="urn:microsoft.com/office/officeart/2008/layout/VerticalAccentList"/>
    <dgm:cxn modelId="{EE544B9B-38CF-438E-91F0-4D0EC26364FC}" type="presParOf" srcId="{75897CE1-8883-4F9B-9051-BDD6A0656376}" destId="{D7800BFE-CB94-4082-87B1-B85052773CC5}" srcOrd="4" destOrd="0" presId="urn:microsoft.com/office/officeart/2008/layout/VerticalAccentList"/>
    <dgm:cxn modelId="{CCE1847A-CEBC-47B5-A6C7-3AEB8C0B4441}" type="presParOf" srcId="{75897CE1-8883-4F9B-9051-BDD6A0656376}" destId="{B6913346-8EAE-4E13-A063-868D343695FA}" srcOrd="5" destOrd="0" presId="urn:microsoft.com/office/officeart/2008/layout/VerticalAccentList"/>
    <dgm:cxn modelId="{7847BF56-0D4C-4860-9FD1-C69A56C58AC1}" type="presParOf" srcId="{75897CE1-8883-4F9B-9051-BDD6A0656376}" destId="{1000EEE6-80E2-4D2C-9FB4-5F30610C554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87649-6B42-4CD2-A191-B3B620498F26}"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US"/>
        </a:p>
      </dgm:t>
    </dgm:pt>
    <dgm:pt modelId="{99AA13EE-D19F-4D37-84D8-223554DB919C}">
      <dgm:prSet phldrT="[Text]"/>
      <dgm:spPr/>
      <dgm:t>
        <a:bodyPr/>
        <a:lstStyle/>
        <a:p>
          <a:pPr algn="just" rtl="0"/>
          <a:r>
            <a:rPr lang="en-US" dirty="0">
              <a:latin typeface="Roboto Light" panose="02000000000000000000" pitchFamily="2" charset="0"/>
              <a:ea typeface="Roboto Light" panose="02000000000000000000" pitchFamily="2" charset="0"/>
            </a:rPr>
            <a:t>In fragile situations, women tend to invest back into the family and the community, making entrepreneurship a coping strategy to poverty reduction.</a:t>
          </a:r>
        </a:p>
      </dgm:t>
    </dgm:pt>
    <dgm:pt modelId="{9245A04D-9147-4963-A708-2C2EDA24DA95}" type="parTrans" cxnId="{16EFB1DB-39DA-4DEC-B12F-97825A0C6C02}">
      <dgm:prSet/>
      <dgm:spPr/>
      <dgm:t>
        <a:bodyPr/>
        <a:lstStyle/>
        <a:p>
          <a:endParaRPr lang="en-US"/>
        </a:p>
      </dgm:t>
    </dgm:pt>
    <dgm:pt modelId="{233B23F4-E8F0-4EFF-A314-5091E1B307E2}" type="sibTrans" cxnId="{16EFB1DB-39DA-4DEC-B12F-97825A0C6C02}">
      <dgm:prSet/>
      <dgm:spPr/>
      <dgm:t>
        <a:bodyPr/>
        <a:lstStyle/>
        <a:p>
          <a:endParaRPr lang="en-US"/>
        </a:p>
      </dgm:t>
    </dgm:pt>
    <dgm:pt modelId="{6EBD6487-7812-410F-9C1E-1AF3BAD6BB24}">
      <dgm:prSet/>
      <dgm:spPr/>
      <dgm:t>
        <a:bodyPr/>
        <a:lstStyle/>
        <a:p>
          <a:pPr algn="just" rtl="0"/>
          <a:r>
            <a:rPr lang="en-US" dirty="0">
              <a:latin typeface="Roboto Light" panose="02000000000000000000" pitchFamily="2" charset="0"/>
              <a:ea typeface="Roboto Light" panose="02000000000000000000" pitchFamily="2" charset="0"/>
            </a:rPr>
            <a:t>there is a strong link between entrepreneurship and reduction of gender gaps in certain indicators such as education, health, and household nutrition. </a:t>
          </a:r>
        </a:p>
      </dgm:t>
    </dgm:pt>
    <dgm:pt modelId="{2C99FEFA-BD7E-4996-9629-5B30A931037E}" type="parTrans" cxnId="{20C3A9A3-2C98-4A7D-A8E3-F9B5B372E20E}">
      <dgm:prSet/>
      <dgm:spPr/>
      <dgm:t>
        <a:bodyPr/>
        <a:lstStyle/>
        <a:p>
          <a:endParaRPr lang="en-US"/>
        </a:p>
      </dgm:t>
    </dgm:pt>
    <dgm:pt modelId="{E44F57A0-12E0-44D5-80D8-150F44B69085}" type="sibTrans" cxnId="{20C3A9A3-2C98-4A7D-A8E3-F9B5B372E20E}">
      <dgm:prSet/>
      <dgm:spPr/>
      <dgm:t>
        <a:bodyPr/>
        <a:lstStyle/>
        <a:p>
          <a:endParaRPr lang="en-US"/>
        </a:p>
      </dgm:t>
    </dgm:pt>
    <dgm:pt modelId="{1975AEB7-8D82-457F-B770-2C985BBCE217}">
      <dgm:prSet/>
      <dgm:spPr/>
      <dgm:t>
        <a:bodyPr/>
        <a:lstStyle/>
        <a:p>
          <a:pPr algn="just" rtl="0"/>
          <a:r>
            <a:rPr lang="en-US" dirty="0">
              <a:latin typeface="Roboto Light" panose="02000000000000000000" pitchFamily="2" charset="0"/>
              <a:ea typeface="Roboto Light" panose="02000000000000000000" pitchFamily="2" charset="0"/>
            </a:rPr>
            <a:t>GEM, 2017 reports that 85% of countries assessed showed 10% increase in overall female Entrepreneurial Activity and a 5% reduction of the gender gap.</a:t>
          </a:r>
        </a:p>
      </dgm:t>
    </dgm:pt>
    <dgm:pt modelId="{E33E52B2-2DCE-444F-B33D-934FF9101F6C}" type="parTrans" cxnId="{14CAFABC-4489-40DC-A5E4-4E69484A6220}">
      <dgm:prSet/>
      <dgm:spPr/>
      <dgm:t>
        <a:bodyPr/>
        <a:lstStyle/>
        <a:p>
          <a:endParaRPr lang="en-US"/>
        </a:p>
      </dgm:t>
    </dgm:pt>
    <dgm:pt modelId="{A41EED4D-C5E1-4FD3-9A0A-21D5C92D3C6B}" type="sibTrans" cxnId="{14CAFABC-4489-40DC-A5E4-4E69484A6220}">
      <dgm:prSet/>
      <dgm:spPr/>
      <dgm:t>
        <a:bodyPr/>
        <a:lstStyle/>
        <a:p>
          <a:endParaRPr lang="en-US"/>
        </a:p>
      </dgm:t>
    </dgm:pt>
    <dgm:pt modelId="{A50ED938-725E-414A-BE4A-FA197D2C78D3}">
      <dgm:prSet/>
      <dgm:spPr/>
      <dgm:t>
        <a:bodyPr/>
        <a:lstStyle/>
        <a:p>
          <a:pPr algn="just" rtl="0"/>
          <a:r>
            <a:rPr lang="en-US">
              <a:latin typeface="Roboto Light" panose="02000000000000000000" pitchFamily="2" charset="0"/>
              <a:ea typeface="Roboto Light" panose="02000000000000000000" pitchFamily="2" charset="0"/>
            </a:rPr>
            <a:t>Creating more opportunities for women entrepreneurs to engage successfully in business activities can produce considerable benefits for women, their families and communities.</a:t>
          </a:r>
        </a:p>
      </dgm:t>
    </dgm:pt>
    <dgm:pt modelId="{213B3530-4D6A-4DD6-B9EE-C77AEE6BEB3F}" type="parTrans" cxnId="{BE119D6D-9BD4-4840-9B29-3B7F643C9527}">
      <dgm:prSet/>
      <dgm:spPr/>
      <dgm:t>
        <a:bodyPr/>
        <a:lstStyle/>
        <a:p>
          <a:endParaRPr lang="en-US"/>
        </a:p>
      </dgm:t>
    </dgm:pt>
    <dgm:pt modelId="{D540A304-EF4C-437B-AA9D-4AEFE10A397D}" type="sibTrans" cxnId="{BE119D6D-9BD4-4840-9B29-3B7F643C9527}">
      <dgm:prSet/>
      <dgm:spPr/>
      <dgm:t>
        <a:bodyPr/>
        <a:lstStyle/>
        <a:p>
          <a:endParaRPr lang="en-US"/>
        </a:p>
      </dgm:t>
    </dgm:pt>
    <dgm:pt modelId="{C2342F2F-55AC-4EC5-ABF8-36B40BD7C16C}">
      <dgm:prSet/>
      <dgm:spPr/>
      <dgm:t>
        <a:bodyPr/>
        <a:lstStyle/>
        <a:p>
          <a:pPr algn="just" rtl="0"/>
          <a:r>
            <a:rPr lang="en-US" dirty="0">
              <a:latin typeface="Roboto Light" panose="02000000000000000000" pitchFamily="2" charset="0"/>
              <a:ea typeface="Roboto Light" panose="02000000000000000000" pitchFamily="2" charset="0"/>
            </a:rPr>
            <a:t>It delivers society-wide gains as a result of inclusive economic growth. </a:t>
          </a:r>
        </a:p>
      </dgm:t>
    </dgm:pt>
    <dgm:pt modelId="{AD507D78-DF2F-40DB-A943-3969A62CAB6C}" type="parTrans" cxnId="{8F390B28-661A-463D-A03E-1602A4FBE82D}">
      <dgm:prSet/>
      <dgm:spPr/>
      <dgm:t>
        <a:bodyPr/>
        <a:lstStyle/>
        <a:p>
          <a:endParaRPr lang="en-US"/>
        </a:p>
      </dgm:t>
    </dgm:pt>
    <dgm:pt modelId="{A5E1C0DC-221C-488A-B19B-0C0C0586A3BA}" type="sibTrans" cxnId="{8F390B28-661A-463D-A03E-1602A4FBE82D}">
      <dgm:prSet/>
      <dgm:spPr/>
      <dgm:t>
        <a:bodyPr/>
        <a:lstStyle/>
        <a:p>
          <a:endParaRPr lang="en-US"/>
        </a:p>
      </dgm:t>
    </dgm:pt>
    <dgm:pt modelId="{31ADAE2B-5D81-4B6B-892C-0BE999E74314}" type="pres">
      <dgm:prSet presAssocID="{2AE87649-6B42-4CD2-A191-B3B620498F26}" presName="Name0" presStyleCnt="0">
        <dgm:presLayoutVars>
          <dgm:chMax/>
          <dgm:chPref/>
          <dgm:dir/>
        </dgm:presLayoutVars>
      </dgm:prSet>
      <dgm:spPr/>
    </dgm:pt>
    <dgm:pt modelId="{3BE2C1EA-961E-4C72-9163-5BBD75C61D22}" type="pres">
      <dgm:prSet presAssocID="{99AA13EE-D19F-4D37-84D8-223554DB919C}" presName="parenttextcomposite" presStyleCnt="0"/>
      <dgm:spPr/>
    </dgm:pt>
    <dgm:pt modelId="{0573B30A-14DD-4605-82FA-A3844CA58F7A}" type="pres">
      <dgm:prSet presAssocID="{99AA13EE-D19F-4D37-84D8-223554DB919C}" presName="parenttext" presStyleLbl="revTx" presStyleIdx="0" presStyleCnt="5" custScaleX="130824">
        <dgm:presLayoutVars>
          <dgm:chMax/>
          <dgm:chPref val="2"/>
          <dgm:bulletEnabled val="1"/>
        </dgm:presLayoutVars>
      </dgm:prSet>
      <dgm:spPr/>
    </dgm:pt>
    <dgm:pt modelId="{FD8EAEA4-414F-4C8F-98E6-B03F1FD0BB94}" type="pres">
      <dgm:prSet presAssocID="{99AA13EE-D19F-4D37-84D8-223554DB919C}" presName="parallelogramComposite" presStyleCnt="0"/>
      <dgm:spPr/>
    </dgm:pt>
    <dgm:pt modelId="{EF02AE05-32A1-48C8-AE8D-4D7B155C2828}" type="pres">
      <dgm:prSet presAssocID="{99AA13EE-D19F-4D37-84D8-223554DB919C}" presName="parallelogram1" presStyleLbl="alignNode1" presStyleIdx="0" presStyleCnt="35"/>
      <dgm:spPr/>
    </dgm:pt>
    <dgm:pt modelId="{377D87E2-22B1-490B-9132-80D66F039466}" type="pres">
      <dgm:prSet presAssocID="{99AA13EE-D19F-4D37-84D8-223554DB919C}" presName="parallelogram2" presStyleLbl="alignNode1" presStyleIdx="1" presStyleCnt="35"/>
      <dgm:spPr/>
    </dgm:pt>
    <dgm:pt modelId="{FF0CF5E4-9FA3-42CF-BD0D-7B6B9169A50F}" type="pres">
      <dgm:prSet presAssocID="{99AA13EE-D19F-4D37-84D8-223554DB919C}" presName="parallelogram3" presStyleLbl="alignNode1" presStyleIdx="2" presStyleCnt="35"/>
      <dgm:spPr/>
    </dgm:pt>
    <dgm:pt modelId="{472F1753-941B-4A5A-A060-382328079993}" type="pres">
      <dgm:prSet presAssocID="{99AA13EE-D19F-4D37-84D8-223554DB919C}" presName="parallelogram4" presStyleLbl="alignNode1" presStyleIdx="3" presStyleCnt="35"/>
      <dgm:spPr/>
    </dgm:pt>
    <dgm:pt modelId="{69DA6DD8-0E15-4733-88B8-3FCE9403C81A}" type="pres">
      <dgm:prSet presAssocID="{99AA13EE-D19F-4D37-84D8-223554DB919C}" presName="parallelogram5" presStyleLbl="alignNode1" presStyleIdx="4" presStyleCnt="35"/>
      <dgm:spPr/>
    </dgm:pt>
    <dgm:pt modelId="{43326EC2-2262-4797-910B-0DC3E01BC99C}" type="pres">
      <dgm:prSet presAssocID="{99AA13EE-D19F-4D37-84D8-223554DB919C}" presName="parallelogram6" presStyleLbl="alignNode1" presStyleIdx="5" presStyleCnt="35"/>
      <dgm:spPr/>
    </dgm:pt>
    <dgm:pt modelId="{56DE393B-B2BF-4884-81A5-E42FEFEDBB1E}" type="pres">
      <dgm:prSet presAssocID="{99AA13EE-D19F-4D37-84D8-223554DB919C}" presName="parallelogram7" presStyleLbl="alignNode1" presStyleIdx="6" presStyleCnt="35"/>
      <dgm:spPr/>
    </dgm:pt>
    <dgm:pt modelId="{D13E1FBF-C2CE-4285-A3F9-94C7B1224824}" type="pres">
      <dgm:prSet presAssocID="{233B23F4-E8F0-4EFF-A314-5091E1B307E2}" presName="sibTrans" presStyleCnt="0"/>
      <dgm:spPr/>
    </dgm:pt>
    <dgm:pt modelId="{05728986-EC87-4133-A7A1-91600ED812FC}" type="pres">
      <dgm:prSet presAssocID="{6EBD6487-7812-410F-9C1E-1AF3BAD6BB24}" presName="parenttextcomposite" presStyleCnt="0"/>
      <dgm:spPr/>
    </dgm:pt>
    <dgm:pt modelId="{CD75A1D7-6EDD-4B19-A31C-DEF0115C1EC9}" type="pres">
      <dgm:prSet presAssocID="{6EBD6487-7812-410F-9C1E-1AF3BAD6BB24}" presName="parenttext" presStyleLbl="revTx" presStyleIdx="1" presStyleCnt="5" custScaleX="131085">
        <dgm:presLayoutVars>
          <dgm:chMax/>
          <dgm:chPref val="2"/>
          <dgm:bulletEnabled val="1"/>
        </dgm:presLayoutVars>
      </dgm:prSet>
      <dgm:spPr/>
    </dgm:pt>
    <dgm:pt modelId="{E20393CB-4127-49DF-8721-0C4295C8C7EF}" type="pres">
      <dgm:prSet presAssocID="{6EBD6487-7812-410F-9C1E-1AF3BAD6BB24}" presName="parallelogramComposite" presStyleCnt="0"/>
      <dgm:spPr/>
    </dgm:pt>
    <dgm:pt modelId="{6BF1CA95-A94C-4987-87F2-DB4FD98D81B5}" type="pres">
      <dgm:prSet presAssocID="{6EBD6487-7812-410F-9C1E-1AF3BAD6BB24}" presName="parallelogram1" presStyleLbl="alignNode1" presStyleIdx="7" presStyleCnt="35"/>
      <dgm:spPr/>
    </dgm:pt>
    <dgm:pt modelId="{2292572D-1F7F-4C38-962B-47B9342CC36E}" type="pres">
      <dgm:prSet presAssocID="{6EBD6487-7812-410F-9C1E-1AF3BAD6BB24}" presName="parallelogram2" presStyleLbl="alignNode1" presStyleIdx="8" presStyleCnt="35"/>
      <dgm:spPr/>
    </dgm:pt>
    <dgm:pt modelId="{E0995020-1FC0-40A4-8D54-20B77ED75152}" type="pres">
      <dgm:prSet presAssocID="{6EBD6487-7812-410F-9C1E-1AF3BAD6BB24}" presName="parallelogram3" presStyleLbl="alignNode1" presStyleIdx="9" presStyleCnt="35"/>
      <dgm:spPr/>
    </dgm:pt>
    <dgm:pt modelId="{689BCA92-78DE-4A70-8501-02654F8D3D81}" type="pres">
      <dgm:prSet presAssocID="{6EBD6487-7812-410F-9C1E-1AF3BAD6BB24}" presName="parallelogram4" presStyleLbl="alignNode1" presStyleIdx="10" presStyleCnt="35"/>
      <dgm:spPr/>
    </dgm:pt>
    <dgm:pt modelId="{A2CB4D86-2B77-4411-8EDD-6C8234DD241F}" type="pres">
      <dgm:prSet presAssocID="{6EBD6487-7812-410F-9C1E-1AF3BAD6BB24}" presName="parallelogram5" presStyleLbl="alignNode1" presStyleIdx="11" presStyleCnt="35"/>
      <dgm:spPr/>
    </dgm:pt>
    <dgm:pt modelId="{A538A95B-B31A-40E6-AAE0-CBEC3347E49D}" type="pres">
      <dgm:prSet presAssocID="{6EBD6487-7812-410F-9C1E-1AF3BAD6BB24}" presName="parallelogram6" presStyleLbl="alignNode1" presStyleIdx="12" presStyleCnt="35"/>
      <dgm:spPr/>
    </dgm:pt>
    <dgm:pt modelId="{163FB8C1-289C-4978-9A08-9453BCB363D5}" type="pres">
      <dgm:prSet presAssocID="{6EBD6487-7812-410F-9C1E-1AF3BAD6BB24}" presName="parallelogram7" presStyleLbl="alignNode1" presStyleIdx="13" presStyleCnt="35"/>
      <dgm:spPr/>
    </dgm:pt>
    <dgm:pt modelId="{E20A5A3E-6590-4463-A207-6EBA1B5A0940}" type="pres">
      <dgm:prSet presAssocID="{E44F57A0-12E0-44D5-80D8-150F44B69085}" presName="sibTrans" presStyleCnt="0"/>
      <dgm:spPr/>
    </dgm:pt>
    <dgm:pt modelId="{AE0E2B53-2E2F-4090-91D0-4522E91CBB26}" type="pres">
      <dgm:prSet presAssocID="{1975AEB7-8D82-457F-B770-2C985BBCE217}" presName="parenttextcomposite" presStyleCnt="0"/>
      <dgm:spPr/>
    </dgm:pt>
    <dgm:pt modelId="{BBA0F8D8-62C4-4459-9CE0-F7FDCA74076C}" type="pres">
      <dgm:prSet presAssocID="{1975AEB7-8D82-457F-B770-2C985BBCE217}" presName="parenttext" presStyleLbl="revTx" presStyleIdx="2" presStyleCnt="5" custScaleX="131085">
        <dgm:presLayoutVars>
          <dgm:chMax/>
          <dgm:chPref val="2"/>
          <dgm:bulletEnabled val="1"/>
        </dgm:presLayoutVars>
      </dgm:prSet>
      <dgm:spPr/>
    </dgm:pt>
    <dgm:pt modelId="{14A01A56-0684-4835-8079-39F945F35934}" type="pres">
      <dgm:prSet presAssocID="{1975AEB7-8D82-457F-B770-2C985BBCE217}" presName="parallelogramComposite" presStyleCnt="0"/>
      <dgm:spPr/>
    </dgm:pt>
    <dgm:pt modelId="{08832A82-BDEA-4C11-BDF7-646FFA6781C2}" type="pres">
      <dgm:prSet presAssocID="{1975AEB7-8D82-457F-B770-2C985BBCE217}" presName="parallelogram1" presStyleLbl="alignNode1" presStyleIdx="14" presStyleCnt="35"/>
      <dgm:spPr/>
    </dgm:pt>
    <dgm:pt modelId="{B1BB2CA0-2031-4E18-BDA2-8198363915DF}" type="pres">
      <dgm:prSet presAssocID="{1975AEB7-8D82-457F-B770-2C985BBCE217}" presName="parallelogram2" presStyleLbl="alignNode1" presStyleIdx="15" presStyleCnt="35"/>
      <dgm:spPr/>
    </dgm:pt>
    <dgm:pt modelId="{F8F76C8A-3850-49ED-B353-D6ECD0B87E66}" type="pres">
      <dgm:prSet presAssocID="{1975AEB7-8D82-457F-B770-2C985BBCE217}" presName="parallelogram3" presStyleLbl="alignNode1" presStyleIdx="16" presStyleCnt="35"/>
      <dgm:spPr/>
    </dgm:pt>
    <dgm:pt modelId="{DF595D03-368D-4F25-AFBB-EE3E522EB76A}" type="pres">
      <dgm:prSet presAssocID="{1975AEB7-8D82-457F-B770-2C985BBCE217}" presName="parallelogram4" presStyleLbl="alignNode1" presStyleIdx="17" presStyleCnt="35"/>
      <dgm:spPr/>
    </dgm:pt>
    <dgm:pt modelId="{4A345903-7F52-4BE1-A62E-3A95AC847BD0}" type="pres">
      <dgm:prSet presAssocID="{1975AEB7-8D82-457F-B770-2C985BBCE217}" presName="parallelogram5" presStyleLbl="alignNode1" presStyleIdx="18" presStyleCnt="35"/>
      <dgm:spPr/>
    </dgm:pt>
    <dgm:pt modelId="{95CA1FD9-8AC3-412C-95BF-4CE4FF33FE57}" type="pres">
      <dgm:prSet presAssocID="{1975AEB7-8D82-457F-B770-2C985BBCE217}" presName="parallelogram6" presStyleLbl="alignNode1" presStyleIdx="19" presStyleCnt="35"/>
      <dgm:spPr/>
    </dgm:pt>
    <dgm:pt modelId="{D12D2ABB-3C6C-438F-A003-E6D5018609D7}" type="pres">
      <dgm:prSet presAssocID="{1975AEB7-8D82-457F-B770-2C985BBCE217}" presName="parallelogram7" presStyleLbl="alignNode1" presStyleIdx="20" presStyleCnt="35"/>
      <dgm:spPr/>
    </dgm:pt>
    <dgm:pt modelId="{77B7A068-14DE-4BF3-887C-C07556E8567F}" type="pres">
      <dgm:prSet presAssocID="{A41EED4D-C5E1-4FD3-9A0A-21D5C92D3C6B}" presName="sibTrans" presStyleCnt="0"/>
      <dgm:spPr/>
    </dgm:pt>
    <dgm:pt modelId="{274D516A-7C5E-4561-89DC-9B208AAC8ED2}" type="pres">
      <dgm:prSet presAssocID="{A50ED938-725E-414A-BE4A-FA197D2C78D3}" presName="parenttextcomposite" presStyleCnt="0"/>
      <dgm:spPr/>
    </dgm:pt>
    <dgm:pt modelId="{7092F172-ECEB-4462-8A17-55DF4693E5F8}" type="pres">
      <dgm:prSet presAssocID="{A50ED938-725E-414A-BE4A-FA197D2C78D3}" presName="parenttext" presStyleLbl="revTx" presStyleIdx="3" presStyleCnt="5" custScaleX="131085">
        <dgm:presLayoutVars>
          <dgm:chMax/>
          <dgm:chPref val="2"/>
          <dgm:bulletEnabled val="1"/>
        </dgm:presLayoutVars>
      </dgm:prSet>
      <dgm:spPr/>
    </dgm:pt>
    <dgm:pt modelId="{BF8EA552-B9CA-422B-AFC7-376997936D6C}" type="pres">
      <dgm:prSet presAssocID="{A50ED938-725E-414A-BE4A-FA197D2C78D3}" presName="parallelogramComposite" presStyleCnt="0"/>
      <dgm:spPr/>
    </dgm:pt>
    <dgm:pt modelId="{8EF5F4C3-C512-45C6-8919-C1F9B6E74C73}" type="pres">
      <dgm:prSet presAssocID="{A50ED938-725E-414A-BE4A-FA197D2C78D3}" presName="parallelogram1" presStyleLbl="alignNode1" presStyleIdx="21" presStyleCnt="35"/>
      <dgm:spPr/>
    </dgm:pt>
    <dgm:pt modelId="{4CC1D23B-150B-49E2-9DF7-EA15DCCC1565}" type="pres">
      <dgm:prSet presAssocID="{A50ED938-725E-414A-BE4A-FA197D2C78D3}" presName="parallelogram2" presStyleLbl="alignNode1" presStyleIdx="22" presStyleCnt="35"/>
      <dgm:spPr/>
    </dgm:pt>
    <dgm:pt modelId="{3E4ECBC9-9717-495C-BB1A-E8C557613264}" type="pres">
      <dgm:prSet presAssocID="{A50ED938-725E-414A-BE4A-FA197D2C78D3}" presName="parallelogram3" presStyleLbl="alignNode1" presStyleIdx="23" presStyleCnt="35"/>
      <dgm:spPr/>
    </dgm:pt>
    <dgm:pt modelId="{63C60774-749C-4A61-A033-D8FC52E7DAA8}" type="pres">
      <dgm:prSet presAssocID="{A50ED938-725E-414A-BE4A-FA197D2C78D3}" presName="parallelogram4" presStyleLbl="alignNode1" presStyleIdx="24" presStyleCnt="35"/>
      <dgm:spPr/>
    </dgm:pt>
    <dgm:pt modelId="{43F9396B-41E3-4BA3-9D6A-184D9CA9DEB7}" type="pres">
      <dgm:prSet presAssocID="{A50ED938-725E-414A-BE4A-FA197D2C78D3}" presName="parallelogram5" presStyleLbl="alignNode1" presStyleIdx="25" presStyleCnt="35"/>
      <dgm:spPr/>
    </dgm:pt>
    <dgm:pt modelId="{ACA7311F-6343-4DA5-A069-D4E14D1F829A}" type="pres">
      <dgm:prSet presAssocID="{A50ED938-725E-414A-BE4A-FA197D2C78D3}" presName="parallelogram6" presStyleLbl="alignNode1" presStyleIdx="26" presStyleCnt="35"/>
      <dgm:spPr/>
    </dgm:pt>
    <dgm:pt modelId="{04322B9F-3D34-4A11-9B6C-A5BB5680863C}" type="pres">
      <dgm:prSet presAssocID="{A50ED938-725E-414A-BE4A-FA197D2C78D3}" presName="parallelogram7" presStyleLbl="alignNode1" presStyleIdx="27" presStyleCnt="35"/>
      <dgm:spPr/>
    </dgm:pt>
    <dgm:pt modelId="{D0B22566-BBB5-4CE5-9883-24622E6A1046}" type="pres">
      <dgm:prSet presAssocID="{D540A304-EF4C-437B-AA9D-4AEFE10A397D}" presName="sibTrans" presStyleCnt="0"/>
      <dgm:spPr/>
    </dgm:pt>
    <dgm:pt modelId="{CEE3DE50-A45D-4291-93CB-1AB473AAC163}" type="pres">
      <dgm:prSet presAssocID="{C2342F2F-55AC-4EC5-ABF8-36B40BD7C16C}" presName="parenttextcomposite" presStyleCnt="0"/>
      <dgm:spPr/>
    </dgm:pt>
    <dgm:pt modelId="{F1FD8AE8-EDDB-4466-88AB-6D7662035174}" type="pres">
      <dgm:prSet presAssocID="{C2342F2F-55AC-4EC5-ABF8-36B40BD7C16C}" presName="parenttext" presStyleLbl="revTx" presStyleIdx="4" presStyleCnt="5" custScaleX="131085">
        <dgm:presLayoutVars>
          <dgm:chMax/>
          <dgm:chPref val="2"/>
          <dgm:bulletEnabled val="1"/>
        </dgm:presLayoutVars>
      </dgm:prSet>
      <dgm:spPr/>
    </dgm:pt>
    <dgm:pt modelId="{4B81BEF0-6D2B-400D-943B-4753A91DEB77}" type="pres">
      <dgm:prSet presAssocID="{C2342F2F-55AC-4EC5-ABF8-36B40BD7C16C}" presName="parallelogramComposite" presStyleCnt="0"/>
      <dgm:spPr/>
    </dgm:pt>
    <dgm:pt modelId="{3520E592-3609-4F10-A46A-1202FD179D01}" type="pres">
      <dgm:prSet presAssocID="{C2342F2F-55AC-4EC5-ABF8-36B40BD7C16C}" presName="parallelogram1" presStyleLbl="alignNode1" presStyleIdx="28" presStyleCnt="35"/>
      <dgm:spPr/>
    </dgm:pt>
    <dgm:pt modelId="{EA6881F4-72BE-4A90-A48E-23EE2EF2F4D6}" type="pres">
      <dgm:prSet presAssocID="{C2342F2F-55AC-4EC5-ABF8-36B40BD7C16C}" presName="parallelogram2" presStyleLbl="alignNode1" presStyleIdx="29" presStyleCnt="35"/>
      <dgm:spPr/>
    </dgm:pt>
    <dgm:pt modelId="{D7F37395-6189-42B6-9C4D-DD016CE99E01}" type="pres">
      <dgm:prSet presAssocID="{C2342F2F-55AC-4EC5-ABF8-36B40BD7C16C}" presName="parallelogram3" presStyleLbl="alignNode1" presStyleIdx="30" presStyleCnt="35"/>
      <dgm:spPr/>
    </dgm:pt>
    <dgm:pt modelId="{2D306294-24C1-466F-B14C-EE8F0B04B41B}" type="pres">
      <dgm:prSet presAssocID="{C2342F2F-55AC-4EC5-ABF8-36B40BD7C16C}" presName="parallelogram4" presStyleLbl="alignNode1" presStyleIdx="31" presStyleCnt="35"/>
      <dgm:spPr/>
    </dgm:pt>
    <dgm:pt modelId="{5FCC32BF-992D-4ACD-9E40-A66129DFEF32}" type="pres">
      <dgm:prSet presAssocID="{C2342F2F-55AC-4EC5-ABF8-36B40BD7C16C}" presName="parallelogram5" presStyleLbl="alignNode1" presStyleIdx="32" presStyleCnt="35"/>
      <dgm:spPr/>
    </dgm:pt>
    <dgm:pt modelId="{DFD7752E-855E-4065-8117-CBD5084F2CA9}" type="pres">
      <dgm:prSet presAssocID="{C2342F2F-55AC-4EC5-ABF8-36B40BD7C16C}" presName="parallelogram6" presStyleLbl="alignNode1" presStyleIdx="33" presStyleCnt="35"/>
      <dgm:spPr/>
    </dgm:pt>
    <dgm:pt modelId="{9D41F6F0-D6FB-48BF-AEEE-DED4C3338C54}" type="pres">
      <dgm:prSet presAssocID="{C2342F2F-55AC-4EC5-ABF8-36B40BD7C16C}" presName="parallelogram7" presStyleLbl="alignNode1" presStyleIdx="34" presStyleCnt="35"/>
      <dgm:spPr/>
    </dgm:pt>
  </dgm:ptLst>
  <dgm:cxnLst>
    <dgm:cxn modelId="{1047A608-0D18-4482-BF8A-A001A0059DE2}" type="presOf" srcId="{2AE87649-6B42-4CD2-A191-B3B620498F26}" destId="{31ADAE2B-5D81-4B6B-892C-0BE999E74314}" srcOrd="0" destOrd="0" presId="urn:microsoft.com/office/officeart/2008/layout/VerticalAccentList"/>
    <dgm:cxn modelId="{8F390B28-661A-463D-A03E-1602A4FBE82D}" srcId="{2AE87649-6B42-4CD2-A191-B3B620498F26}" destId="{C2342F2F-55AC-4EC5-ABF8-36B40BD7C16C}" srcOrd="4" destOrd="0" parTransId="{AD507D78-DF2F-40DB-A943-3969A62CAB6C}" sibTransId="{A5E1C0DC-221C-488A-B19B-0C0C0586A3BA}"/>
    <dgm:cxn modelId="{BE119D6D-9BD4-4840-9B29-3B7F643C9527}" srcId="{2AE87649-6B42-4CD2-A191-B3B620498F26}" destId="{A50ED938-725E-414A-BE4A-FA197D2C78D3}" srcOrd="3" destOrd="0" parTransId="{213B3530-4D6A-4DD6-B9EE-C77AEE6BEB3F}" sibTransId="{D540A304-EF4C-437B-AA9D-4AEFE10A397D}"/>
    <dgm:cxn modelId="{20C3A9A3-2C98-4A7D-A8E3-F9B5B372E20E}" srcId="{2AE87649-6B42-4CD2-A191-B3B620498F26}" destId="{6EBD6487-7812-410F-9C1E-1AF3BAD6BB24}" srcOrd="1" destOrd="0" parTransId="{2C99FEFA-BD7E-4996-9629-5B30A931037E}" sibTransId="{E44F57A0-12E0-44D5-80D8-150F44B69085}"/>
    <dgm:cxn modelId="{14CAFABC-4489-40DC-A5E4-4E69484A6220}" srcId="{2AE87649-6B42-4CD2-A191-B3B620498F26}" destId="{1975AEB7-8D82-457F-B770-2C985BBCE217}" srcOrd="2" destOrd="0" parTransId="{E33E52B2-2DCE-444F-B33D-934FF9101F6C}" sibTransId="{A41EED4D-C5E1-4FD3-9A0A-21D5C92D3C6B}"/>
    <dgm:cxn modelId="{03EAACC7-C33F-4F7B-B2D2-7A97751D6BBE}" type="presOf" srcId="{A50ED938-725E-414A-BE4A-FA197D2C78D3}" destId="{7092F172-ECEB-4462-8A17-55DF4693E5F8}" srcOrd="0" destOrd="0" presId="urn:microsoft.com/office/officeart/2008/layout/VerticalAccentList"/>
    <dgm:cxn modelId="{D5988CCA-8E54-4943-8BD2-F98A009F0615}" type="presOf" srcId="{1975AEB7-8D82-457F-B770-2C985BBCE217}" destId="{BBA0F8D8-62C4-4459-9CE0-F7FDCA74076C}" srcOrd="0" destOrd="0" presId="urn:microsoft.com/office/officeart/2008/layout/VerticalAccentList"/>
    <dgm:cxn modelId="{C7788FD1-6364-4FBA-9329-AAB705246E2A}" type="presOf" srcId="{99AA13EE-D19F-4D37-84D8-223554DB919C}" destId="{0573B30A-14DD-4605-82FA-A3844CA58F7A}" srcOrd="0" destOrd="0" presId="urn:microsoft.com/office/officeart/2008/layout/VerticalAccentList"/>
    <dgm:cxn modelId="{16EFB1DB-39DA-4DEC-B12F-97825A0C6C02}" srcId="{2AE87649-6B42-4CD2-A191-B3B620498F26}" destId="{99AA13EE-D19F-4D37-84D8-223554DB919C}" srcOrd="0" destOrd="0" parTransId="{9245A04D-9147-4963-A708-2C2EDA24DA95}" sibTransId="{233B23F4-E8F0-4EFF-A314-5091E1B307E2}"/>
    <dgm:cxn modelId="{C0A862DF-1EE0-4212-8273-4441BB7FBAFA}" type="presOf" srcId="{C2342F2F-55AC-4EC5-ABF8-36B40BD7C16C}" destId="{F1FD8AE8-EDDB-4466-88AB-6D7662035174}" srcOrd="0" destOrd="0" presId="urn:microsoft.com/office/officeart/2008/layout/VerticalAccentList"/>
    <dgm:cxn modelId="{997561E2-3A65-490C-9E34-4720289C6CF1}" type="presOf" srcId="{6EBD6487-7812-410F-9C1E-1AF3BAD6BB24}" destId="{CD75A1D7-6EDD-4B19-A31C-DEF0115C1EC9}" srcOrd="0" destOrd="0" presId="urn:microsoft.com/office/officeart/2008/layout/VerticalAccentList"/>
    <dgm:cxn modelId="{72D260D4-D565-4C84-AFFF-13E2DBC6EF8A}" type="presParOf" srcId="{31ADAE2B-5D81-4B6B-892C-0BE999E74314}" destId="{3BE2C1EA-961E-4C72-9163-5BBD75C61D22}" srcOrd="0" destOrd="0" presId="urn:microsoft.com/office/officeart/2008/layout/VerticalAccentList"/>
    <dgm:cxn modelId="{C9D70B69-8039-43B8-8D34-D36FC6F5EC6A}" type="presParOf" srcId="{3BE2C1EA-961E-4C72-9163-5BBD75C61D22}" destId="{0573B30A-14DD-4605-82FA-A3844CA58F7A}" srcOrd="0" destOrd="0" presId="urn:microsoft.com/office/officeart/2008/layout/VerticalAccentList"/>
    <dgm:cxn modelId="{0BC34114-B0BA-44CC-8D3D-97D58B39F4F4}" type="presParOf" srcId="{31ADAE2B-5D81-4B6B-892C-0BE999E74314}" destId="{FD8EAEA4-414F-4C8F-98E6-B03F1FD0BB94}" srcOrd="1" destOrd="0" presId="urn:microsoft.com/office/officeart/2008/layout/VerticalAccentList"/>
    <dgm:cxn modelId="{44B7C2FD-FED1-49AE-AC5E-D1B856D62506}" type="presParOf" srcId="{FD8EAEA4-414F-4C8F-98E6-B03F1FD0BB94}" destId="{EF02AE05-32A1-48C8-AE8D-4D7B155C2828}" srcOrd="0" destOrd="0" presId="urn:microsoft.com/office/officeart/2008/layout/VerticalAccentList"/>
    <dgm:cxn modelId="{46875785-7AFD-4070-A614-56852DE22B76}" type="presParOf" srcId="{FD8EAEA4-414F-4C8F-98E6-B03F1FD0BB94}" destId="{377D87E2-22B1-490B-9132-80D66F039466}" srcOrd="1" destOrd="0" presId="urn:microsoft.com/office/officeart/2008/layout/VerticalAccentList"/>
    <dgm:cxn modelId="{0C3D3BAD-26A8-42D8-A052-1ACD9238B8CF}" type="presParOf" srcId="{FD8EAEA4-414F-4C8F-98E6-B03F1FD0BB94}" destId="{FF0CF5E4-9FA3-42CF-BD0D-7B6B9169A50F}" srcOrd="2" destOrd="0" presId="urn:microsoft.com/office/officeart/2008/layout/VerticalAccentList"/>
    <dgm:cxn modelId="{B1256597-471B-4362-A4FA-3502ADC72289}" type="presParOf" srcId="{FD8EAEA4-414F-4C8F-98E6-B03F1FD0BB94}" destId="{472F1753-941B-4A5A-A060-382328079993}" srcOrd="3" destOrd="0" presId="urn:microsoft.com/office/officeart/2008/layout/VerticalAccentList"/>
    <dgm:cxn modelId="{DCADA9F6-E64F-4AD6-BC61-898B2265B883}" type="presParOf" srcId="{FD8EAEA4-414F-4C8F-98E6-B03F1FD0BB94}" destId="{69DA6DD8-0E15-4733-88B8-3FCE9403C81A}" srcOrd="4" destOrd="0" presId="urn:microsoft.com/office/officeart/2008/layout/VerticalAccentList"/>
    <dgm:cxn modelId="{1378A9C8-673E-4D0E-AC0C-F5ED6A27340C}" type="presParOf" srcId="{FD8EAEA4-414F-4C8F-98E6-B03F1FD0BB94}" destId="{43326EC2-2262-4797-910B-0DC3E01BC99C}" srcOrd="5" destOrd="0" presId="urn:microsoft.com/office/officeart/2008/layout/VerticalAccentList"/>
    <dgm:cxn modelId="{35E172C2-FB85-4ADE-B022-EB3314F16DAF}" type="presParOf" srcId="{FD8EAEA4-414F-4C8F-98E6-B03F1FD0BB94}" destId="{56DE393B-B2BF-4884-81A5-E42FEFEDBB1E}" srcOrd="6" destOrd="0" presId="urn:microsoft.com/office/officeart/2008/layout/VerticalAccentList"/>
    <dgm:cxn modelId="{38AB84CE-B21D-4236-A3E6-B2B9ADF35B43}" type="presParOf" srcId="{31ADAE2B-5D81-4B6B-892C-0BE999E74314}" destId="{D13E1FBF-C2CE-4285-A3F9-94C7B1224824}" srcOrd="2" destOrd="0" presId="urn:microsoft.com/office/officeart/2008/layout/VerticalAccentList"/>
    <dgm:cxn modelId="{4F4B629F-2958-4531-8CEC-3D5CACFE6A23}" type="presParOf" srcId="{31ADAE2B-5D81-4B6B-892C-0BE999E74314}" destId="{05728986-EC87-4133-A7A1-91600ED812FC}" srcOrd="3" destOrd="0" presId="urn:microsoft.com/office/officeart/2008/layout/VerticalAccentList"/>
    <dgm:cxn modelId="{D753B056-228B-4BBD-832A-4D75A7A91D20}" type="presParOf" srcId="{05728986-EC87-4133-A7A1-91600ED812FC}" destId="{CD75A1D7-6EDD-4B19-A31C-DEF0115C1EC9}" srcOrd="0" destOrd="0" presId="urn:microsoft.com/office/officeart/2008/layout/VerticalAccentList"/>
    <dgm:cxn modelId="{0C26CAB5-999D-42C4-9505-FF01CBDE5832}" type="presParOf" srcId="{31ADAE2B-5D81-4B6B-892C-0BE999E74314}" destId="{E20393CB-4127-49DF-8721-0C4295C8C7EF}" srcOrd="4" destOrd="0" presId="urn:microsoft.com/office/officeart/2008/layout/VerticalAccentList"/>
    <dgm:cxn modelId="{8CAAB88F-FDB5-42A4-BDAD-636FFF1C28A5}" type="presParOf" srcId="{E20393CB-4127-49DF-8721-0C4295C8C7EF}" destId="{6BF1CA95-A94C-4987-87F2-DB4FD98D81B5}" srcOrd="0" destOrd="0" presId="urn:microsoft.com/office/officeart/2008/layout/VerticalAccentList"/>
    <dgm:cxn modelId="{B82BFDD3-36BD-4A65-8AB6-0B2C10B014E3}" type="presParOf" srcId="{E20393CB-4127-49DF-8721-0C4295C8C7EF}" destId="{2292572D-1F7F-4C38-962B-47B9342CC36E}" srcOrd="1" destOrd="0" presId="urn:microsoft.com/office/officeart/2008/layout/VerticalAccentList"/>
    <dgm:cxn modelId="{CAAA7640-2D09-4C99-AFDC-E1BA996AB731}" type="presParOf" srcId="{E20393CB-4127-49DF-8721-0C4295C8C7EF}" destId="{E0995020-1FC0-40A4-8D54-20B77ED75152}" srcOrd="2" destOrd="0" presId="urn:microsoft.com/office/officeart/2008/layout/VerticalAccentList"/>
    <dgm:cxn modelId="{7C76306F-C508-4832-A992-506FFB7E3FB0}" type="presParOf" srcId="{E20393CB-4127-49DF-8721-0C4295C8C7EF}" destId="{689BCA92-78DE-4A70-8501-02654F8D3D81}" srcOrd="3" destOrd="0" presId="urn:microsoft.com/office/officeart/2008/layout/VerticalAccentList"/>
    <dgm:cxn modelId="{50524929-511D-4FDE-9C82-78A3697D9BC1}" type="presParOf" srcId="{E20393CB-4127-49DF-8721-0C4295C8C7EF}" destId="{A2CB4D86-2B77-4411-8EDD-6C8234DD241F}" srcOrd="4" destOrd="0" presId="urn:microsoft.com/office/officeart/2008/layout/VerticalAccentList"/>
    <dgm:cxn modelId="{B5D3F6CD-15BD-43D8-AC8B-E8922DF0ABF5}" type="presParOf" srcId="{E20393CB-4127-49DF-8721-0C4295C8C7EF}" destId="{A538A95B-B31A-40E6-AAE0-CBEC3347E49D}" srcOrd="5" destOrd="0" presId="urn:microsoft.com/office/officeart/2008/layout/VerticalAccentList"/>
    <dgm:cxn modelId="{3072F990-E975-4AFD-A5D9-322F6193AFCB}" type="presParOf" srcId="{E20393CB-4127-49DF-8721-0C4295C8C7EF}" destId="{163FB8C1-289C-4978-9A08-9453BCB363D5}" srcOrd="6" destOrd="0" presId="urn:microsoft.com/office/officeart/2008/layout/VerticalAccentList"/>
    <dgm:cxn modelId="{727E022E-973A-473D-B008-5A0457FF48B4}" type="presParOf" srcId="{31ADAE2B-5D81-4B6B-892C-0BE999E74314}" destId="{E20A5A3E-6590-4463-A207-6EBA1B5A0940}" srcOrd="5" destOrd="0" presId="urn:microsoft.com/office/officeart/2008/layout/VerticalAccentList"/>
    <dgm:cxn modelId="{3B10EA70-B661-4E63-9F54-28B17E9B51DA}" type="presParOf" srcId="{31ADAE2B-5D81-4B6B-892C-0BE999E74314}" destId="{AE0E2B53-2E2F-4090-91D0-4522E91CBB26}" srcOrd="6" destOrd="0" presId="urn:microsoft.com/office/officeart/2008/layout/VerticalAccentList"/>
    <dgm:cxn modelId="{7EF7C3E2-EE98-4B1B-A027-0A445E38F08E}" type="presParOf" srcId="{AE0E2B53-2E2F-4090-91D0-4522E91CBB26}" destId="{BBA0F8D8-62C4-4459-9CE0-F7FDCA74076C}" srcOrd="0" destOrd="0" presId="urn:microsoft.com/office/officeart/2008/layout/VerticalAccentList"/>
    <dgm:cxn modelId="{484EC9E6-A2A7-48BC-AAA9-D9B9F4AB2913}" type="presParOf" srcId="{31ADAE2B-5D81-4B6B-892C-0BE999E74314}" destId="{14A01A56-0684-4835-8079-39F945F35934}" srcOrd="7" destOrd="0" presId="urn:microsoft.com/office/officeart/2008/layout/VerticalAccentList"/>
    <dgm:cxn modelId="{2CD9F4AF-D673-4B30-984D-ED32F663FFFC}" type="presParOf" srcId="{14A01A56-0684-4835-8079-39F945F35934}" destId="{08832A82-BDEA-4C11-BDF7-646FFA6781C2}" srcOrd="0" destOrd="0" presId="urn:microsoft.com/office/officeart/2008/layout/VerticalAccentList"/>
    <dgm:cxn modelId="{C607B0FE-52D3-47DA-BD8C-11644D631221}" type="presParOf" srcId="{14A01A56-0684-4835-8079-39F945F35934}" destId="{B1BB2CA0-2031-4E18-BDA2-8198363915DF}" srcOrd="1" destOrd="0" presId="urn:microsoft.com/office/officeart/2008/layout/VerticalAccentList"/>
    <dgm:cxn modelId="{4948EE14-0158-469A-A0B3-612697317FD1}" type="presParOf" srcId="{14A01A56-0684-4835-8079-39F945F35934}" destId="{F8F76C8A-3850-49ED-B353-D6ECD0B87E66}" srcOrd="2" destOrd="0" presId="urn:microsoft.com/office/officeart/2008/layout/VerticalAccentList"/>
    <dgm:cxn modelId="{B034A069-D015-4CBE-ACAD-7EF1E4EA1A97}" type="presParOf" srcId="{14A01A56-0684-4835-8079-39F945F35934}" destId="{DF595D03-368D-4F25-AFBB-EE3E522EB76A}" srcOrd="3" destOrd="0" presId="urn:microsoft.com/office/officeart/2008/layout/VerticalAccentList"/>
    <dgm:cxn modelId="{B2CF6E91-75D1-4EDC-8053-912821D1AE1E}" type="presParOf" srcId="{14A01A56-0684-4835-8079-39F945F35934}" destId="{4A345903-7F52-4BE1-A62E-3A95AC847BD0}" srcOrd="4" destOrd="0" presId="urn:microsoft.com/office/officeart/2008/layout/VerticalAccentList"/>
    <dgm:cxn modelId="{562E3465-B806-4E2E-8692-568301150EAB}" type="presParOf" srcId="{14A01A56-0684-4835-8079-39F945F35934}" destId="{95CA1FD9-8AC3-412C-95BF-4CE4FF33FE57}" srcOrd="5" destOrd="0" presId="urn:microsoft.com/office/officeart/2008/layout/VerticalAccentList"/>
    <dgm:cxn modelId="{FEFEAA05-83E0-46AA-92F8-3533BDD41BFB}" type="presParOf" srcId="{14A01A56-0684-4835-8079-39F945F35934}" destId="{D12D2ABB-3C6C-438F-A003-E6D5018609D7}" srcOrd="6" destOrd="0" presId="urn:microsoft.com/office/officeart/2008/layout/VerticalAccentList"/>
    <dgm:cxn modelId="{7DF5BEE9-3C12-4319-AB89-6F443AA4C26F}" type="presParOf" srcId="{31ADAE2B-5D81-4B6B-892C-0BE999E74314}" destId="{77B7A068-14DE-4BF3-887C-C07556E8567F}" srcOrd="8" destOrd="0" presId="urn:microsoft.com/office/officeart/2008/layout/VerticalAccentList"/>
    <dgm:cxn modelId="{0CBBDD77-C02E-4B9B-8587-211A7DAAEC4F}" type="presParOf" srcId="{31ADAE2B-5D81-4B6B-892C-0BE999E74314}" destId="{274D516A-7C5E-4561-89DC-9B208AAC8ED2}" srcOrd="9" destOrd="0" presId="urn:microsoft.com/office/officeart/2008/layout/VerticalAccentList"/>
    <dgm:cxn modelId="{C2BDE8AB-DB80-4425-9AA7-C994DB896399}" type="presParOf" srcId="{274D516A-7C5E-4561-89DC-9B208AAC8ED2}" destId="{7092F172-ECEB-4462-8A17-55DF4693E5F8}" srcOrd="0" destOrd="0" presId="urn:microsoft.com/office/officeart/2008/layout/VerticalAccentList"/>
    <dgm:cxn modelId="{177C4DD4-6545-4F28-8154-2ECFC2155955}" type="presParOf" srcId="{31ADAE2B-5D81-4B6B-892C-0BE999E74314}" destId="{BF8EA552-B9CA-422B-AFC7-376997936D6C}" srcOrd="10" destOrd="0" presId="urn:microsoft.com/office/officeart/2008/layout/VerticalAccentList"/>
    <dgm:cxn modelId="{8F415ADE-2683-4A55-B94F-0F5A804D57A7}" type="presParOf" srcId="{BF8EA552-B9CA-422B-AFC7-376997936D6C}" destId="{8EF5F4C3-C512-45C6-8919-C1F9B6E74C73}" srcOrd="0" destOrd="0" presId="urn:microsoft.com/office/officeart/2008/layout/VerticalAccentList"/>
    <dgm:cxn modelId="{8F493117-2027-41BD-B0CD-BAADFF49E35B}" type="presParOf" srcId="{BF8EA552-B9CA-422B-AFC7-376997936D6C}" destId="{4CC1D23B-150B-49E2-9DF7-EA15DCCC1565}" srcOrd="1" destOrd="0" presId="urn:microsoft.com/office/officeart/2008/layout/VerticalAccentList"/>
    <dgm:cxn modelId="{742BB166-A98E-4AB4-884C-53013471DB5A}" type="presParOf" srcId="{BF8EA552-B9CA-422B-AFC7-376997936D6C}" destId="{3E4ECBC9-9717-495C-BB1A-E8C557613264}" srcOrd="2" destOrd="0" presId="urn:microsoft.com/office/officeart/2008/layout/VerticalAccentList"/>
    <dgm:cxn modelId="{81A7A63C-3193-4EE5-9B8D-D811BE17A81F}" type="presParOf" srcId="{BF8EA552-B9CA-422B-AFC7-376997936D6C}" destId="{63C60774-749C-4A61-A033-D8FC52E7DAA8}" srcOrd="3" destOrd="0" presId="urn:microsoft.com/office/officeart/2008/layout/VerticalAccentList"/>
    <dgm:cxn modelId="{BDA45608-DF79-4ADA-AA5B-CEEAB577A76F}" type="presParOf" srcId="{BF8EA552-B9CA-422B-AFC7-376997936D6C}" destId="{43F9396B-41E3-4BA3-9D6A-184D9CA9DEB7}" srcOrd="4" destOrd="0" presId="urn:microsoft.com/office/officeart/2008/layout/VerticalAccentList"/>
    <dgm:cxn modelId="{4211C47B-0F92-4F99-8062-497EA4890D3B}" type="presParOf" srcId="{BF8EA552-B9CA-422B-AFC7-376997936D6C}" destId="{ACA7311F-6343-4DA5-A069-D4E14D1F829A}" srcOrd="5" destOrd="0" presId="urn:microsoft.com/office/officeart/2008/layout/VerticalAccentList"/>
    <dgm:cxn modelId="{6BC8BDB7-8259-44AB-BC99-34159A227FD7}" type="presParOf" srcId="{BF8EA552-B9CA-422B-AFC7-376997936D6C}" destId="{04322B9F-3D34-4A11-9B6C-A5BB5680863C}" srcOrd="6" destOrd="0" presId="urn:microsoft.com/office/officeart/2008/layout/VerticalAccentList"/>
    <dgm:cxn modelId="{27F660FB-42C8-4505-A038-9AD11E1900E5}" type="presParOf" srcId="{31ADAE2B-5D81-4B6B-892C-0BE999E74314}" destId="{D0B22566-BBB5-4CE5-9883-24622E6A1046}" srcOrd="11" destOrd="0" presId="urn:microsoft.com/office/officeart/2008/layout/VerticalAccentList"/>
    <dgm:cxn modelId="{3FF9EC38-C641-45BF-A620-5949242FC89B}" type="presParOf" srcId="{31ADAE2B-5D81-4B6B-892C-0BE999E74314}" destId="{CEE3DE50-A45D-4291-93CB-1AB473AAC163}" srcOrd="12" destOrd="0" presId="urn:microsoft.com/office/officeart/2008/layout/VerticalAccentList"/>
    <dgm:cxn modelId="{1F64FBF6-FC1D-4B95-82E8-D2AF7CB2674D}" type="presParOf" srcId="{CEE3DE50-A45D-4291-93CB-1AB473AAC163}" destId="{F1FD8AE8-EDDB-4466-88AB-6D7662035174}" srcOrd="0" destOrd="0" presId="urn:microsoft.com/office/officeart/2008/layout/VerticalAccentList"/>
    <dgm:cxn modelId="{9EA9336A-6BC3-47B2-BFFA-85B3CA5E4499}" type="presParOf" srcId="{31ADAE2B-5D81-4B6B-892C-0BE999E74314}" destId="{4B81BEF0-6D2B-400D-943B-4753A91DEB77}" srcOrd="13" destOrd="0" presId="urn:microsoft.com/office/officeart/2008/layout/VerticalAccentList"/>
    <dgm:cxn modelId="{54AC07B2-10F0-4FCA-AF8B-A4E76392C492}" type="presParOf" srcId="{4B81BEF0-6D2B-400D-943B-4753A91DEB77}" destId="{3520E592-3609-4F10-A46A-1202FD179D01}" srcOrd="0" destOrd="0" presId="urn:microsoft.com/office/officeart/2008/layout/VerticalAccentList"/>
    <dgm:cxn modelId="{04C817A3-3820-463A-8453-6C639C49DF30}" type="presParOf" srcId="{4B81BEF0-6D2B-400D-943B-4753A91DEB77}" destId="{EA6881F4-72BE-4A90-A48E-23EE2EF2F4D6}" srcOrd="1" destOrd="0" presId="urn:microsoft.com/office/officeart/2008/layout/VerticalAccentList"/>
    <dgm:cxn modelId="{E27BE1EF-914D-422F-8209-A8C0E8E087CB}" type="presParOf" srcId="{4B81BEF0-6D2B-400D-943B-4753A91DEB77}" destId="{D7F37395-6189-42B6-9C4D-DD016CE99E01}" srcOrd="2" destOrd="0" presId="urn:microsoft.com/office/officeart/2008/layout/VerticalAccentList"/>
    <dgm:cxn modelId="{0B919F60-DD7A-4FEE-9C11-AF1A6AC478AA}" type="presParOf" srcId="{4B81BEF0-6D2B-400D-943B-4753A91DEB77}" destId="{2D306294-24C1-466F-B14C-EE8F0B04B41B}" srcOrd="3" destOrd="0" presId="urn:microsoft.com/office/officeart/2008/layout/VerticalAccentList"/>
    <dgm:cxn modelId="{FA0742DD-E2C8-4960-A266-F657BC3BA0C4}" type="presParOf" srcId="{4B81BEF0-6D2B-400D-943B-4753A91DEB77}" destId="{5FCC32BF-992D-4ACD-9E40-A66129DFEF32}" srcOrd="4" destOrd="0" presId="urn:microsoft.com/office/officeart/2008/layout/VerticalAccentList"/>
    <dgm:cxn modelId="{1FEA8CD0-D6CE-4D4E-A052-79D29199B697}" type="presParOf" srcId="{4B81BEF0-6D2B-400D-943B-4753A91DEB77}" destId="{DFD7752E-855E-4065-8117-CBD5084F2CA9}" srcOrd="5" destOrd="0" presId="urn:microsoft.com/office/officeart/2008/layout/VerticalAccentList"/>
    <dgm:cxn modelId="{146AC922-4BA7-421A-B8B2-99C6CAB42B48}" type="presParOf" srcId="{4B81BEF0-6D2B-400D-943B-4753A91DEB77}" destId="{9D41F6F0-D6FB-48BF-AEEE-DED4C3338C5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81D8B9-88D7-4284-BD55-B108C42B6447}"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n-US"/>
        </a:p>
      </dgm:t>
    </dgm:pt>
    <dgm:pt modelId="{6FC38F79-041F-40E2-BE25-9BBE8930BDDF}">
      <dgm:prSet phldrT="[Text]" custT="1"/>
      <dgm:spPr/>
      <dgm:t>
        <a:bodyPr/>
        <a:lstStyle/>
        <a:p>
          <a:r>
            <a:rPr lang="en-US" sz="4800" dirty="0">
              <a:latin typeface="Roboto Light" panose="02000000000000000000" pitchFamily="2" charset="0"/>
              <a:ea typeface="Roboto Light" panose="02000000000000000000" pitchFamily="2" charset="0"/>
            </a:rPr>
            <a:t>Lack of access to finance, </a:t>
          </a:r>
        </a:p>
      </dgm:t>
    </dgm:pt>
    <dgm:pt modelId="{303728F7-484A-43F0-9E38-0BA9B3E98E8E}" type="parTrans" cxnId="{12917DA3-C724-4CBE-BC6A-746C44E1BFD2}">
      <dgm:prSet/>
      <dgm:spPr/>
      <dgm:t>
        <a:bodyPr/>
        <a:lstStyle/>
        <a:p>
          <a:endParaRPr lang="en-US"/>
        </a:p>
      </dgm:t>
    </dgm:pt>
    <dgm:pt modelId="{28849FF6-DCC0-4C67-9884-7A3B29F603B9}" type="sibTrans" cxnId="{12917DA3-C724-4CBE-BC6A-746C44E1BFD2}">
      <dgm:prSet/>
      <dgm:spPr/>
      <dgm:t>
        <a:bodyPr/>
        <a:lstStyle/>
        <a:p>
          <a:endParaRPr lang="en-US"/>
        </a:p>
      </dgm:t>
    </dgm:pt>
    <dgm:pt modelId="{2684FB6D-B070-437E-A96B-062FFE6B4775}">
      <dgm:prSet custT="1"/>
      <dgm:spPr/>
      <dgm:t>
        <a:bodyPr/>
        <a:lstStyle/>
        <a:p>
          <a:r>
            <a:rPr lang="en-US" sz="4800" dirty="0">
              <a:latin typeface="Roboto Light" panose="02000000000000000000" pitchFamily="2" charset="0"/>
              <a:ea typeface="Roboto Light" panose="02000000000000000000" pitchFamily="2" charset="0"/>
            </a:rPr>
            <a:t>Lack of sound business skills, </a:t>
          </a:r>
        </a:p>
      </dgm:t>
    </dgm:pt>
    <dgm:pt modelId="{32A92004-82B4-490F-A754-96852CB65EC3}" type="parTrans" cxnId="{B9795F60-27E6-4546-98A2-9FBB1F4D4C6F}">
      <dgm:prSet/>
      <dgm:spPr/>
      <dgm:t>
        <a:bodyPr/>
        <a:lstStyle/>
        <a:p>
          <a:endParaRPr lang="en-US"/>
        </a:p>
      </dgm:t>
    </dgm:pt>
    <dgm:pt modelId="{B2091A18-D8A8-417E-A34D-52872B0865AC}" type="sibTrans" cxnId="{B9795F60-27E6-4546-98A2-9FBB1F4D4C6F}">
      <dgm:prSet/>
      <dgm:spPr/>
      <dgm:t>
        <a:bodyPr/>
        <a:lstStyle/>
        <a:p>
          <a:endParaRPr lang="en-US"/>
        </a:p>
      </dgm:t>
    </dgm:pt>
    <dgm:pt modelId="{7B634507-7F67-4F46-A2D4-388425610256}">
      <dgm:prSet custT="1"/>
      <dgm:spPr/>
      <dgm:t>
        <a:bodyPr/>
        <a:lstStyle/>
        <a:p>
          <a:r>
            <a:rPr lang="en-US" sz="4800" dirty="0">
              <a:latin typeface="Roboto Light" panose="02000000000000000000" pitchFamily="2" charset="0"/>
              <a:ea typeface="Roboto Light" panose="02000000000000000000" pitchFamily="2" charset="0"/>
            </a:rPr>
            <a:t>Lack of skilled labor, </a:t>
          </a:r>
        </a:p>
      </dgm:t>
    </dgm:pt>
    <dgm:pt modelId="{951763F7-8F5E-4CF3-AF2D-F6DAFA3EA359}" type="parTrans" cxnId="{457120CA-DE8A-45F1-804F-33D39E2486B5}">
      <dgm:prSet/>
      <dgm:spPr/>
      <dgm:t>
        <a:bodyPr/>
        <a:lstStyle/>
        <a:p>
          <a:endParaRPr lang="en-US"/>
        </a:p>
      </dgm:t>
    </dgm:pt>
    <dgm:pt modelId="{8883C30F-0F94-43BB-9D48-1C99581FBADC}" type="sibTrans" cxnId="{457120CA-DE8A-45F1-804F-33D39E2486B5}">
      <dgm:prSet/>
      <dgm:spPr/>
      <dgm:t>
        <a:bodyPr/>
        <a:lstStyle/>
        <a:p>
          <a:endParaRPr lang="en-US"/>
        </a:p>
      </dgm:t>
    </dgm:pt>
    <dgm:pt modelId="{638DA679-06A2-4678-98B0-0ACCC0E89029}">
      <dgm:prSet custT="1"/>
      <dgm:spPr/>
      <dgm:t>
        <a:bodyPr/>
        <a:lstStyle/>
        <a:p>
          <a:r>
            <a:rPr lang="en-US" sz="4800" dirty="0">
              <a:latin typeface="Roboto Light" panose="02000000000000000000" pitchFamily="2" charset="0"/>
              <a:ea typeface="Roboto Light" panose="02000000000000000000" pitchFamily="2" charset="0"/>
            </a:rPr>
            <a:t>Limited access to market, </a:t>
          </a:r>
        </a:p>
      </dgm:t>
    </dgm:pt>
    <dgm:pt modelId="{82E93706-BBED-41F8-8430-40E0C5022BD8}" type="parTrans" cxnId="{CDC84D74-B3DE-4FF9-9A43-D3C76DE45B93}">
      <dgm:prSet/>
      <dgm:spPr/>
      <dgm:t>
        <a:bodyPr/>
        <a:lstStyle/>
        <a:p>
          <a:endParaRPr lang="en-US"/>
        </a:p>
      </dgm:t>
    </dgm:pt>
    <dgm:pt modelId="{B25ED500-1D49-4BD4-8551-0A23FBC42E00}" type="sibTrans" cxnId="{CDC84D74-B3DE-4FF9-9A43-D3C76DE45B93}">
      <dgm:prSet/>
      <dgm:spPr/>
      <dgm:t>
        <a:bodyPr/>
        <a:lstStyle/>
        <a:p>
          <a:endParaRPr lang="en-US"/>
        </a:p>
      </dgm:t>
    </dgm:pt>
    <dgm:pt modelId="{D6C34599-500F-4866-A62D-514631B6607E}">
      <dgm:prSet custT="1"/>
      <dgm:spPr/>
      <dgm:t>
        <a:bodyPr/>
        <a:lstStyle/>
        <a:p>
          <a:r>
            <a:rPr lang="en-US" sz="4800" dirty="0">
              <a:latin typeface="Roboto Light" panose="02000000000000000000" pitchFamily="2" charset="0"/>
              <a:ea typeface="Roboto Light" panose="02000000000000000000" pitchFamily="2" charset="0"/>
            </a:rPr>
            <a:t>Lack of equipment and technology, </a:t>
          </a:r>
        </a:p>
      </dgm:t>
    </dgm:pt>
    <dgm:pt modelId="{7D7B78B0-A7BC-4EB8-BC8E-BF53EF3EBAEF}" type="parTrans" cxnId="{9A9305E1-3F14-408E-8FD9-9A8CA3903507}">
      <dgm:prSet/>
      <dgm:spPr/>
      <dgm:t>
        <a:bodyPr/>
        <a:lstStyle/>
        <a:p>
          <a:endParaRPr lang="en-US"/>
        </a:p>
      </dgm:t>
    </dgm:pt>
    <dgm:pt modelId="{31B4EB45-80F4-43FA-A0B4-A89A60B01EE2}" type="sibTrans" cxnId="{9A9305E1-3F14-408E-8FD9-9A8CA3903507}">
      <dgm:prSet/>
      <dgm:spPr/>
      <dgm:t>
        <a:bodyPr/>
        <a:lstStyle/>
        <a:p>
          <a:endParaRPr lang="en-US"/>
        </a:p>
      </dgm:t>
    </dgm:pt>
    <dgm:pt modelId="{6C9349DE-D792-4950-B3CD-C30B324F77DE}">
      <dgm:prSet custT="1"/>
      <dgm:spPr/>
      <dgm:t>
        <a:bodyPr/>
        <a:lstStyle/>
        <a:p>
          <a:r>
            <a:rPr lang="en-US" sz="4800" dirty="0">
              <a:latin typeface="Roboto Light" panose="02000000000000000000" pitchFamily="2" charset="0"/>
              <a:ea typeface="Roboto Light" panose="02000000000000000000" pitchFamily="2" charset="0"/>
            </a:rPr>
            <a:t>Restrictive regulatory frameworks</a:t>
          </a:r>
        </a:p>
      </dgm:t>
    </dgm:pt>
    <dgm:pt modelId="{1A9F0FF5-2550-42C5-8617-A45E972F2BA1}" type="parTrans" cxnId="{AE5959FA-5134-487B-9374-ED38017EB323}">
      <dgm:prSet/>
      <dgm:spPr/>
      <dgm:t>
        <a:bodyPr/>
        <a:lstStyle/>
        <a:p>
          <a:endParaRPr lang="en-US"/>
        </a:p>
      </dgm:t>
    </dgm:pt>
    <dgm:pt modelId="{16F51B48-5F86-4A64-8498-8BBC2A46A4B7}" type="sibTrans" cxnId="{AE5959FA-5134-487B-9374-ED38017EB323}">
      <dgm:prSet/>
      <dgm:spPr/>
      <dgm:t>
        <a:bodyPr/>
        <a:lstStyle/>
        <a:p>
          <a:endParaRPr lang="en-US"/>
        </a:p>
      </dgm:t>
    </dgm:pt>
    <dgm:pt modelId="{F4F891A4-0969-4DAE-973F-1C4AFFC3BC52}" type="pres">
      <dgm:prSet presAssocID="{5781D8B9-88D7-4284-BD55-B108C42B6447}" presName="linearFlow" presStyleCnt="0">
        <dgm:presLayoutVars>
          <dgm:dir/>
          <dgm:resizeHandles val="exact"/>
        </dgm:presLayoutVars>
      </dgm:prSet>
      <dgm:spPr/>
    </dgm:pt>
    <dgm:pt modelId="{01693B56-CA50-4BD0-8CDE-F9FD51A32AA6}" type="pres">
      <dgm:prSet presAssocID="{6FC38F79-041F-40E2-BE25-9BBE8930BDDF}" presName="composite" presStyleCnt="0"/>
      <dgm:spPr/>
    </dgm:pt>
    <dgm:pt modelId="{257E6226-4BB2-4559-9CEA-B61436EAE343}" type="pres">
      <dgm:prSet presAssocID="{6FC38F79-041F-40E2-BE25-9BBE8930BDDF}"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819E7C7-E514-4326-953F-53D83A66A581}" type="pres">
      <dgm:prSet presAssocID="{6FC38F79-041F-40E2-BE25-9BBE8930BDDF}" presName="txShp" presStyleLbl="node1" presStyleIdx="0" presStyleCnt="6">
        <dgm:presLayoutVars>
          <dgm:bulletEnabled val="1"/>
        </dgm:presLayoutVars>
      </dgm:prSet>
      <dgm:spPr/>
    </dgm:pt>
    <dgm:pt modelId="{E11DEB32-7159-4A56-8546-A123A3B66F23}" type="pres">
      <dgm:prSet presAssocID="{28849FF6-DCC0-4C67-9884-7A3B29F603B9}" presName="spacing" presStyleCnt="0"/>
      <dgm:spPr/>
    </dgm:pt>
    <dgm:pt modelId="{2612DCB6-2C70-4F6F-967E-2E23BD80109B}" type="pres">
      <dgm:prSet presAssocID="{2684FB6D-B070-437E-A96B-062FFE6B4775}" presName="composite" presStyleCnt="0"/>
      <dgm:spPr/>
    </dgm:pt>
    <dgm:pt modelId="{50BC2DC3-0717-4E60-B531-C07009200E03}" type="pres">
      <dgm:prSet presAssocID="{2684FB6D-B070-437E-A96B-062FFE6B4775}"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9B6342B-C99E-4D7B-8D81-D33D96ACA3F3}" type="pres">
      <dgm:prSet presAssocID="{2684FB6D-B070-437E-A96B-062FFE6B4775}" presName="txShp" presStyleLbl="node1" presStyleIdx="1" presStyleCnt="6">
        <dgm:presLayoutVars>
          <dgm:bulletEnabled val="1"/>
        </dgm:presLayoutVars>
      </dgm:prSet>
      <dgm:spPr/>
    </dgm:pt>
    <dgm:pt modelId="{06E39CD0-C52E-450F-A4B9-FE6988288604}" type="pres">
      <dgm:prSet presAssocID="{B2091A18-D8A8-417E-A34D-52872B0865AC}" presName="spacing" presStyleCnt="0"/>
      <dgm:spPr/>
    </dgm:pt>
    <dgm:pt modelId="{8BFE0497-0E04-4132-9676-00C151493394}" type="pres">
      <dgm:prSet presAssocID="{7B634507-7F67-4F46-A2D4-388425610256}" presName="composite" presStyleCnt="0"/>
      <dgm:spPr/>
    </dgm:pt>
    <dgm:pt modelId="{BF30C2D8-2B87-4EA0-BD89-01E83EA6735B}" type="pres">
      <dgm:prSet presAssocID="{7B634507-7F67-4F46-A2D4-388425610256}"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5BF1388-8DF2-4490-B3FC-1DC7C693EB32}" type="pres">
      <dgm:prSet presAssocID="{7B634507-7F67-4F46-A2D4-388425610256}" presName="txShp" presStyleLbl="node1" presStyleIdx="2" presStyleCnt="6">
        <dgm:presLayoutVars>
          <dgm:bulletEnabled val="1"/>
        </dgm:presLayoutVars>
      </dgm:prSet>
      <dgm:spPr/>
    </dgm:pt>
    <dgm:pt modelId="{C1C2DB9C-FC72-40B0-B98B-EE4A304012F8}" type="pres">
      <dgm:prSet presAssocID="{8883C30F-0F94-43BB-9D48-1C99581FBADC}" presName="spacing" presStyleCnt="0"/>
      <dgm:spPr/>
    </dgm:pt>
    <dgm:pt modelId="{C144ED94-E6C5-476C-A073-2A8F2AA7512F}" type="pres">
      <dgm:prSet presAssocID="{638DA679-06A2-4678-98B0-0ACCC0E89029}" presName="composite" presStyleCnt="0"/>
      <dgm:spPr/>
    </dgm:pt>
    <dgm:pt modelId="{3CD10D88-2C7D-4ACD-9028-7773CCB1D712}" type="pres">
      <dgm:prSet presAssocID="{638DA679-06A2-4678-98B0-0ACCC0E89029}"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5167FD2-7AD6-4D04-B34D-5968696F46B0}" type="pres">
      <dgm:prSet presAssocID="{638DA679-06A2-4678-98B0-0ACCC0E89029}" presName="txShp" presStyleLbl="node1" presStyleIdx="3" presStyleCnt="6">
        <dgm:presLayoutVars>
          <dgm:bulletEnabled val="1"/>
        </dgm:presLayoutVars>
      </dgm:prSet>
      <dgm:spPr/>
    </dgm:pt>
    <dgm:pt modelId="{387E2091-4320-456D-B8C0-27E2C648457D}" type="pres">
      <dgm:prSet presAssocID="{B25ED500-1D49-4BD4-8551-0A23FBC42E00}" presName="spacing" presStyleCnt="0"/>
      <dgm:spPr/>
    </dgm:pt>
    <dgm:pt modelId="{E72BE125-7E32-4BBA-9718-0E0851F14AA7}" type="pres">
      <dgm:prSet presAssocID="{D6C34599-500F-4866-A62D-514631B6607E}" presName="composite" presStyleCnt="0"/>
      <dgm:spPr/>
    </dgm:pt>
    <dgm:pt modelId="{DA7CF5C0-95A6-4EC5-AC1B-B82C3E2B3ECD}" type="pres">
      <dgm:prSet presAssocID="{D6C34599-500F-4866-A62D-514631B6607E}"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CF62BE2A-3D54-4B02-ADBC-A9D82627C199}" type="pres">
      <dgm:prSet presAssocID="{D6C34599-500F-4866-A62D-514631B6607E}" presName="txShp" presStyleLbl="node1" presStyleIdx="4" presStyleCnt="6">
        <dgm:presLayoutVars>
          <dgm:bulletEnabled val="1"/>
        </dgm:presLayoutVars>
      </dgm:prSet>
      <dgm:spPr/>
    </dgm:pt>
    <dgm:pt modelId="{F32F2222-8276-4EBD-AF35-FB8B1177712F}" type="pres">
      <dgm:prSet presAssocID="{31B4EB45-80F4-43FA-A0B4-A89A60B01EE2}" presName="spacing" presStyleCnt="0"/>
      <dgm:spPr/>
    </dgm:pt>
    <dgm:pt modelId="{114292A7-C27D-417B-909B-AE01BF0EC631}" type="pres">
      <dgm:prSet presAssocID="{6C9349DE-D792-4950-B3CD-C30B324F77DE}" presName="composite" presStyleCnt="0"/>
      <dgm:spPr/>
    </dgm:pt>
    <dgm:pt modelId="{4409DA8B-6F01-446A-9AC0-554D5E37790B}" type="pres">
      <dgm:prSet presAssocID="{6C9349DE-D792-4950-B3CD-C30B324F77DE}"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37B18FDE-459F-426F-BDA8-8D3BA821216C}" type="pres">
      <dgm:prSet presAssocID="{6C9349DE-D792-4950-B3CD-C30B324F77DE}" presName="txShp" presStyleLbl="node1" presStyleIdx="5" presStyleCnt="6">
        <dgm:presLayoutVars>
          <dgm:bulletEnabled val="1"/>
        </dgm:presLayoutVars>
      </dgm:prSet>
      <dgm:spPr/>
    </dgm:pt>
  </dgm:ptLst>
  <dgm:cxnLst>
    <dgm:cxn modelId="{B341CB06-9392-4724-8393-07E3326D2E0F}" type="presOf" srcId="{5781D8B9-88D7-4284-BD55-B108C42B6447}" destId="{F4F891A4-0969-4DAE-973F-1C4AFFC3BC52}" srcOrd="0" destOrd="0" presId="urn:microsoft.com/office/officeart/2005/8/layout/vList3"/>
    <dgm:cxn modelId="{F89B8C1D-4CE1-4721-A1FD-F385F6665E0F}" type="presOf" srcId="{6FC38F79-041F-40E2-BE25-9BBE8930BDDF}" destId="{7819E7C7-E514-4326-953F-53D83A66A581}" srcOrd="0" destOrd="0" presId="urn:microsoft.com/office/officeart/2005/8/layout/vList3"/>
    <dgm:cxn modelId="{7862A926-09AC-4B18-87B3-8DA8ECD1C042}" type="presOf" srcId="{D6C34599-500F-4866-A62D-514631B6607E}" destId="{CF62BE2A-3D54-4B02-ADBC-A9D82627C199}" srcOrd="0" destOrd="0" presId="urn:microsoft.com/office/officeart/2005/8/layout/vList3"/>
    <dgm:cxn modelId="{4227C634-F363-4C8F-B151-20B8F8741052}" type="presOf" srcId="{6C9349DE-D792-4950-B3CD-C30B324F77DE}" destId="{37B18FDE-459F-426F-BDA8-8D3BA821216C}" srcOrd="0" destOrd="0" presId="urn:microsoft.com/office/officeart/2005/8/layout/vList3"/>
    <dgm:cxn modelId="{B9795F60-27E6-4546-98A2-9FBB1F4D4C6F}" srcId="{5781D8B9-88D7-4284-BD55-B108C42B6447}" destId="{2684FB6D-B070-437E-A96B-062FFE6B4775}" srcOrd="1" destOrd="0" parTransId="{32A92004-82B4-490F-A754-96852CB65EC3}" sibTransId="{B2091A18-D8A8-417E-A34D-52872B0865AC}"/>
    <dgm:cxn modelId="{B4C46C64-F845-4F25-8B70-A588CCD1BC3A}" type="presOf" srcId="{2684FB6D-B070-437E-A96B-062FFE6B4775}" destId="{29B6342B-C99E-4D7B-8D81-D33D96ACA3F3}" srcOrd="0" destOrd="0" presId="urn:microsoft.com/office/officeart/2005/8/layout/vList3"/>
    <dgm:cxn modelId="{CDC84D74-B3DE-4FF9-9A43-D3C76DE45B93}" srcId="{5781D8B9-88D7-4284-BD55-B108C42B6447}" destId="{638DA679-06A2-4678-98B0-0ACCC0E89029}" srcOrd="3" destOrd="0" parTransId="{82E93706-BBED-41F8-8430-40E0C5022BD8}" sibTransId="{B25ED500-1D49-4BD4-8551-0A23FBC42E00}"/>
    <dgm:cxn modelId="{12917DA3-C724-4CBE-BC6A-746C44E1BFD2}" srcId="{5781D8B9-88D7-4284-BD55-B108C42B6447}" destId="{6FC38F79-041F-40E2-BE25-9BBE8930BDDF}" srcOrd="0" destOrd="0" parTransId="{303728F7-484A-43F0-9E38-0BA9B3E98E8E}" sibTransId="{28849FF6-DCC0-4C67-9884-7A3B29F603B9}"/>
    <dgm:cxn modelId="{457120CA-DE8A-45F1-804F-33D39E2486B5}" srcId="{5781D8B9-88D7-4284-BD55-B108C42B6447}" destId="{7B634507-7F67-4F46-A2D4-388425610256}" srcOrd="2" destOrd="0" parTransId="{951763F7-8F5E-4CF3-AF2D-F6DAFA3EA359}" sibTransId="{8883C30F-0F94-43BB-9D48-1C99581FBADC}"/>
    <dgm:cxn modelId="{9A9305E1-3F14-408E-8FD9-9A8CA3903507}" srcId="{5781D8B9-88D7-4284-BD55-B108C42B6447}" destId="{D6C34599-500F-4866-A62D-514631B6607E}" srcOrd="4" destOrd="0" parTransId="{7D7B78B0-A7BC-4EB8-BC8E-BF53EF3EBAEF}" sibTransId="{31B4EB45-80F4-43FA-A0B4-A89A60B01EE2}"/>
    <dgm:cxn modelId="{588F9EF1-6C5D-41E5-9CEA-F171E0DDCE42}" type="presOf" srcId="{638DA679-06A2-4678-98B0-0ACCC0E89029}" destId="{05167FD2-7AD6-4D04-B34D-5968696F46B0}" srcOrd="0" destOrd="0" presId="urn:microsoft.com/office/officeart/2005/8/layout/vList3"/>
    <dgm:cxn modelId="{EE49D6F4-E997-4EB5-8A20-C70072041171}" type="presOf" srcId="{7B634507-7F67-4F46-A2D4-388425610256}" destId="{85BF1388-8DF2-4490-B3FC-1DC7C693EB32}" srcOrd="0" destOrd="0" presId="urn:microsoft.com/office/officeart/2005/8/layout/vList3"/>
    <dgm:cxn modelId="{AE5959FA-5134-487B-9374-ED38017EB323}" srcId="{5781D8B9-88D7-4284-BD55-B108C42B6447}" destId="{6C9349DE-D792-4950-B3CD-C30B324F77DE}" srcOrd="5" destOrd="0" parTransId="{1A9F0FF5-2550-42C5-8617-A45E972F2BA1}" sibTransId="{16F51B48-5F86-4A64-8498-8BBC2A46A4B7}"/>
    <dgm:cxn modelId="{B40E871B-73C1-4A0A-985F-3B03D1C85EB8}" type="presParOf" srcId="{F4F891A4-0969-4DAE-973F-1C4AFFC3BC52}" destId="{01693B56-CA50-4BD0-8CDE-F9FD51A32AA6}" srcOrd="0" destOrd="0" presId="urn:microsoft.com/office/officeart/2005/8/layout/vList3"/>
    <dgm:cxn modelId="{C80D2085-935F-4E09-BB3B-24080D29EE57}" type="presParOf" srcId="{01693B56-CA50-4BD0-8CDE-F9FD51A32AA6}" destId="{257E6226-4BB2-4559-9CEA-B61436EAE343}" srcOrd="0" destOrd="0" presId="urn:microsoft.com/office/officeart/2005/8/layout/vList3"/>
    <dgm:cxn modelId="{6AD4C161-9E48-469E-967C-2AED4F1B9747}" type="presParOf" srcId="{01693B56-CA50-4BD0-8CDE-F9FD51A32AA6}" destId="{7819E7C7-E514-4326-953F-53D83A66A581}" srcOrd="1" destOrd="0" presId="urn:microsoft.com/office/officeart/2005/8/layout/vList3"/>
    <dgm:cxn modelId="{5A694556-A263-4D10-98C5-CCF1E0E9D508}" type="presParOf" srcId="{F4F891A4-0969-4DAE-973F-1C4AFFC3BC52}" destId="{E11DEB32-7159-4A56-8546-A123A3B66F23}" srcOrd="1" destOrd="0" presId="urn:microsoft.com/office/officeart/2005/8/layout/vList3"/>
    <dgm:cxn modelId="{ADE34E30-7A80-41B0-A27A-440DF03C9D2B}" type="presParOf" srcId="{F4F891A4-0969-4DAE-973F-1C4AFFC3BC52}" destId="{2612DCB6-2C70-4F6F-967E-2E23BD80109B}" srcOrd="2" destOrd="0" presId="urn:microsoft.com/office/officeart/2005/8/layout/vList3"/>
    <dgm:cxn modelId="{35845520-63A3-4AFD-B2C3-527F44FC0D52}" type="presParOf" srcId="{2612DCB6-2C70-4F6F-967E-2E23BD80109B}" destId="{50BC2DC3-0717-4E60-B531-C07009200E03}" srcOrd="0" destOrd="0" presId="urn:microsoft.com/office/officeart/2005/8/layout/vList3"/>
    <dgm:cxn modelId="{642FD0A3-A905-4FF0-B3CE-EFBD30FA44B9}" type="presParOf" srcId="{2612DCB6-2C70-4F6F-967E-2E23BD80109B}" destId="{29B6342B-C99E-4D7B-8D81-D33D96ACA3F3}" srcOrd="1" destOrd="0" presId="urn:microsoft.com/office/officeart/2005/8/layout/vList3"/>
    <dgm:cxn modelId="{039783DA-31DA-441F-813D-BB1A3D0CF763}" type="presParOf" srcId="{F4F891A4-0969-4DAE-973F-1C4AFFC3BC52}" destId="{06E39CD0-C52E-450F-A4B9-FE6988288604}" srcOrd="3" destOrd="0" presId="urn:microsoft.com/office/officeart/2005/8/layout/vList3"/>
    <dgm:cxn modelId="{EF8FF563-0CF5-4F4A-9218-E5987FC75F5E}" type="presParOf" srcId="{F4F891A4-0969-4DAE-973F-1C4AFFC3BC52}" destId="{8BFE0497-0E04-4132-9676-00C151493394}" srcOrd="4" destOrd="0" presId="urn:microsoft.com/office/officeart/2005/8/layout/vList3"/>
    <dgm:cxn modelId="{A73CE4DB-25EA-4A22-9A00-A1B71B1F198F}" type="presParOf" srcId="{8BFE0497-0E04-4132-9676-00C151493394}" destId="{BF30C2D8-2B87-4EA0-BD89-01E83EA6735B}" srcOrd="0" destOrd="0" presId="urn:microsoft.com/office/officeart/2005/8/layout/vList3"/>
    <dgm:cxn modelId="{F811DCA9-CB44-49FB-BA64-FBF3292AE699}" type="presParOf" srcId="{8BFE0497-0E04-4132-9676-00C151493394}" destId="{85BF1388-8DF2-4490-B3FC-1DC7C693EB32}" srcOrd="1" destOrd="0" presId="urn:microsoft.com/office/officeart/2005/8/layout/vList3"/>
    <dgm:cxn modelId="{B45A39D1-C062-46CF-9183-BD301DA47D41}" type="presParOf" srcId="{F4F891A4-0969-4DAE-973F-1C4AFFC3BC52}" destId="{C1C2DB9C-FC72-40B0-B98B-EE4A304012F8}" srcOrd="5" destOrd="0" presId="urn:microsoft.com/office/officeart/2005/8/layout/vList3"/>
    <dgm:cxn modelId="{39CAED0A-5C04-46E4-9F3C-BEDB8876D6F2}" type="presParOf" srcId="{F4F891A4-0969-4DAE-973F-1C4AFFC3BC52}" destId="{C144ED94-E6C5-476C-A073-2A8F2AA7512F}" srcOrd="6" destOrd="0" presId="urn:microsoft.com/office/officeart/2005/8/layout/vList3"/>
    <dgm:cxn modelId="{6FAECA06-C91D-4599-B4A0-FBC309AAEA5B}" type="presParOf" srcId="{C144ED94-E6C5-476C-A073-2A8F2AA7512F}" destId="{3CD10D88-2C7D-4ACD-9028-7773CCB1D712}" srcOrd="0" destOrd="0" presId="urn:microsoft.com/office/officeart/2005/8/layout/vList3"/>
    <dgm:cxn modelId="{35B31018-81E2-493B-8ECB-7CE4D27D4EF0}" type="presParOf" srcId="{C144ED94-E6C5-476C-A073-2A8F2AA7512F}" destId="{05167FD2-7AD6-4D04-B34D-5968696F46B0}" srcOrd="1" destOrd="0" presId="urn:microsoft.com/office/officeart/2005/8/layout/vList3"/>
    <dgm:cxn modelId="{36A26001-E32E-45E5-AA8F-E643B5502E77}" type="presParOf" srcId="{F4F891A4-0969-4DAE-973F-1C4AFFC3BC52}" destId="{387E2091-4320-456D-B8C0-27E2C648457D}" srcOrd="7" destOrd="0" presId="urn:microsoft.com/office/officeart/2005/8/layout/vList3"/>
    <dgm:cxn modelId="{7D7F96E7-43FB-4915-BD06-3AFBC1FB8474}" type="presParOf" srcId="{F4F891A4-0969-4DAE-973F-1C4AFFC3BC52}" destId="{E72BE125-7E32-4BBA-9718-0E0851F14AA7}" srcOrd="8" destOrd="0" presId="urn:microsoft.com/office/officeart/2005/8/layout/vList3"/>
    <dgm:cxn modelId="{790A60FC-C694-4643-A2C3-ECA379E913D9}" type="presParOf" srcId="{E72BE125-7E32-4BBA-9718-0E0851F14AA7}" destId="{DA7CF5C0-95A6-4EC5-AC1B-B82C3E2B3ECD}" srcOrd="0" destOrd="0" presId="urn:microsoft.com/office/officeart/2005/8/layout/vList3"/>
    <dgm:cxn modelId="{346D20A6-8F19-4E5E-A060-7B93788DA8FB}" type="presParOf" srcId="{E72BE125-7E32-4BBA-9718-0E0851F14AA7}" destId="{CF62BE2A-3D54-4B02-ADBC-A9D82627C199}" srcOrd="1" destOrd="0" presId="urn:microsoft.com/office/officeart/2005/8/layout/vList3"/>
    <dgm:cxn modelId="{902C4A5F-8CDC-4938-A0C1-231989A58A88}" type="presParOf" srcId="{F4F891A4-0969-4DAE-973F-1C4AFFC3BC52}" destId="{F32F2222-8276-4EBD-AF35-FB8B1177712F}" srcOrd="9" destOrd="0" presId="urn:microsoft.com/office/officeart/2005/8/layout/vList3"/>
    <dgm:cxn modelId="{5B8A5465-77D2-4423-9D7D-70B68275E07C}" type="presParOf" srcId="{F4F891A4-0969-4DAE-973F-1C4AFFC3BC52}" destId="{114292A7-C27D-417B-909B-AE01BF0EC631}" srcOrd="10" destOrd="0" presId="urn:microsoft.com/office/officeart/2005/8/layout/vList3"/>
    <dgm:cxn modelId="{9C315885-09B8-4CEE-BFF7-02B4A93068AD}" type="presParOf" srcId="{114292A7-C27D-417B-909B-AE01BF0EC631}" destId="{4409DA8B-6F01-446A-9AC0-554D5E37790B}" srcOrd="0" destOrd="0" presId="urn:microsoft.com/office/officeart/2005/8/layout/vList3"/>
    <dgm:cxn modelId="{A4FC0593-3D71-438E-958A-0EA78FF8FB17}" type="presParOf" srcId="{114292A7-C27D-417B-909B-AE01BF0EC631}" destId="{37B18FDE-459F-426F-BDA8-8D3BA82121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81D8B9-88D7-4284-BD55-B108C42B6447}"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6FC38F79-041F-40E2-BE25-9BBE8930BDDF}">
      <dgm:prSet phldrT="[Text]" custT="1"/>
      <dgm:spPr/>
      <dgm:t>
        <a:bodyPr/>
        <a:lstStyle/>
        <a:p>
          <a:pPr algn="l"/>
          <a:r>
            <a:rPr lang="en-US" sz="3200" dirty="0">
              <a:latin typeface="Roboto Light" panose="02000000000000000000" pitchFamily="2" charset="0"/>
              <a:ea typeface="Roboto Light" panose="02000000000000000000" pitchFamily="2" charset="0"/>
            </a:rPr>
            <a:t>Interventions that combine finance and business training are seen to be more effective than other individual interventions;</a:t>
          </a:r>
        </a:p>
      </dgm:t>
    </dgm:pt>
    <dgm:pt modelId="{303728F7-484A-43F0-9E38-0BA9B3E98E8E}" type="parTrans" cxnId="{12917DA3-C724-4CBE-BC6A-746C44E1BFD2}">
      <dgm:prSet/>
      <dgm:spPr/>
      <dgm:t>
        <a:bodyPr/>
        <a:lstStyle/>
        <a:p>
          <a:endParaRPr lang="en-US"/>
        </a:p>
      </dgm:t>
    </dgm:pt>
    <dgm:pt modelId="{28849FF6-DCC0-4C67-9884-7A3B29F603B9}" type="sibTrans" cxnId="{12917DA3-C724-4CBE-BC6A-746C44E1BFD2}">
      <dgm:prSet/>
      <dgm:spPr/>
      <dgm:t>
        <a:bodyPr/>
        <a:lstStyle/>
        <a:p>
          <a:endParaRPr lang="en-US"/>
        </a:p>
      </dgm:t>
    </dgm:pt>
    <dgm:pt modelId="{7A49F485-869A-4793-824F-06969CD104B9}">
      <dgm:prSet custT="1"/>
      <dgm:spPr/>
      <dgm:t>
        <a:bodyPr/>
        <a:lstStyle/>
        <a:p>
          <a:pPr algn="l"/>
          <a:r>
            <a:rPr lang="en-US" sz="3200" dirty="0">
              <a:latin typeface="Roboto Light" panose="02000000000000000000" pitchFamily="2" charset="0"/>
              <a:ea typeface="Roboto Light" panose="02000000000000000000" pitchFamily="2" charset="0"/>
            </a:rPr>
            <a:t>There is early evidence that business training combined with follow-up technical assistance, and business grants together with business training may be effective in supporting the business growth of existing female entrepreneurs;</a:t>
          </a:r>
        </a:p>
      </dgm:t>
    </dgm:pt>
    <dgm:pt modelId="{2ED06342-E785-4BB2-B40E-17CEF7083E80}" type="parTrans" cxnId="{3117EB3F-DF57-45CA-BD27-08E6256DFCFB}">
      <dgm:prSet/>
      <dgm:spPr/>
      <dgm:t>
        <a:bodyPr/>
        <a:lstStyle/>
        <a:p>
          <a:endParaRPr lang="en-US"/>
        </a:p>
      </dgm:t>
    </dgm:pt>
    <dgm:pt modelId="{DEC212FA-9081-4CFD-96C4-849EAF2E0601}" type="sibTrans" cxnId="{3117EB3F-DF57-45CA-BD27-08E6256DFCFB}">
      <dgm:prSet/>
      <dgm:spPr/>
      <dgm:t>
        <a:bodyPr/>
        <a:lstStyle/>
        <a:p>
          <a:endParaRPr lang="en-US"/>
        </a:p>
      </dgm:t>
    </dgm:pt>
    <dgm:pt modelId="{8B65E24A-F0AD-4135-A679-020E27EB49BA}">
      <dgm:prSet custT="1"/>
      <dgm:spPr/>
      <dgm:t>
        <a:bodyPr/>
        <a:lstStyle/>
        <a:p>
          <a:pPr algn="l"/>
          <a:r>
            <a:rPr lang="en-US" sz="3200">
              <a:latin typeface="Roboto Light" panose="02000000000000000000" pitchFamily="2" charset="0"/>
              <a:ea typeface="Roboto Light" panose="02000000000000000000" pitchFamily="2" charset="0"/>
            </a:rPr>
            <a:t>There is evidence that entrepreneurship programs have been more effective in stimulating the creation of women’s new microenterprises than in supporting the growth of women’s existing businesses;</a:t>
          </a:r>
          <a:endParaRPr lang="en-US" sz="3200" dirty="0">
            <a:latin typeface="Roboto Light" panose="02000000000000000000" pitchFamily="2" charset="0"/>
            <a:ea typeface="Roboto Light" panose="02000000000000000000" pitchFamily="2" charset="0"/>
          </a:endParaRPr>
        </a:p>
      </dgm:t>
    </dgm:pt>
    <dgm:pt modelId="{B0C618EC-26A9-43D0-8B95-A870E9C4886C}" type="parTrans" cxnId="{837DF8B2-EDCE-439D-BDC1-68D45AE37F09}">
      <dgm:prSet/>
      <dgm:spPr/>
      <dgm:t>
        <a:bodyPr/>
        <a:lstStyle/>
        <a:p>
          <a:endParaRPr lang="en-US"/>
        </a:p>
      </dgm:t>
    </dgm:pt>
    <dgm:pt modelId="{129E33BE-E62A-4504-9624-35661BDE93CA}" type="sibTrans" cxnId="{837DF8B2-EDCE-439D-BDC1-68D45AE37F09}">
      <dgm:prSet/>
      <dgm:spPr/>
      <dgm:t>
        <a:bodyPr/>
        <a:lstStyle/>
        <a:p>
          <a:endParaRPr lang="en-US"/>
        </a:p>
      </dgm:t>
    </dgm:pt>
    <dgm:pt modelId="{4D5FFA02-5AC2-4B1C-92F1-88EDCB8A2BD3}">
      <dgm:prSet custT="1"/>
      <dgm:spPr/>
      <dgm:t>
        <a:bodyPr/>
        <a:lstStyle/>
        <a:p>
          <a:pPr algn="l"/>
          <a:r>
            <a:rPr lang="en-US" sz="3200" dirty="0">
              <a:latin typeface="Roboto Light" panose="02000000000000000000" pitchFamily="2" charset="0"/>
              <a:ea typeface="Roboto Light" panose="02000000000000000000" pitchFamily="2" charset="0"/>
            </a:rPr>
            <a:t>To effectively support the business success of women entrepreneurs at the microenterprise level, WED interventions should address more barriers to women’s entrepreneurship beyond limited access to finance and business skills.</a:t>
          </a:r>
        </a:p>
      </dgm:t>
    </dgm:pt>
    <dgm:pt modelId="{BA987F4A-04E7-435D-BD12-4578F4A1AA6D}" type="parTrans" cxnId="{3F38085B-8B51-41F2-9B67-274F10C00B92}">
      <dgm:prSet/>
      <dgm:spPr/>
      <dgm:t>
        <a:bodyPr/>
        <a:lstStyle/>
        <a:p>
          <a:endParaRPr lang="en-US"/>
        </a:p>
      </dgm:t>
    </dgm:pt>
    <dgm:pt modelId="{B688150B-09D8-4374-9662-F94D458FAE0F}" type="sibTrans" cxnId="{3F38085B-8B51-41F2-9B67-274F10C00B92}">
      <dgm:prSet/>
      <dgm:spPr/>
      <dgm:t>
        <a:bodyPr/>
        <a:lstStyle/>
        <a:p>
          <a:endParaRPr lang="en-US"/>
        </a:p>
      </dgm:t>
    </dgm:pt>
    <dgm:pt modelId="{B0492FF4-92FD-47A4-B1AE-729FC9DC1E20}" type="pres">
      <dgm:prSet presAssocID="{5781D8B9-88D7-4284-BD55-B108C42B6447}" presName="linearFlow" presStyleCnt="0">
        <dgm:presLayoutVars>
          <dgm:dir/>
          <dgm:resizeHandles val="exact"/>
        </dgm:presLayoutVars>
      </dgm:prSet>
      <dgm:spPr/>
    </dgm:pt>
    <dgm:pt modelId="{4AF5CC2E-F028-4027-8233-7F3AB1113069}" type="pres">
      <dgm:prSet presAssocID="{6FC38F79-041F-40E2-BE25-9BBE8930BDDF}" presName="composite" presStyleCnt="0"/>
      <dgm:spPr/>
    </dgm:pt>
    <dgm:pt modelId="{7D66427F-A9EE-45A4-8572-B330F09BD71D}" type="pres">
      <dgm:prSet presAssocID="{6FC38F79-041F-40E2-BE25-9BBE8930BDDF}"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D1CD2E9-E1E0-48B4-B2FE-8C6C5EBCEAB9}" type="pres">
      <dgm:prSet presAssocID="{6FC38F79-041F-40E2-BE25-9BBE8930BDDF}" presName="txShp" presStyleLbl="node1" presStyleIdx="0" presStyleCnt="4">
        <dgm:presLayoutVars>
          <dgm:bulletEnabled val="1"/>
        </dgm:presLayoutVars>
      </dgm:prSet>
      <dgm:spPr/>
    </dgm:pt>
    <dgm:pt modelId="{39E819DF-6FD8-43EE-821C-CBF9EEE71F2C}" type="pres">
      <dgm:prSet presAssocID="{28849FF6-DCC0-4C67-9884-7A3B29F603B9}" presName="spacing" presStyleCnt="0"/>
      <dgm:spPr/>
    </dgm:pt>
    <dgm:pt modelId="{762F4A36-48BF-4C94-90C0-96A92F55E764}" type="pres">
      <dgm:prSet presAssocID="{7A49F485-869A-4793-824F-06969CD104B9}" presName="composite" presStyleCnt="0"/>
      <dgm:spPr/>
    </dgm:pt>
    <dgm:pt modelId="{D7065030-7569-415A-BC6B-FD324F452407}" type="pres">
      <dgm:prSet presAssocID="{7A49F485-869A-4793-824F-06969CD104B9}"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0C00344-F176-42B6-9ABF-634DD235D026}" type="pres">
      <dgm:prSet presAssocID="{7A49F485-869A-4793-824F-06969CD104B9}" presName="txShp" presStyleLbl="node1" presStyleIdx="1" presStyleCnt="4">
        <dgm:presLayoutVars>
          <dgm:bulletEnabled val="1"/>
        </dgm:presLayoutVars>
      </dgm:prSet>
      <dgm:spPr/>
    </dgm:pt>
    <dgm:pt modelId="{811E86B4-8393-4BDD-8446-8F30BDC92096}" type="pres">
      <dgm:prSet presAssocID="{DEC212FA-9081-4CFD-96C4-849EAF2E0601}" presName="spacing" presStyleCnt="0"/>
      <dgm:spPr/>
    </dgm:pt>
    <dgm:pt modelId="{54A45C0B-6440-4D16-8BA9-33F20D0AEC9F}" type="pres">
      <dgm:prSet presAssocID="{8B65E24A-F0AD-4135-A679-020E27EB49BA}" presName="composite" presStyleCnt="0"/>
      <dgm:spPr/>
    </dgm:pt>
    <dgm:pt modelId="{33BF358C-DA4D-4A76-8CD2-49CB95B4A8A5}" type="pres">
      <dgm:prSet presAssocID="{8B65E24A-F0AD-4135-A679-020E27EB49BA}"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5D026AD-2624-4E76-8F5F-0D96E0CA4F9C}" type="pres">
      <dgm:prSet presAssocID="{8B65E24A-F0AD-4135-A679-020E27EB49BA}" presName="txShp" presStyleLbl="node1" presStyleIdx="2" presStyleCnt="4">
        <dgm:presLayoutVars>
          <dgm:bulletEnabled val="1"/>
        </dgm:presLayoutVars>
      </dgm:prSet>
      <dgm:spPr/>
    </dgm:pt>
    <dgm:pt modelId="{899996DA-9248-4AF1-A8C8-4F9E6C1FDD51}" type="pres">
      <dgm:prSet presAssocID="{129E33BE-E62A-4504-9624-35661BDE93CA}" presName="spacing" presStyleCnt="0"/>
      <dgm:spPr/>
    </dgm:pt>
    <dgm:pt modelId="{21CF590E-7977-43F8-8E6E-3D5618A5A35B}" type="pres">
      <dgm:prSet presAssocID="{4D5FFA02-5AC2-4B1C-92F1-88EDCB8A2BD3}" presName="composite" presStyleCnt="0"/>
      <dgm:spPr/>
    </dgm:pt>
    <dgm:pt modelId="{1766E8D8-AB73-4FBF-B57B-5B8B06CE715E}" type="pres">
      <dgm:prSet presAssocID="{4D5FFA02-5AC2-4B1C-92F1-88EDCB8A2BD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69C5D83-6788-492B-945F-070D39BDD2FF}" type="pres">
      <dgm:prSet presAssocID="{4D5FFA02-5AC2-4B1C-92F1-88EDCB8A2BD3}" presName="txShp" presStyleLbl="node1" presStyleIdx="3" presStyleCnt="4">
        <dgm:presLayoutVars>
          <dgm:bulletEnabled val="1"/>
        </dgm:presLayoutVars>
      </dgm:prSet>
      <dgm:spPr/>
    </dgm:pt>
  </dgm:ptLst>
  <dgm:cxnLst>
    <dgm:cxn modelId="{CA90F20F-C2DE-41A9-91B2-8146ACDC163A}" type="presOf" srcId="{5781D8B9-88D7-4284-BD55-B108C42B6447}" destId="{B0492FF4-92FD-47A4-B1AE-729FC9DC1E20}" srcOrd="0" destOrd="0" presId="urn:microsoft.com/office/officeart/2005/8/layout/vList3"/>
    <dgm:cxn modelId="{8C33E425-7C67-45C4-BB33-830D79726D18}" type="presOf" srcId="{4D5FFA02-5AC2-4B1C-92F1-88EDCB8A2BD3}" destId="{869C5D83-6788-492B-945F-070D39BDD2FF}" srcOrd="0" destOrd="0" presId="urn:microsoft.com/office/officeart/2005/8/layout/vList3"/>
    <dgm:cxn modelId="{94267B39-6696-45AB-B9F5-963187D8A3AF}" type="presOf" srcId="{7A49F485-869A-4793-824F-06969CD104B9}" destId="{F0C00344-F176-42B6-9ABF-634DD235D026}" srcOrd="0" destOrd="0" presId="urn:microsoft.com/office/officeart/2005/8/layout/vList3"/>
    <dgm:cxn modelId="{3117EB3F-DF57-45CA-BD27-08E6256DFCFB}" srcId="{5781D8B9-88D7-4284-BD55-B108C42B6447}" destId="{7A49F485-869A-4793-824F-06969CD104B9}" srcOrd="1" destOrd="0" parTransId="{2ED06342-E785-4BB2-B40E-17CEF7083E80}" sibTransId="{DEC212FA-9081-4CFD-96C4-849EAF2E0601}"/>
    <dgm:cxn modelId="{3F38085B-8B51-41F2-9B67-274F10C00B92}" srcId="{5781D8B9-88D7-4284-BD55-B108C42B6447}" destId="{4D5FFA02-5AC2-4B1C-92F1-88EDCB8A2BD3}" srcOrd="3" destOrd="0" parTransId="{BA987F4A-04E7-435D-BD12-4578F4A1AA6D}" sibTransId="{B688150B-09D8-4374-9662-F94D458FAE0F}"/>
    <dgm:cxn modelId="{6884B36F-514E-484D-A727-DE4F077897DC}" type="presOf" srcId="{6FC38F79-041F-40E2-BE25-9BBE8930BDDF}" destId="{2D1CD2E9-E1E0-48B4-B2FE-8C6C5EBCEAB9}" srcOrd="0" destOrd="0" presId="urn:microsoft.com/office/officeart/2005/8/layout/vList3"/>
    <dgm:cxn modelId="{12917DA3-C724-4CBE-BC6A-746C44E1BFD2}" srcId="{5781D8B9-88D7-4284-BD55-B108C42B6447}" destId="{6FC38F79-041F-40E2-BE25-9BBE8930BDDF}" srcOrd="0" destOrd="0" parTransId="{303728F7-484A-43F0-9E38-0BA9B3E98E8E}" sibTransId="{28849FF6-DCC0-4C67-9884-7A3B29F603B9}"/>
    <dgm:cxn modelId="{837DF8B2-EDCE-439D-BDC1-68D45AE37F09}" srcId="{5781D8B9-88D7-4284-BD55-B108C42B6447}" destId="{8B65E24A-F0AD-4135-A679-020E27EB49BA}" srcOrd="2" destOrd="0" parTransId="{B0C618EC-26A9-43D0-8B95-A870E9C4886C}" sibTransId="{129E33BE-E62A-4504-9624-35661BDE93CA}"/>
    <dgm:cxn modelId="{E08A68B5-D9F5-4A76-AC61-3D9B48A52F19}" type="presOf" srcId="{8B65E24A-F0AD-4135-A679-020E27EB49BA}" destId="{55D026AD-2624-4E76-8F5F-0D96E0CA4F9C}" srcOrd="0" destOrd="0" presId="urn:microsoft.com/office/officeart/2005/8/layout/vList3"/>
    <dgm:cxn modelId="{95608E73-C69E-4A29-96D5-E6EFA65B3629}" type="presParOf" srcId="{B0492FF4-92FD-47A4-B1AE-729FC9DC1E20}" destId="{4AF5CC2E-F028-4027-8233-7F3AB1113069}" srcOrd="0" destOrd="0" presId="urn:microsoft.com/office/officeart/2005/8/layout/vList3"/>
    <dgm:cxn modelId="{26A92EC3-0452-46D9-A7CF-9BB60782F6EB}" type="presParOf" srcId="{4AF5CC2E-F028-4027-8233-7F3AB1113069}" destId="{7D66427F-A9EE-45A4-8572-B330F09BD71D}" srcOrd="0" destOrd="0" presId="urn:microsoft.com/office/officeart/2005/8/layout/vList3"/>
    <dgm:cxn modelId="{5FEEDA59-9686-45A7-92FC-B26F7CC9A971}" type="presParOf" srcId="{4AF5CC2E-F028-4027-8233-7F3AB1113069}" destId="{2D1CD2E9-E1E0-48B4-B2FE-8C6C5EBCEAB9}" srcOrd="1" destOrd="0" presId="urn:microsoft.com/office/officeart/2005/8/layout/vList3"/>
    <dgm:cxn modelId="{3981B856-CC86-4980-BA54-BF9CBE1E81CF}" type="presParOf" srcId="{B0492FF4-92FD-47A4-B1AE-729FC9DC1E20}" destId="{39E819DF-6FD8-43EE-821C-CBF9EEE71F2C}" srcOrd="1" destOrd="0" presId="urn:microsoft.com/office/officeart/2005/8/layout/vList3"/>
    <dgm:cxn modelId="{A2AAEE82-C3E8-4205-A55D-FDA022427477}" type="presParOf" srcId="{B0492FF4-92FD-47A4-B1AE-729FC9DC1E20}" destId="{762F4A36-48BF-4C94-90C0-96A92F55E764}" srcOrd="2" destOrd="0" presId="urn:microsoft.com/office/officeart/2005/8/layout/vList3"/>
    <dgm:cxn modelId="{15FC9578-220F-46C3-9CFC-41649D94EAC2}" type="presParOf" srcId="{762F4A36-48BF-4C94-90C0-96A92F55E764}" destId="{D7065030-7569-415A-BC6B-FD324F452407}" srcOrd="0" destOrd="0" presId="urn:microsoft.com/office/officeart/2005/8/layout/vList3"/>
    <dgm:cxn modelId="{4CCACD10-7E5E-4EF0-BC7B-599B17B59E6C}" type="presParOf" srcId="{762F4A36-48BF-4C94-90C0-96A92F55E764}" destId="{F0C00344-F176-42B6-9ABF-634DD235D026}" srcOrd="1" destOrd="0" presId="urn:microsoft.com/office/officeart/2005/8/layout/vList3"/>
    <dgm:cxn modelId="{1B4A4B20-4950-450D-9A7F-C2907A757FB5}" type="presParOf" srcId="{B0492FF4-92FD-47A4-B1AE-729FC9DC1E20}" destId="{811E86B4-8393-4BDD-8446-8F30BDC92096}" srcOrd="3" destOrd="0" presId="urn:microsoft.com/office/officeart/2005/8/layout/vList3"/>
    <dgm:cxn modelId="{6D733752-02D2-4046-9337-10E0C1439168}" type="presParOf" srcId="{B0492FF4-92FD-47A4-B1AE-729FC9DC1E20}" destId="{54A45C0B-6440-4D16-8BA9-33F20D0AEC9F}" srcOrd="4" destOrd="0" presId="urn:microsoft.com/office/officeart/2005/8/layout/vList3"/>
    <dgm:cxn modelId="{3613D961-DD8B-47BC-9D4C-13C4674CB94F}" type="presParOf" srcId="{54A45C0B-6440-4D16-8BA9-33F20D0AEC9F}" destId="{33BF358C-DA4D-4A76-8CD2-49CB95B4A8A5}" srcOrd="0" destOrd="0" presId="urn:microsoft.com/office/officeart/2005/8/layout/vList3"/>
    <dgm:cxn modelId="{374B8FFA-0614-409B-AE32-E436CE22287F}" type="presParOf" srcId="{54A45C0B-6440-4D16-8BA9-33F20D0AEC9F}" destId="{55D026AD-2624-4E76-8F5F-0D96E0CA4F9C}" srcOrd="1" destOrd="0" presId="urn:microsoft.com/office/officeart/2005/8/layout/vList3"/>
    <dgm:cxn modelId="{3CBDAF6B-4D65-4211-8A5A-E4A48F96038F}" type="presParOf" srcId="{B0492FF4-92FD-47A4-B1AE-729FC9DC1E20}" destId="{899996DA-9248-4AF1-A8C8-4F9E6C1FDD51}" srcOrd="5" destOrd="0" presId="urn:microsoft.com/office/officeart/2005/8/layout/vList3"/>
    <dgm:cxn modelId="{14556CCD-58A0-4B5A-8185-1B51B44063FE}" type="presParOf" srcId="{B0492FF4-92FD-47A4-B1AE-729FC9DC1E20}" destId="{21CF590E-7977-43F8-8E6E-3D5618A5A35B}" srcOrd="6" destOrd="0" presId="urn:microsoft.com/office/officeart/2005/8/layout/vList3"/>
    <dgm:cxn modelId="{FE24C142-4F17-403E-950C-CE72063FC710}" type="presParOf" srcId="{21CF590E-7977-43F8-8E6E-3D5618A5A35B}" destId="{1766E8D8-AB73-4FBF-B57B-5B8B06CE715E}" srcOrd="0" destOrd="0" presId="urn:microsoft.com/office/officeart/2005/8/layout/vList3"/>
    <dgm:cxn modelId="{E9E9701C-7CFF-4751-82B1-8E1E0F14EFA8}" type="presParOf" srcId="{21CF590E-7977-43F8-8E6E-3D5618A5A35B}" destId="{869C5D83-6788-492B-945F-070D39BDD2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4F0A8D-D706-4766-A264-8AE58CD14DF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CB227ED-C503-47D3-AC76-D944C2520BF0}">
      <dgm:prSet/>
      <dgm:spPr/>
      <dgm:t>
        <a:bodyPr anchor="ctr"/>
        <a:lstStyle/>
        <a:p>
          <a:pPr algn="just"/>
          <a:r>
            <a:rPr lang="en-US" dirty="0">
              <a:latin typeface="Roboto Light" panose="02000000000000000000" pitchFamily="2" charset="0"/>
              <a:ea typeface="Roboto Light" panose="02000000000000000000" pitchFamily="2" charset="0"/>
            </a:rPr>
            <a:t>Bank 10YS has private sector development and inclusive social development as two of its pillars in addition to Islamic Finance. All of these pillars tackle barriers that entrepreneurs face in terms of access to financial and non financial services in addition to the promotion of SME development as engines for economic growth.</a:t>
          </a:r>
        </a:p>
      </dgm:t>
    </dgm:pt>
    <dgm:pt modelId="{4129626C-EE9C-415F-AB5B-8C0E10C2651D}" type="parTrans" cxnId="{706100EA-44EA-468F-B98A-3891C612E8EE}">
      <dgm:prSet/>
      <dgm:spPr/>
      <dgm:t>
        <a:bodyPr/>
        <a:lstStyle/>
        <a:p>
          <a:endParaRPr lang="en-US"/>
        </a:p>
      </dgm:t>
    </dgm:pt>
    <dgm:pt modelId="{4A236632-BAF6-48B2-AD40-706E08BE24BB}" type="sibTrans" cxnId="{706100EA-44EA-468F-B98A-3891C612E8EE}">
      <dgm:prSet/>
      <dgm:spPr/>
      <dgm:t>
        <a:bodyPr/>
        <a:lstStyle/>
        <a:p>
          <a:endParaRPr lang="en-US"/>
        </a:p>
      </dgm:t>
    </dgm:pt>
    <dgm:pt modelId="{AD577857-568A-4AB8-B028-7F0FCAECED0C}">
      <dgm:prSet/>
      <dgm:spPr/>
      <dgm:t>
        <a:bodyPr/>
        <a:lstStyle/>
        <a:p>
          <a:pPr algn="just"/>
          <a:endParaRPr lang="en-US" dirty="0">
            <a:latin typeface="Roboto Light" panose="02000000000000000000" pitchFamily="2" charset="0"/>
            <a:ea typeface="Roboto Light" panose="02000000000000000000" pitchFamily="2" charset="0"/>
          </a:endParaRPr>
        </a:p>
      </dgm:t>
    </dgm:pt>
    <dgm:pt modelId="{32DA7854-4622-4618-8B65-EAA5BEFE4020}" type="parTrans" cxnId="{1BB1EE8A-F06B-425C-A619-0DB2B8411B4E}">
      <dgm:prSet/>
      <dgm:spPr/>
      <dgm:t>
        <a:bodyPr/>
        <a:lstStyle/>
        <a:p>
          <a:endParaRPr lang="en-US"/>
        </a:p>
      </dgm:t>
    </dgm:pt>
    <dgm:pt modelId="{9531B27D-18D9-4BED-BAB9-9B51F0F5A616}" type="sibTrans" cxnId="{1BB1EE8A-F06B-425C-A619-0DB2B8411B4E}">
      <dgm:prSet/>
      <dgm:spPr/>
      <dgm:t>
        <a:bodyPr/>
        <a:lstStyle/>
        <a:p>
          <a:endParaRPr lang="en-US"/>
        </a:p>
      </dgm:t>
    </dgm:pt>
    <dgm:pt modelId="{55119FB2-6D9A-4549-B599-3A6DFE58E817}" type="pres">
      <dgm:prSet presAssocID="{F84F0A8D-D706-4766-A264-8AE58CD14DFE}" presName="vert0" presStyleCnt="0">
        <dgm:presLayoutVars>
          <dgm:dir/>
          <dgm:animOne val="branch"/>
          <dgm:animLvl val="lvl"/>
        </dgm:presLayoutVars>
      </dgm:prSet>
      <dgm:spPr/>
    </dgm:pt>
    <dgm:pt modelId="{366BB908-8EB4-4554-8A62-F95B20CDC909}" type="pres">
      <dgm:prSet presAssocID="{AD577857-568A-4AB8-B028-7F0FCAECED0C}" presName="thickLine" presStyleLbl="alignNode1" presStyleIdx="0" presStyleCnt="1"/>
      <dgm:spPr/>
    </dgm:pt>
    <dgm:pt modelId="{1E3D0A8F-333D-4ABB-9F58-694001C0A431}" type="pres">
      <dgm:prSet presAssocID="{AD577857-568A-4AB8-B028-7F0FCAECED0C}" presName="horz1" presStyleCnt="0"/>
      <dgm:spPr/>
    </dgm:pt>
    <dgm:pt modelId="{11462FE0-00A0-4850-BBC8-3845CC230664}" type="pres">
      <dgm:prSet presAssocID="{AD577857-568A-4AB8-B028-7F0FCAECED0C}" presName="tx1" presStyleLbl="revTx" presStyleIdx="0" presStyleCnt="2"/>
      <dgm:spPr/>
    </dgm:pt>
    <dgm:pt modelId="{20B68513-9057-4B4B-870A-5FDC6275EA94}" type="pres">
      <dgm:prSet presAssocID="{AD577857-568A-4AB8-B028-7F0FCAECED0C}" presName="vert1" presStyleCnt="0"/>
      <dgm:spPr/>
    </dgm:pt>
    <dgm:pt modelId="{1C479A0C-F8C9-40EA-A8BE-CD874F5D054A}" type="pres">
      <dgm:prSet presAssocID="{DCB227ED-C503-47D3-AC76-D944C2520BF0}" presName="vertSpace2a" presStyleCnt="0"/>
      <dgm:spPr/>
    </dgm:pt>
    <dgm:pt modelId="{4F74F071-EB4C-4D5F-8A4B-D4ACB69DC463}" type="pres">
      <dgm:prSet presAssocID="{DCB227ED-C503-47D3-AC76-D944C2520BF0}" presName="horz2" presStyleCnt="0"/>
      <dgm:spPr/>
    </dgm:pt>
    <dgm:pt modelId="{A8749AFB-7EA6-4AF9-AC87-3D6749151617}" type="pres">
      <dgm:prSet presAssocID="{DCB227ED-C503-47D3-AC76-D944C2520BF0}" presName="horzSpace2" presStyleCnt="0"/>
      <dgm:spPr/>
    </dgm:pt>
    <dgm:pt modelId="{8052E95C-8B8E-45D1-90FF-190CABAF243D}" type="pres">
      <dgm:prSet presAssocID="{DCB227ED-C503-47D3-AC76-D944C2520BF0}" presName="tx2" presStyleLbl="revTx" presStyleIdx="1" presStyleCnt="2"/>
      <dgm:spPr/>
    </dgm:pt>
    <dgm:pt modelId="{2C6FF687-D496-4AE0-A2FC-33A527DD6B6C}" type="pres">
      <dgm:prSet presAssocID="{DCB227ED-C503-47D3-AC76-D944C2520BF0}" presName="vert2" presStyleCnt="0"/>
      <dgm:spPr/>
    </dgm:pt>
    <dgm:pt modelId="{36F26F70-B79D-46EE-838C-6A56FB9B96FF}" type="pres">
      <dgm:prSet presAssocID="{DCB227ED-C503-47D3-AC76-D944C2520BF0}" presName="thinLine2b" presStyleLbl="callout" presStyleIdx="0" presStyleCnt="1"/>
      <dgm:spPr/>
    </dgm:pt>
    <dgm:pt modelId="{98D5726A-0ECF-4D0F-AC94-952BAF2D366A}" type="pres">
      <dgm:prSet presAssocID="{DCB227ED-C503-47D3-AC76-D944C2520BF0}" presName="vertSpace2b" presStyleCnt="0"/>
      <dgm:spPr/>
    </dgm:pt>
  </dgm:ptLst>
  <dgm:cxnLst>
    <dgm:cxn modelId="{E3F1EC01-82AD-4203-A4E9-9675907F21F8}" type="presOf" srcId="{AD577857-568A-4AB8-B028-7F0FCAECED0C}" destId="{11462FE0-00A0-4850-BBC8-3845CC230664}" srcOrd="0" destOrd="0" presId="urn:microsoft.com/office/officeart/2008/layout/LinedList"/>
    <dgm:cxn modelId="{10DE7080-07C5-4365-B89F-0AD4FB05752B}" type="presOf" srcId="{F84F0A8D-D706-4766-A264-8AE58CD14DFE}" destId="{55119FB2-6D9A-4549-B599-3A6DFE58E817}" srcOrd="0" destOrd="0" presId="urn:microsoft.com/office/officeart/2008/layout/LinedList"/>
    <dgm:cxn modelId="{1BB1EE8A-F06B-425C-A619-0DB2B8411B4E}" srcId="{F84F0A8D-D706-4766-A264-8AE58CD14DFE}" destId="{AD577857-568A-4AB8-B028-7F0FCAECED0C}" srcOrd="0" destOrd="0" parTransId="{32DA7854-4622-4618-8B65-EAA5BEFE4020}" sibTransId="{9531B27D-18D9-4BED-BAB9-9B51F0F5A616}"/>
    <dgm:cxn modelId="{4D3BF18D-C479-48B9-A4F0-C0028E60A377}" type="presOf" srcId="{DCB227ED-C503-47D3-AC76-D944C2520BF0}" destId="{8052E95C-8B8E-45D1-90FF-190CABAF243D}" srcOrd="0" destOrd="0" presId="urn:microsoft.com/office/officeart/2008/layout/LinedList"/>
    <dgm:cxn modelId="{706100EA-44EA-468F-B98A-3891C612E8EE}" srcId="{AD577857-568A-4AB8-B028-7F0FCAECED0C}" destId="{DCB227ED-C503-47D3-AC76-D944C2520BF0}" srcOrd="0" destOrd="0" parTransId="{4129626C-EE9C-415F-AB5B-8C0E10C2651D}" sibTransId="{4A236632-BAF6-48B2-AD40-706E08BE24BB}"/>
    <dgm:cxn modelId="{36C64E1D-9064-4D2A-89AE-B5E34E06F4ED}" type="presParOf" srcId="{55119FB2-6D9A-4549-B599-3A6DFE58E817}" destId="{366BB908-8EB4-4554-8A62-F95B20CDC909}" srcOrd="0" destOrd="0" presId="urn:microsoft.com/office/officeart/2008/layout/LinedList"/>
    <dgm:cxn modelId="{4AEB14D4-3F86-42A8-8203-7CF66BFCD788}" type="presParOf" srcId="{55119FB2-6D9A-4549-B599-3A6DFE58E817}" destId="{1E3D0A8F-333D-4ABB-9F58-694001C0A431}" srcOrd="1" destOrd="0" presId="urn:microsoft.com/office/officeart/2008/layout/LinedList"/>
    <dgm:cxn modelId="{DB5D912E-F09C-40D2-AE05-78F1DAC5AAC5}" type="presParOf" srcId="{1E3D0A8F-333D-4ABB-9F58-694001C0A431}" destId="{11462FE0-00A0-4850-BBC8-3845CC230664}" srcOrd="0" destOrd="0" presId="urn:microsoft.com/office/officeart/2008/layout/LinedList"/>
    <dgm:cxn modelId="{16DC4E08-46A3-47F8-8B6D-82913CAA555A}" type="presParOf" srcId="{1E3D0A8F-333D-4ABB-9F58-694001C0A431}" destId="{20B68513-9057-4B4B-870A-5FDC6275EA94}" srcOrd="1" destOrd="0" presId="urn:microsoft.com/office/officeart/2008/layout/LinedList"/>
    <dgm:cxn modelId="{F91A1207-C8B9-4976-9811-D508061EC022}" type="presParOf" srcId="{20B68513-9057-4B4B-870A-5FDC6275EA94}" destId="{1C479A0C-F8C9-40EA-A8BE-CD874F5D054A}" srcOrd="0" destOrd="0" presId="urn:microsoft.com/office/officeart/2008/layout/LinedList"/>
    <dgm:cxn modelId="{F932E06C-DA33-434E-A949-E0DD7DB42C75}" type="presParOf" srcId="{20B68513-9057-4B4B-870A-5FDC6275EA94}" destId="{4F74F071-EB4C-4D5F-8A4B-D4ACB69DC463}" srcOrd="1" destOrd="0" presId="urn:microsoft.com/office/officeart/2008/layout/LinedList"/>
    <dgm:cxn modelId="{A28C3218-0128-48AE-879B-F413A2579247}" type="presParOf" srcId="{4F74F071-EB4C-4D5F-8A4B-D4ACB69DC463}" destId="{A8749AFB-7EA6-4AF9-AC87-3D6749151617}" srcOrd="0" destOrd="0" presId="urn:microsoft.com/office/officeart/2008/layout/LinedList"/>
    <dgm:cxn modelId="{35482766-BD94-4D74-99C2-637DC97F7440}" type="presParOf" srcId="{4F74F071-EB4C-4D5F-8A4B-D4ACB69DC463}" destId="{8052E95C-8B8E-45D1-90FF-190CABAF243D}" srcOrd="1" destOrd="0" presId="urn:microsoft.com/office/officeart/2008/layout/LinedList"/>
    <dgm:cxn modelId="{2421563D-6AD7-4D14-97E2-7BCAA2507AE1}" type="presParOf" srcId="{4F74F071-EB4C-4D5F-8A4B-D4ACB69DC463}" destId="{2C6FF687-D496-4AE0-A2FC-33A527DD6B6C}" srcOrd="2" destOrd="0" presId="urn:microsoft.com/office/officeart/2008/layout/LinedList"/>
    <dgm:cxn modelId="{1CAB18AA-68B3-4BFA-9A1B-C14D16ACE1FB}" type="presParOf" srcId="{20B68513-9057-4B4B-870A-5FDC6275EA94}" destId="{36F26F70-B79D-46EE-838C-6A56FB9B96FF}" srcOrd="2" destOrd="0" presId="urn:microsoft.com/office/officeart/2008/layout/LinedList"/>
    <dgm:cxn modelId="{8CB20821-9E32-4CE7-AC07-28664DE96683}" type="presParOf" srcId="{20B68513-9057-4B4B-870A-5FDC6275EA94}" destId="{98D5726A-0ECF-4D0F-AC94-952BAF2D366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4F0A8D-D706-4766-A264-8AE58CD14DF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DE2CFB3-BC54-4834-A519-AF079BA3396F}">
      <dgm:prSet phldrT="[Text]"/>
      <dgm:spPr/>
      <dgm:t>
        <a:bodyPr/>
        <a:lstStyle/>
        <a:p>
          <a:r>
            <a:rPr lang="en-US">
              <a:latin typeface="Roboto Light" panose="02000000000000000000" pitchFamily="2" charset="0"/>
              <a:ea typeface="Roboto Light" panose="02000000000000000000" pitchFamily="2" charset="0"/>
            </a:rPr>
            <a:t>Improving access to resources and services: </a:t>
          </a:r>
        </a:p>
      </dgm:t>
    </dgm:pt>
    <dgm:pt modelId="{52FD9537-844A-4229-B576-2B215F2D5087}" type="parTrans" cxnId="{D323B64F-09AD-4023-97BF-D7E19E4506F1}">
      <dgm:prSet/>
      <dgm:spPr/>
      <dgm:t>
        <a:bodyPr/>
        <a:lstStyle/>
        <a:p>
          <a:endParaRPr lang="en-US"/>
        </a:p>
      </dgm:t>
    </dgm:pt>
    <dgm:pt modelId="{5B4758CB-F0EB-4184-8F41-27BF4EB2D5CF}" type="sibTrans" cxnId="{D323B64F-09AD-4023-97BF-D7E19E4506F1}">
      <dgm:prSet/>
      <dgm:spPr/>
      <dgm:t>
        <a:bodyPr/>
        <a:lstStyle/>
        <a:p>
          <a:endParaRPr lang="en-US"/>
        </a:p>
      </dgm:t>
    </dgm:pt>
    <dgm:pt modelId="{DCB227ED-C503-47D3-AC76-D944C2520BF0}">
      <dgm:prSet/>
      <dgm:spPr/>
      <dgm:t>
        <a:bodyPr/>
        <a:lstStyle/>
        <a:p>
          <a:r>
            <a:rPr lang="en-US" dirty="0">
              <a:latin typeface="Roboto Light" panose="02000000000000000000" pitchFamily="2" charset="0"/>
              <a:ea typeface="Roboto Light" panose="02000000000000000000" pitchFamily="2" charset="0"/>
            </a:rPr>
            <a:t>IsDB will ensure that its </a:t>
          </a:r>
          <a:r>
            <a:rPr lang="en-US" dirty="0" err="1">
              <a:latin typeface="Roboto Light" panose="02000000000000000000" pitchFamily="2" charset="0"/>
              <a:ea typeface="Roboto Light" panose="02000000000000000000" pitchFamily="2" charset="0"/>
            </a:rPr>
            <a:t>programmes</a:t>
          </a:r>
          <a:r>
            <a:rPr lang="en-US" dirty="0">
              <a:latin typeface="Roboto Light" panose="02000000000000000000" pitchFamily="2" charset="0"/>
              <a:ea typeface="Roboto Light" panose="02000000000000000000" pitchFamily="2" charset="0"/>
            </a:rPr>
            <a:t> facilitate equitable access to financial and technical resources and services for all women, regardless of age, disability status, ethnicity, socio-economic status, geographical area or any other condition.</a:t>
          </a:r>
        </a:p>
      </dgm:t>
    </dgm:pt>
    <dgm:pt modelId="{4129626C-EE9C-415F-AB5B-8C0E10C2651D}" type="parTrans" cxnId="{706100EA-44EA-468F-B98A-3891C612E8EE}">
      <dgm:prSet/>
      <dgm:spPr/>
      <dgm:t>
        <a:bodyPr/>
        <a:lstStyle/>
        <a:p>
          <a:endParaRPr lang="en-US"/>
        </a:p>
      </dgm:t>
    </dgm:pt>
    <dgm:pt modelId="{4A236632-BAF6-48B2-AD40-706E08BE24BB}" type="sibTrans" cxnId="{706100EA-44EA-468F-B98A-3891C612E8EE}">
      <dgm:prSet/>
      <dgm:spPr/>
      <dgm:t>
        <a:bodyPr/>
        <a:lstStyle/>
        <a:p>
          <a:endParaRPr lang="en-US"/>
        </a:p>
      </dgm:t>
    </dgm:pt>
    <dgm:pt modelId="{43D2DEA0-4A8F-4C5C-8513-22B9C57EE862}">
      <dgm:prSet/>
      <dgm:spPr/>
      <dgm:t>
        <a:bodyPr/>
        <a:lstStyle/>
        <a:p>
          <a:r>
            <a:rPr lang="en-US" dirty="0">
              <a:latin typeface="Roboto Light" panose="02000000000000000000" pitchFamily="2" charset="0"/>
              <a:ea typeface="Roboto Light" panose="02000000000000000000" pitchFamily="2" charset="0"/>
            </a:rPr>
            <a:t>IsDB will provide economic opportunities and equitable and decent employment, with a focus on supporting the conditions necessary for women-owned and women-led micro-, small and medium-sized enterprises, women entrepreneurs, farmers, traders and those in the informal sector</a:t>
          </a:r>
        </a:p>
      </dgm:t>
    </dgm:pt>
    <dgm:pt modelId="{D5BD7759-6BCD-409C-B24D-2CCC0481644D}" type="parTrans" cxnId="{8F87AC3E-38AF-468A-A37C-17CB2931ABCE}">
      <dgm:prSet/>
      <dgm:spPr/>
      <dgm:t>
        <a:bodyPr/>
        <a:lstStyle/>
        <a:p>
          <a:endParaRPr lang="en-US"/>
        </a:p>
      </dgm:t>
    </dgm:pt>
    <dgm:pt modelId="{040FA0D2-11CE-49FB-B34D-B460AB6CC8AC}" type="sibTrans" cxnId="{8F87AC3E-38AF-468A-A37C-17CB2931ABCE}">
      <dgm:prSet/>
      <dgm:spPr/>
      <dgm:t>
        <a:bodyPr/>
        <a:lstStyle/>
        <a:p>
          <a:endParaRPr lang="en-US"/>
        </a:p>
      </dgm:t>
    </dgm:pt>
    <dgm:pt modelId="{E02F6D6E-6F91-441E-976F-30E1F5B4D728}">
      <dgm:prSet/>
      <dgm:spPr/>
      <dgm:t>
        <a:bodyPr/>
        <a:lstStyle/>
        <a:p>
          <a:r>
            <a:rPr lang="en-US" dirty="0">
              <a:latin typeface="Roboto Light" panose="02000000000000000000" pitchFamily="2" charset="0"/>
              <a:ea typeface="Roboto Light" panose="02000000000000000000" pitchFamily="2" charset="0"/>
            </a:rPr>
            <a:t>IsDB will support to finance and productive resources, including technology; and market opportunities and advancement within the value chain with engagement from the private sector.</a:t>
          </a:r>
        </a:p>
      </dgm:t>
    </dgm:pt>
    <dgm:pt modelId="{B127DA2A-65E4-4915-9424-7ED670383521}" type="parTrans" cxnId="{40248C4C-92F6-4B33-BDC5-C9D5851F6B33}">
      <dgm:prSet/>
      <dgm:spPr/>
      <dgm:t>
        <a:bodyPr/>
        <a:lstStyle/>
        <a:p>
          <a:endParaRPr lang="en-US"/>
        </a:p>
      </dgm:t>
    </dgm:pt>
    <dgm:pt modelId="{3C6E0DEB-6455-4C31-AC24-86EE1A6D48D3}" type="sibTrans" cxnId="{40248C4C-92F6-4B33-BDC5-C9D5851F6B33}">
      <dgm:prSet/>
      <dgm:spPr/>
      <dgm:t>
        <a:bodyPr/>
        <a:lstStyle/>
        <a:p>
          <a:endParaRPr lang="en-US"/>
        </a:p>
      </dgm:t>
    </dgm:pt>
    <dgm:pt modelId="{8FD02CF1-8E42-44E5-A7E1-434AE2162937}">
      <dgm:prSet/>
      <dgm:spPr/>
      <dgm:t>
        <a:bodyPr/>
        <a:lstStyle/>
        <a:p>
          <a:r>
            <a:rPr lang="en-US">
              <a:latin typeface="Roboto Light" panose="02000000000000000000" pitchFamily="2" charset="0"/>
              <a:ea typeface="Roboto Light" panose="02000000000000000000" pitchFamily="2" charset="0"/>
            </a:rPr>
            <a:t>Promoting women’s agency and participation:</a:t>
          </a:r>
          <a:endParaRPr lang="en-US" dirty="0">
            <a:latin typeface="Roboto Light" panose="02000000000000000000" pitchFamily="2" charset="0"/>
            <a:ea typeface="Roboto Light" panose="02000000000000000000" pitchFamily="2" charset="0"/>
          </a:endParaRPr>
        </a:p>
      </dgm:t>
    </dgm:pt>
    <dgm:pt modelId="{D599C00B-CFC4-4519-934C-B115925CDD6E}" type="parTrans" cxnId="{20632691-E3B8-4FE2-B6B7-AC86BDE31D08}">
      <dgm:prSet/>
      <dgm:spPr/>
      <dgm:t>
        <a:bodyPr/>
        <a:lstStyle/>
        <a:p>
          <a:endParaRPr lang="en-US"/>
        </a:p>
      </dgm:t>
    </dgm:pt>
    <dgm:pt modelId="{EF72D689-E8F1-4EBD-8FB1-5F901E8B70E8}" type="sibTrans" cxnId="{20632691-E3B8-4FE2-B6B7-AC86BDE31D08}">
      <dgm:prSet/>
      <dgm:spPr/>
      <dgm:t>
        <a:bodyPr/>
        <a:lstStyle/>
        <a:p>
          <a:endParaRPr lang="en-US"/>
        </a:p>
      </dgm:t>
    </dgm:pt>
    <dgm:pt modelId="{905B649D-B5F1-4595-8776-3ACDAB3BF1C8}">
      <dgm:prSet/>
      <dgm:spPr/>
      <dgm:t>
        <a:bodyPr/>
        <a:lstStyle/>
        <a:p>
          <a:r>
            <a:rPr lang="en-US" dirty="0">
              <a:latin typeface="Roboto Light" panose="02000000000000000000" pitchFamily="2" charset="0"/>
              <a:ea typeface="Roboto Light" panose="02000000000000000000" pitchFamily="2" charset="0"/>
            </a:rPr>
            <a:t>IsDB will support operations that contribute to enhancing women’s participation, with special attention to women in fragile and crisis situations.</a:t>
          </a:r>
        </a:p>
      </dgm:t>
    </dgm:pt>
    <dgm:pt modelId="{39019827-80D4-4A67-8355-5E01C02D4E4C}" type="parTrans" cxnId="{85C1C505-D2AE-4CEE-9606-5A23EF9FC509}">
      <dgm:prSet/>
      <dgm:spPr/>
      <dgm:t>
        <a:bodyPr/>
        <a:lstStyle/>
        <a:p>
          <a:endParaRPr lang="en-US"/>
        </a:p>
      </dgm:t>
    </dgm:pt>
    <dgm:pt modelId="{9FB19989-5F71-4278-A72D-E0D6072507DF}" type="sibTrans" cxnId="{85C1C505-D2AE-4CEE-9606-5A23EF9FC509}">
      <dgm:prSet/>
      <dgm:spPr/>
      <dgm:t>
        <a:bodyPr/>
        <a:lstStyle/>
        <a:p>
          <a:endParaRPr lang="en-US"/>
        </a:p>
      </dgm:t>
    </dgm:pt>
    <dgm:pt modelId="{50002B62-75C4-4EE9-9446-1BC1E696A33C}" type="pres">
      <dgm:prSet presAssocID="{F84F0A8D-D706-4766-A264-8AE58CD14DFE}" presName="linear" presStyleCnt="0">
        <dgm:presLayoutVars>
          <dgm:dir/>
          <dgm:animLvl val="lvl"/>
          <dgm:resizeHandles val="exact"/>
        </dgm:presLayoutVars>
      </dgm:prSet>
      <dgm:spPr/>
    </dgm:pt>
    <dgm:pt modelId="{4AFD9B2A-8283-4BE6-9A37-4059F055589B}" type="pres">
      <dgm:prSet presAssocID="{9DE2CFB3-BC54-4834-A519-AF079BA3396F}" presName="parentLin" presStyleCnt="0"/>
      <dgm:spPr/>
    </dgm:pt>
    <dgm:pt modelId="{41BF5390-7AA0-4D03-BF84-A9A4D956B3BE}" type="pres">
      <dgm:prSet presAssocID="{9DE2CFB3-BC54-4834-A519-AF079BA3396F}" presName="parentLeftMargin" presStyleLbl="node1" presStyleIdx="0" presStyleCnt="2"/>
      <dgm:spPr/>
    </dgm:pt>
    <dgm:pt modelId="{ED9C3737-FBBC-4D24-A0CC-729680122E06}" type="pres">
      <dgm:prSet presAssocID="{9DE2CFB3-BC54-4834-A519-AF079BA3396F}" presName="parentText" presStyleLbl="node1" presStyleIdx="0" presStyleCnt="2">
        <dgm:presLayoutVars>
          <dgm:chMax val="0"/>
          <dgm:bulletEnabled val="1"/>
        </dgm:presLayoutVars>
      </dgm:prSet>
      <dgm:spPr/>
    </dgm:pt>
    <dgm:pt modelId="{6001D594-2A75-4BCA-929D-F855860DB7AB}" type="pres">
      <dgm:prSet presAssocID="{9DE2CFB3-BC54-4834-A519-AF079BA3396F}" presName="negativeSpace" presStyleCnt="0"/>
      <dgm:spPr/>
    </dgm:pt>
    <dgm:pt modelId="{A995E41B-6FA4-4E59-9B65-7AC5BB0EEF54}" type="pres">
      <dgm:prSet presAssocID="{9DE2CFB3-BC54-4834-A519-AF079BA3396F}" presName="childText" presStyleLbl="conFgAcc1" presStyleIdx="0" presStyleCnt="2">
        <dgm:presLayoutVars>
          <dgm:bulletEnabled val="1"/>
        </dgm:presLayoutVars>
      </dgm:prSet>
      <dgm:spPr/>
    </dgm:pt>
    <dgm:pt modelId="{8C5D1B39-7BC1-4AFA-A32A-0B9FB338E352}" type="pres">
      <dgm:prSet presAssocID="{5B4758CB-F0EB-4184-8F41-27BF4EB2D5CF}" presName="spaceBetweenRectangles" presStyleCnt="0"/>
      <dgm:spPr/>
    </dgm:pt>
    <dgm:pt modelId="{A1FC8FA1-AB4B-4B15-B543-A1D5B4E33CDC}" type="pres">
      <dgm:prSet presAssocID="{8FD02CF1-8E42-44E5-A7E1-434AE2162937}" presName="parentLin" presStyleCnt="0"/>
      <dgm:spPr/>
    </dgm:pt>
    <dgm:pt modelId="{6646D1C2-7B74-4C6C-AF39-202F3551D908}" type="pres">
      <dgm:prSet presAssocID="{8FD02CF1-8E42-44E5-A7E1-434AE2162937}" presName="parentLeftMargin" presStyleLbl="node1" presStyleIdx="0" presStyleCnt="2"/>
      <dgm:spPr/>
    </dgm:pt>
    <dgm:pt modelId="{0726549F-634D-4921-AF61-4AA7D9D15C82}" type="pres">
      <dgm:prSet presAssocID="{8FD02CF1-8E42-44E5-A7E1-434AE2162937}" presName="parentText" presStyleLbl="node1" presStyleIdx="1" presStyleCnt="2">
        <dgm:presLayoutVars>
          <dgm:chMax val="0"/>
          <dgm:bulletEnabled val="1"/>
        </dgm:presLayoutVars>
      </dgm:prSet>
      <dgm:spPr/>
    </dgm:pt>
    <dgm:pt modelId="{CF182E21-0339-44C4-B813-951F60AD61E1}" type="pres">
      <dgm:prSet presAssocID="{8FD02CF1-8E42-44E5-A7E1-434AE2162937}" presName="negativeSpace" presStyleCnt="0"/>
      <dgm:spPr/>
    </dgm:pt>
    <dgm:pt modelId="{A5AC1D7F-755F-4399-84CA-98E2F976DAB8}" type="pres">
      <dgm:prSet presAssocID="{8FD02CF1-8E42-44E5-A7E1-434AE2162937}" presName="childText" presStyleLbl="conFgAcc1" presStyleIdx="1" presStyleCnt="2">
        <dgm:presLayoutVars>
          <dgm:bulletEnabled val="1"/>
        </dgm:presLayoutVars>
      </dgm:prSet>
      <dgm:spPr/>
    </dgm:pt>
  </dgm:ptLst>
  <dgm:cxnLst>
    <dgm:cxn modelId="{85C1C505-D2AE-4CEE-9606-5A23EF9FC509}" srcId="{8FD02CF1-8E42-44E5-A7E1-434AE2162937}" destId="{905B649D-B5F1-4595-8776-3ACDAB3BF1C8}" srcOrd="0" destOrd="0" parTransId="{39019827-80D4-4A67-8355-5E01C02D4E4C}" sibTransId="{9FB19989-5F71-4278-A72D-E0D6072507DF}"/>
    <dgm:cxn modelId="{236D371C-BC46-4C8E-AA73-D2E19C86156E}" type="presOf" srcId="{F84F0A8D-D706-4766-A264-8AE58CD14DFE}" destId="{50002B62-75C4-4EE9-9446-1BC1E696A33C}" srcOrd="0" destOrd="0" presId="urn:microsoft.com/office/officeart/2005/8/layout/list1"/>
    <dgm:cxn modelId="{BEFC9438-07DB-45A2-A40A-20F71E4B59DD}" type="presOf" srcId="{8FD02CF1-8E42-44E5-A7E1-434AE2162937}" destId="{6646D1C2-7B74-4C6C-AF39-202F3551D908}" srcOrd="0" destOrd="0" presId="urn:microsoft.com/office/officeart/2005/8/layout/list1"/>
    <dgm:cxn modelId="{8F87AC3E-38AF-468A-A37C-17CB2931ABCE}" srcId="{9DE2CFB3-BC54-4834-A519-AF079BA3396F}" destId="{43D2DEA0-4A8F-4C5C-8513-22B9C57EE862}" srcOrd="1" destOrd="0" parTransId="{D5BD7759-6BCD-409C-B24D-2CCC0481644D}" sibTransId="{040FA0D2-11CE-49FB-B34D-B460AB6CC8AC}"/>
    <dgm:cxn modelId="{B3A4F544-72EE-4458-8ECB-27C211B1D595}" type="presOf" srcId="{43D2DEA0-4A8F-4C5C-8513-22B9C57EE862}" destId="{A995E41B-6FA4-4E59-9B65-7AC5BB0EEF54}" srcOrd="0" destOrd="1" presId="urn:microsoft.com/office/officeart/2005/8/layout/list1"/>
    <dgm:cxn modelId="{40248C4C-92F6-4B33-BDC5-C9D5851F6B33}" srcId="{9DE2CFB3-BC54-4834-A519-AF079BA3396F}" destId="{E02F6D6E-6F91-441E-976F-30E1F5B4D728}" srcOrd="2" destOrd="0" parTransId="{B127DA2A-65E4-4915-9424-7ED670383521}" sibTransId="{3C6E0DEB-6455-4C31-AC24-86EE1A6D48D3}"/>
    <dgm:cxn modelId="{D323B64F-09AD-4023-97BF-D7E19E4506F1}" srcId="{F84F0A8D-D706-4766-A264-8AE58CD14DFE}" destId="{9DE2CFB3-BC54-4834-A519-AF079BA3396F}" srcOrd="0" destOrd="0" parTransId="{52FD9537-844A-4229-B576-2B215F2D5087}" sibTransId="{5B4758CB-F0EB-4184-8F41-27BF4EB2D5CF}"/>
    <dgm:cxn modelId="{6031D44F-7E02-4009-B764-AEA297B96CF0}" type="presOf" srcId="{E02F6D6E-6F91-441E-976F-30E1F5B4D728}" destId="{A995E41B-6FA4-4E59-9B65-7AC5BB0EEF54}" srcOrd="0" destOrd="2" presId="urn:microsoft.com/office/officeart/2005/8/layout/list1"/>
    <dgm:cxn modelId="{20283689-75BB-4433-84FE-8E33A8221A4D}" type="presOf" srcId="{9DE2CFB3-BC54-4834-A519-AF079BA3396F}" destId="{41BF5390-7AA0-4D03-BF84-A9A4D956B3BE}" srcOrd="0" destOrd="0" presId="urn:microsoft.com/office/officeart/2005/8/layout/list1"/>
    <dgm:cxn modelId="{20632691-E3B8-4FE2-B6B7-AC86BDE31D08}" srcId="{F84F0A8D-D706-4766-A264-8AE58CD14DFE}" destId="{8FD02CF1-8E42-44E5-A7E1-434AE2162937}" srcOrd="1" destOrd="0" parTransId="{D599C00B-CFC4-4519-934C-B115925CDD6E}" sibTransId="{EF72D689-E8F1-4EBD-8FB1-5F901E8B70E8}"/>
    <dgm:cxn modelId="{70D0F2B1-D40E-4AB3-86D5-E88900AAB5D7}" type="presOf" srcId="{8FD02CF1-8E42-44E5-A7E1-434AE2162937}" destId="{0726549F-634D-4921-AF61-4AA7D9D15C82}" srcOrd="1" destOrd="0" presId="urn:microsoft.com/office/officeart/2005/8/layout/list1"/>
    <dgm:cxn modelId="{FCE338BC-0C8A-4F9A-956C-172A7DF60A1C}" type="presOf" srcId="{DCB227ED-C503-47D3-AC76-D944C2520BF0}" destId="{A995E41B-6FA4-4E59-9B65-7AC5BB0EEF54}" srcOrd="0" destOrd="0" presId="urn:microsoft.com/office/officeart/2005/8/layout/list1"/>
    <dgm:cxn modelId="{0D4826E9-EE88-4971-9024-5E30077508E7}" type="presOf" srcId="{9DE2CFB3-BC54-4834-A519-AF079BA3396F}" destId="{ED9C3737-FBBC-4D24-A0CC-729680122E06}" srcOrd="1" destOrd="0" presId="urn:microsoft.com/office/officeart/2005/8/layout/list1"/>
    <dgm:cxn modelId="{706100EA-44EA-468F-B98A-3891C612E8EE}" srcId="{9DE2CFB3-BC54-4834-A519-AF079BA3396F}" destId="{DCB227ED-C503-47D3-AC76-D944C2520BF0}" srcOrd="0" destOrd="0" parTransId="{4129626C-EE9C-415F-AB5B-8C0E10C2651D}" sibTransId="{4A236632-BAF6-48B2-AD40-706E08BE24BB}"/>
    <dgm:cxn modelId="{B3333EEC-D46F-4B01-A646-BDD356C9BF50}" type="presOf" srcId="{905B649D-B5F1-4595-8776-3ACDAB3BF1C8}" destId="{A5AC1D7F-755F-4399-84CA-98E2F976DAB8}" srcOrd="0" destOrd="0" presId="urn:microsoft.com/office/officeart/2005/8/layout/list1"/>
    <dgm:cxn modelId="{58F17F61-6AF2-4919-AFBA-65192D42A800}" type="presParOf" srcId="{50002B62-75C4-4EE9-9446-1BC1E696A33C}" destId="{4AFD9B2A-8283-4BE6-9A37-4059F055589B}" srcOrd="0" destOrd="0" presId="urn:microsoft.com/office/officeart/2005/8/layout/list1"/>
    <dgm:cxn modelId="{A8FE3BD1-90F2-4EB7-AA27-3E6B86D864AD}" type="presParOf" srcId="{4AFD9B2A-8283-4BE6-9A37-4059F055589B}" destId="{41BF5390-7AA0-4D03-BF84-A9A4D956B3BE}" srcOrd="0" destOrd="0" presId="urn:microsoft.com/office/officeart/2005/8/layout/list1"/>
    <dgm:cxn modelId="{F358B4F4-D0E6-4B86-BDB8-3BE5485C8F20}" type="presParOf" srcId="{4AFD9B2A-8283-4BE6-9A37-4059F055589B}" destId="{ED9C3737-FBBC-4D24-A0CC-729680122E06}" srcOrd="1" destOrd="0" presId="urn:microsoft.com/office/officeart/2005/8/layout/list1"/>
    <dgm:cxn modelId="{8A030796-9E7A-49E1-BF09-89DDB714671A}" type="presParOf" srcId="{50002B62-75C4-4EE9-9446-1BC1E696A33C}" destId="{6001D594-2A75-4BCA-929D-F855860DB7AB}" srcOrd="1" destOrd="0" presId="urn:microsoft.com/office/officeart/2005/8/layout/list1"/>
    <dgm:cxn modelId="{5C3C2FA5-5168-41D6-B57F-CF713AFA6164}" type="presParOf" srcId="{50002B62-75C4-4EE9-9446-1BC1E696A33C}" destId="{A995E41B-6FA4-4E59-9B65-7AC5BB0EEF54}" srcOrd="2" destOrd="0" presId="urn:microsoft.com/office/officeart/2005/8/layout/list1"/>
    <dgm:cxn modelId="{809FD8C5-7862-4B09-8505-8D1CA961E20D}" type="presParOf" srcId="{50002B62-75C4-4EE9-9446-1BC1E696A33C}" destId="{8C5D1B39-7BC1-4AFA-A32A-0B9FB338E352}" srcOrd="3" destOrd="0" presId="urn:microsoft.com/office/officeart/2005/8/layout/list1"/>
    <dgm:cxn modelId="{16D6B542-76E0-4A20-BB1B-2ABE86DCE8F8}" type="presParOf" srcId="{50002B62-75C4-4EE9-9446-1BC1E696A33C}" destId="{A1FC8FA1-AB4B-4B15-B543-A1D5B4E33CDC}" srcOrd="4" destOrd="0" presId="urn:microsoft.com/office/officeart/2005/8/layout/list1"/>
    <dgm:cxn modelId="{888A8122-9D05-45D9-B1DD-7717185401F8}" type="presParOf" srcId="{A1FC8FA1-AB4B-4B15-B543-A1D5B4E33CDC}" destId="{6646D1C2-7B74-4C6C-AF39-202F3551D908}" srcOrd="0" destOrd="0" presId="urn:microsoft.com/office/officeart/2005/8/layout/list1"/>
    <dgm:cxn modelId="{1D9A9DF1-D654-45C4-8AF4-695C95CCF0D2}" type="presParOf" srcId="{A1FC8FA1-AB4B-4B15-B543-A1D5B4E33CDC}" destId="{0726549F-634D-4921-AF61-4AA7D9D15C82}" srcOrd="1" destOrd="0" presId="urn:microsoft.com/office/officeart/2005/8/layout/list1"/>
    <dgm:cxn modelId="{671F2C26-F36A-4813-B930-5C95B03412ED}" type="presParOf" srcId="{50002B62-75C4-4EE9-9446-1BC1E696A33C}" destId="{CF182E21-0339-44C4-B813-951F60AD61E1}" srcOrd="5" destOrd="0" presId="urn:microsoft.com/office/officeart/2005/8/layout/list1"/>
    <dgm:cxn modelId="{334BB390-7A96-49C7-98E0-82B4E4A17DB8}" type="presParOf" srcId="{50002B62-75C4-4EE9-9446-1BC1E696A33C}" destId="{A5AC1D7F-755F-4399-84CA-98E2F976DAB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4F0A8D-D706-4766-A264-8AE58CD14DF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F9C7C75-015B-4FF9-A03A-2E7F55DD750A}">
      <dgm:prSet custT="1"/>
      <dgm:spPr/>
      <dgm:t>
        <a:bodyPr/>
        <a:lstStyle/>
        <a:p>
          <a:r>
            <a:rPr lang="en-US" sz="4000" b="0" dirty="0">
              <a:latin typeface="Roboto Light" panose="02000000000000000000" pitchFamily="2" charset="0"/>
              <a:ea typeface="Roboto Light" panose="02000000000000000000" pitchFamily="2" charset="0"/>
            </a:rPr>
            <a:t>Investing in Prevention:</a:t>
          </a:r>
        </a:p>
      </dgm:t>
    </dgm:pt>
    <dgm:pt modelId="{9637FEA5-3555-4FCC-9417-84D79F58E81E}" type="parTrans" cxnId="{49B27134-1268-46B6-9FCC-0ECD9D3598CD}">
      <dgm:prSet/>
      <dgm:spPr/>
      <dgm:t>
        <a:bodyPr/>
        <a:lstStyle/>
        <a:p>
          <a:endParaRPr lang="en-US"/>
        </a:p>
      </dgm:t>
    </dgm:pt>
    <dgm:pt modelId="{0AAB3E0F-8B59-4263-A2B9-069927C14F52}" type="sibTrans" cxnId="{49B27134-1268-46B6-9FCC-0ECD9D3598CD}">
      <dgm:prSet/>
      <dgm:spPr/>
      <dgm:t>
        <a:bodyPr/>
        <a:lstStyle/>
        <a:p>
          <a:endParaRPr lang="en-US"/>
        </a:p>
      </dgm:t>
    </dgm:pt>
    <dgm:pt modelId="{F4D96F2A-BFB2-4D38-91B4-B32DFCD0B948}">
      <dgm:prSet custT="1"/>
      <dgm:spPr/>
      <dgm:t>
        <a:bodyPr/>
        <a:lstStyle/>
        <a:p>
          <a:r>
            <a:rPr lang="en-US" sz="4000" b="0" dirty="0">
              <a:latin typeface="Roboto Light" panose="02000000000000000000" pitchFamily="2" charset="0"/>
              <a:ea typeface="Roboto Light" panose="02000000000000000000" pitchFamily="2" charset="0"/>
            </a:rPr>
            <a:t>IsDB will ensure promoting growth and equity, which is strengthening prevention aim not only to support growth but, most importantly, support equitable and inclusive access to resources, services, livelihoods, and employment opportunities. </a:t>
          </a:r>
        </a:p>
      </dgm:t>
    </dgm:pt>
    <dgm:pt modelId="{1263CC95-E514-472C-ACC8-45529E076DCA}" type="parTrans" cxnId="{D5A4BCD0-A5D5-4E5C-A983-B3E61FE6E612}">
      <dgm:prSet/>
      <dgm:spPr/>
      <dgm:t>
        <a:bodyPr/>
        <a:lstStyle/>
        <a:p>
          <a:endParaRPr lang="en-US"/>
        </a:p>
      </dgm:t>
    </dgm:pt>
    <dgm:pt modelId="{02F3A317-EEF8-49E2-BA31-AE781418F7CE}" type="sibTrans" cxnId="{D5A4BCD0-A5D5-4E5C-A983-B3E61FE6E612}">
      <dgm:prSet/>
      <dgm:spPr/>
      <dgm:t>
        <a:bodyPr/>
        <a:lstStyle/>
        <a:p>
          <a:endParaRPr lang="en-US"/>
        </a:p>
      </dgm:t>
    </dgm:pt>
    <dgm:pt modelId="{9408417D-669C-4DF5-BF29-2330CC759A94}">
      <dgm:prSet custT="1"/>
      <dgm:spPr/>
      <dgm:t>
        <a:bodyPr/>
        <a:lstStyle/>
        <a:p>
          <a:r>
            <a:rPr lang="en-US" sz="4000" b="0">
              <a:latin typeface="Roboto Light" panose="02000000000000000000" pitchFamily="2" charset="0"/>
              <a:ea typeface="Roboto Light" panose="02000000000000000000" pitchFamily="2" charset="0"/>
            </a:rPr>
            <a:t>Facilitating inclusion:</a:t>
          </a:r>
        </a:p>
      </dgm:t>
    </dgm:pt>
    <dgm:pt modelId="{74943798-ADBE-4CC2-AE84-B6564C99E3E0}" type="parTrans" cxnId="{EC80A4D9-3CDE-4B8C-B466-54B51991987A}">
      <dgm:prSet/>
      <dgm:spPr/>
      <dgm:t>
        <a:bodyPr/>
        <a:lstStyle/>
        <a:p>
          <a:endParaRPr lang="en-US"/>
        </a:p>
      </dgm:t>
    </dgm:pt>
    <dgm:pt modelId="{BF818AB6-B164-41F6-863A-A55255399A22}" type="sibTrans" cxnId="{EC80A4D9-3CDE-4B8C-B466-54B51991987A}">
      <dgm:prSet/>
      <dgm:spPr/>
      <dgm:t>
        <a:bodyPr/>
        <a:lstStyle/>
        <a:p>
          <a:endParaRPr lang="en-US"/>
        </a:p>
      </dgm:t>
    </dgm:pt>
    <dgm:pt modelId="{FA6F7454-38FF-4A44-BC09-55F671DC1BEC}">
      <dgm:prSet custT="1"/>
      <dgm:spPr/>
      <dgm:t>
        <a:bodyPr/>
        <a:lstStyle/>
        <a:p>
          <a:r>
            <a:rPr lang="en-US" sz="4000" b="0" dirty="0">
              <a:latin typeface="Roboto Light" panose="02000000000000000000" pitchFamily="2" charset="0"/>
              <a:ea typeface="Roboto Light" panose="02000000000000000000" pitchFamily="2" charset="0"/>
            </a:rPr>
            <a:t>IsDB will ensure the inclusion of individuals, households, and groups in society, institutions, the economy, development policies, justice, and security provision greatly contributes to state-building and capacity. this Inclusion includes access to services and to livelihood opportunities contributes to the legitimacy of the state and reinforces state-citizen relations</a:t>
          </a:r>
        </a:p>
      </dgm:t>
    </dgm:pt>
    <dgm:pt modelId="{345BAE03-F876-4E67-9B8E-9B4C23ABB88E}" type="parTrans" cxnId="{E11C2C77-F7CB-4E75-8470-E7D6A2CCDCF4}">
      <dgm:prSet/>
      <dgm:spPr/>
      <dgm:t>
        <a:bodyPr/>
        <a:lstStyle/>
        <a:p>
          <a:endParaRPr lang="en-US"/>
        </a:p>
      </dgm:t>
    </dgm:pt>
    <dgm:pt modelId="{CCEC0FAE-440A-4F8F-A39B-F778D0198F8D}" type="sibTrans" cxnId="{E11C2C77-F7CB-4E75-8470-E7D6A2CCDCF4}">
      <dgm:prSet/>
      <dgm:spPr/>
      <dgm:t>
        <a:bodyPr/>
        <a:lstStyle/>
        <a:p>
          <a:endParaRPr lang="en-US"/>
        </a:p>
      </dgm:t>
    </dgm:pt>
    <dgm:pt modelId="{50002B62-75C4-4EE9-9446-1BC1E696A33C}" type="pres">
      <dgm:prSet presAssocID="{F84F0A8D-D706-4766-A264-8AE58CD14DFE}" presName="linear" presStyleCnt="0">
        <dgm:presLayoutVars>
          <dgm:dir/>
          <dgm:animLvl val="lvl"/>
          <dgm:resizeHandles val="exact"/>
        </dgm:presLayoutVars>
      </dgm:prSet>
      <dgm:spPr/>
    </dgm:pt>
    <dgm:pt modelId="{F5CEEB4E-3DEF-4827-9B67-7B250B5180C9}" type="pres">
      <dgm:prSet presAssocID="{FF9C7C75-015B-4FF9-A03A-2E7F55DD750A}" presName="parentLin" presStyleCnt="0"/>
      <dgm:spPr/>
    </dgm:pt>
    <dgm:pt modelId="{703BD30E-4C30-483D-B81D-BA70BF612AE9}" type="pres">
      <dgm:prSet presAssocID="{FF9C7C75-015B-4FF9-A03A-2E7F55DD750A}" presName="parentLeftMargin" presStyleLbl="node1" presStyleIdx="0" presStyleCnt="2"/>
      <dgm:spPr/>
    </dgm:pt>
    <dgm:pt modelId="{31DDF7F0-E937-4589-B75F-EFE57A1CD5EE}" type="pres">
      <dgm:prSet presAssocID="{FF9C7C75-015B-4FF9-A03A-2E7F55DD750A}" presName="parentText" presStyleLbl="node1" presStyleIdx="0" presStyleCnt="2">
        <dgm:presLayoutVars>
          <dgm:chMax val="0"/>
          <dgm:bulletEnabled val="1"/>
        </dgm:presLayoutVars>
      </dgm:prSet>
      <dgm:spPr/>
    </dgm:pt>
    <dgm:pt modelId="{366C6FEF-5CEA-433F-872D-D99E299DC8F0}" type="pres">
      <dgm:prSet presAssocID="{FF9C7C75-015B-4FF9-A03A-2E7F55DD750A}" presName="negativeSpace" presStyleCnt="0"/>
      <dgm:spPr/>
    </dgm:pt>
    <dgm:pt modelId="{DFC391D7-1033-48A9-B370-DD575AD432D3}" type="pres">
      <dgm:prSet presAssocID="{FF9C7C75-015B-4FF9-A03A-2E7F55DD750A}" presName="childText" presStyleLbl="conFgAcc1" presStyleIdx="0" presStyleCnt="2">
        <dgm:presLayoutVars>
          <dgm:bulletEnabled val="1"/>
        </dgm:presLayoutVars>
      </dgm:prSet>
      <dgm:spPr/>
    </dgm:pt>
    <dgm:pt modelId="{632FB2FB-0705-45FC-BAB7-4A8EEF4BB72B}" type="pres">
      <dgm:prSet presAssocID="{0AAB3E0F-8B59-4263-A2B9-069927C14F52}" presName="spaceBetweenRectangles" presStyleCnt="0"/>
      <dgm:spPr/>
    </dgm:pt>
    <dgm:pt modelId="{F301862E-4254-4328-8677-91C9945460B3}" type="pres">
      <dgm:prSet presAssocID="{9408417D-669C-4DF5-BF29-2330CC759A94}" presName="parentLin" presStyleCnt="0"/>
      <dgm:spPr/>
    </dgm:pt>
    <dgm:pt modelId="{994C8DFE-9125-4113-BCA6-5F073BC955E7}" type="pres">
      <dgm:prSet presAssocID="{9408417D-669C-4DF5-BF29-2330CC759A94}" presName="parentLeftMargin" presStyleLbl="node1" presStyleIdx="0" presStyleCnt="2"/>
      <dgm:spPr/>
    </dgm:pt>
    <dgm:pt modelId="{6DE0ABC0-A0BA-4F2A-9249-1222DB69F26D}" type="pres">
      <dgm:prSet presAssocID="{9408417D-669C-4DF5-BF29-2330CC759A94}" presName="parentText" presStyleLbl="node1" presStyleIdx="1" presStyleCnt="2">
        <dgm:presLayoutVars>
          <dgm:chMax val="0"/>
          <dgm:bulletEnabled val="1"/>
        </dgm:presLayoutVars>
      </dgm:prSet>
      <dgm:spPr/>
    </dgm:pt>
    <dgm:pt modelId="{47C24778-7562-4A83-A42D-485C1A6F6FF9}" type="pres">
      <dgm:prSet presAssocID="{9408417D-669C-4DF5-BF29-2330CC759A94}" presName="negativeSpace" presStyleCnt="0"/>
      <dgm:spPr/>
    </dgm:pt>
    <dgm:pt modelId="{C97B854A-29EF-4DDF-AC4F-BE20FB348B21}" type="pres">
      <dgm:prSet presAssocID="{9408417D-669C-4DF5-BF29-2330CC759A94}" presName="childText" presStyleLbl="conFgAcc1" presStyleIdx="1" presStyleCnt="2">
        <dgm:presLayoutVars>
          <dgm:bulletEnabled val="1"/>
        </dgm:presLayoutVars>
      </dgm:prSet>
      <dgm:spPr/>
    </dgm:pt>
  </dgm:ptLst>
  <dgm:cxnLst>
    <dgm:cxn modelId="{236D371C-BC46-4C8E-AA73-D2E19C86156E}" type="presOf" srcId="{F84F0A8D-D706-4766-A264-8AE58CD14DFE}" destId="{50002B62-75C4-4EE9-9446-1BC1E696A33C}" srcOrd="0" destOrd="0" presId="urn:microsoft.com/office/officeart/2005/8/layout/list1"/>
    <dgm:cxn modelId="{49B27134-1268-46B6-9FCC-0ECD9D3598CD}" srcId="{F84F0A8D-D706-4766-A264-8AE58CD14DFE}" destId="{FF9C7C75-015B-4FF9-A03A-2E7F55DD750A}" srcOrd="0" destOrd="0" parTransId="{9637FEA5-3555-4FCC-9417-84D79F58E81E}" sibTransId="{0AAB3E0F-8B59-4263-A2B9-069927C14F52}"/>
    <dgm:cxn modelId="{FC66036E-3113-48F7-BA28-6A6379C35C43}" type="presOf" srcId="{FF9C7C75-015B-4FF9-A03A-2E7F55DD750A}" destId="{703BD30E-4C30-483D-B81D-BA70BF612AE9}" srcOrd="0" destOrd="0" presId="urn:microsoft.com/office/officeart/2005/8/layout/list1"/>
    <dgm:cxn modelId="{E11C2C77-F7CB-4E75-8470-E7D6A2CCDCF4}" srcId="{9408417D-669C-4DF5-BF29-2330CC759A94}" destId="{FA6F7454-38FF-4A44-BC09-55F671DC1BEC}" srcOrd="0" destOrd="0" parTransId="{345BAE03-F876-4E67-9B8E-9B4C23ABB88E}" sibTransId="{CCEC0FAE-440A-4F8F-A39B-F778D0198F8D}"/>
    <dgm:cxn modelId="{B03FA278-F508-40DC-855E-0A9F8AC231F7}" type="presOf" srcId="{9408417D-669C-4DF5-BF29-2330CC759A94}" destId="{994C8DFE-9125-4113-BCA6-5F073BC955E7}" srcOrd="0" destOrd="0" presId="urn:microsoft.com/office/officeart/2005/8/layout/list1"/>
    <dgm:cxn modelId="{A6116189-B3BE-44A4-A1DC-667EF7F1C2BE}" type="presOf" srcId="{FF9C7C75-015B-4FF9-A03A-2E7F55DD750A}" destId="{31DDF7F0-E937-4589-B75F-EFE57A1CD5EE}" srcOrd="1" destOrd="0" presId="urn:microsoft.com/office/officeart/2005/8/layout/list1"/>
    <dgm:cxn modelId="{63B7099B-DBD2-4D6F-A221-F7920F76AAE0}" type="presOf" srcId="{9408417D-669C-4DF5-BF29-2330CC759A94}" destId="{6DE0ABC0-A0BA-4F2A-9249-1222DB69F26D}" srcOrd="1" destOrd="0" presId="urn:microsoft.com/office/officeart/2005/8/layout/list1"/>
    <dgm:cxn modelId="{A4A584AC-513B-41D2-8CA6-07C054A96AB8}" type="presOf" srcId="{FA6F7454-38FF-4A44-BC09-55F671DC1BEC}" destId="{C97B854A-29EF-4DDF-AC4F-BE20FB348B21}" srcOrd="0" destOrd="0" presId="urn:microsoft.com/office/officeart/2005/8/layout/list1"/>
    <dgm:cxn modelId="{8DDB23CE-A684-4D3F-B94D-0753865763DD}" type="presOf" srcId="{F4D96F2A-BFB2-4D38-91B4-B32DFCD0B948}" destId="{DFC391D7-1033-48A9-B370-DD575AD432D3}" srcOrd="0" destOrd="0" presId="urn:microsoft.com/office/officeart/2005/8/layout/list1"/>
    <dgm:cxn modelId="{D5A4BCD0-A5D5-4E5C-A983-B3E61FE6E612}" srcId="{FF9C7C75-015B-4FF9-A03A-2E7F55DD750A}" destId="{F4D96F2A-BFB2-4D38-91B4-B32DFCD0B948}" srcOrd="0" destOrd="0" parTransId="{1263CC95-E514-472C-ACC8-45529E076DCA}" sibTransId="{02F3A317-EEF8-49E2-BA31-AE781418F7CE}"/>
    <dgm:cxn modelId="{EC80A4D9-3CDE-4B8C-B466-54B51991987A}" srcId="{F84F0A8D-D706-4766-A264-8AE58CD14DFE}" destId="{9408417D-669C-4DF5-BF29-2330CC759A94}" srcOrd="1" destOrd="0" parTransId="{74943798-ADBE-4CC2-AE84-B6564C99E3E0}" sibTransId="{BF818AB6-B164-41F6-863A-A55255399A22}"/>
    <dgm:cxn modelId="{F7457405-0857-4AAD-9316-6479BF166BCD}" type="presParOf" srcId="{50002B62-75C4-4EE9-9446-1BC1E696A33C}" destId="{F5CEEB4E-3DEF-4827-9B67-7B250B5180C9}" srcOrd="0" destOrd="0" presId="urn:microsoft.com/office/officeart/2005/8/layout/list1"/>
    <dgm:cxn modelId="{96E378F3-6019-4E6C-AAED-AA4EA06FBA61}" type="presParOf" srcId="{F5CEEB4E-3DEF-4827-9B67-7B250B5180C9}" destId="{703BD30E-4C30-483D-B81D-BA70BF612AE9}" srcOrd="0" destOrd="0" presId="urn:microsoft.com/office/officeart/2005/8/layout/list1"/>
    <dgm:cxn modelId="{02586296-95FF-4304-89DC-60A507153196}" type="presParOf" srcId="{F5CEEB4E-3DEF-4827-9B67-7B250B5180C9}" destId="{31DDF7F0-E937-4589-B75F-EFE57A1CD5EE}" srcOrd="1" destOrd="0" presId="urn:microsoft.com/office/officeart/2005/8/layout/list1"/>
    <dgm:cxn modelId="{7E82A007-AC61-4834-9345-FFE26B8D0D26}" type="presParOf" srcId="{50002B62-75C4-4EE9-9446-1BC1E696A33C}" destId="{366C6FEF-5CEA-433F-872D-D99E299DC8F0}" srcOrd="1" destOrd="0" presId="urn:microsoft.com/office/officeart/2005/8/layout/list1"/>
    <dgm:cxn modelId="{7A351C31-4B67-4C4A-9E4A-803158EE7CB3}" type="presParOf" srcId="{50002B62-75C4-4EE9-9446-1BC1E696A33C}" destId="{DFC391D7-1033-48A9-B370-DD575AD432D3}" srcOrd="2" destOrd="0" presId="urn:microsoft.com/office/officeart/2005/8/layout/list1"/>
    <dgm:cxn modelId="{6C4D7201-E909-45A8-AFC5-72A4C1549112}" type="presParOf" srcId="{50002B62-75C4-4EE9-9446-1BC1E696A33C}" destId="{632FB2FB-0705-45FC-BAB7-4A8EEF4BB72B}" srcOrd="3" destOrd="0" presId="urn:microsoft.com/office/officeart/2005/8/layout/list1"/>
    <dgm:cxn modelId="{6B0512F1-15E0-469F-8E3D-6767C621C0E2}" type="presParOf" srcId="{50002B62-75C4-4EE9-9446-1BC1E696A33C}" destId="{F301862E-4254-4328-8677-91C9945460B3}" srcOrd="4" destOrd="0" presId="urn:microsoft.com/office/officeart/2005/8/layout/list1"/>
    <dgm:cxn modelId="{951BA695-5876-4982-9F0C-72491C6C1DDC}" type="presParOf" srcId="{F301862E-4254-4328-8677-91C9945460B3}" destId="{994C8DFE-9125-4113-BCA6-5F073BC955E7}" srcOrd="0" destOrd="0" presId="urn:microsoft.com/office/officeart/2005/8/layout/list1"/>
    <dgm:cxn modelId="{0F75BF00-B0FB-45B5-B38B-22259B8FD79C}" type="presParOf" srcId="{F301862E-4254-4328-8677-91C9945460B3}" destId="{6DE0ABC0-A0BA-4F2A-9249-1222DB69F26D}" srcOrd="1" destOrd="0" presId="urn:microsoft.com/office/officeart/2005/8/layout/list1"/>
    <dgm:cxn modelId="{3CE15F80-0A2F-4828-82AF-D11B886B0308}" type="presParOf" srcId="{50002B62-75C4-4EE9-9446-1BC1E696A33C}" destId="{47C24778-7562-4A83-A42D-485C1A6F6FF9}" srcOrd="5" destOrd="0" presId="urn:microsoft.com/office/officeart/2005/8/layout/list1"/>
    <dgm:cxn modelId="{F7EADC90-0A28-457D-8481-29BB43AEFA34}" type="presParOf" srcId="{50002B62-75C4-4EE9-9446-1BC1E696A33C}" destId="{C97B854A-29EF-4DDF-AC4F-BE20FB348B2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E80AC9-BE4D-45B0-A40A-300223F9BCD7}"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9236EEA7-CD3B-46CA-86E5-17B0A5350D41}">
      <dgm:prSet phldrT="[Text]" custT="1"/>
      <dgm:spPr/>
      <dgm:t>
        <a:bodyPr/>
        <a:lstStyle/>
        <a:p>
          <a:pPr>
            <a:buFont typeface="Arial" panose="020B0604020202020204" pitchFamily="34" charset="0"/>
            <a:buNone/>
          </a:pPr>
          <a:r>
            <a:rPr lang="en-US" sz="6000" b="1" i="0" dirty="0">
              <a:latin typeface="Oswald" pitchFamily="2" charset="77"/>
              <a:ea typeface="+mj-ea"/>
              <a:cs typeface="+mj-cs"/>
            </a:rPr>
            <a:t>Overall Objective </a:t>
          </a:r>
          <a:endParaRPr lang="en-US" sz="6000" dirty="0"/>
        </a:p>
      </dgm:t>
    </dgm:pt>
    <dgm:pt modelId="{6CD62F7F-5D82-4BE2-851F-2C2D38352447}" type="parTrans" cxnId="{1F1C3B6D-A185-4CD1-9B2E-04CA3BE834E7}">
      <dgm:prSet/>
      <dgm:spPr/>
      <dgm:t>
        <a:bodyPr/>
        <a:lstStyle/>
        <a:p>
          <a:endParaRPr lang="en-US"/>
        </a:p>
      </dgm:t>
    </dgm:pt>
    <dgm:pt modelId="{DEF836DA-EC4A-4C3F-8E1D-5DF311DF58B5}" type="sibTrans" cxnId="{1F1C3B6D-A185-4CD1-9B2E-04CA3BE834E7}">
      <dgm:prSet/>
      <dgm:spPr/>
      <dgm:t>
        <a:bodyPr/>
        <a:lstStyle/>
        <a:p>
          <a:endParaRPr lang="en-US"/>
        </a:p>
      </dgm:t>
    </dgm:pt>
    <dgm:pt modelId="{896B9FD9-692C-48C9-BE81-6D818A6AD4FC}">
      <dgm:prSet phldrT="[Tex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DEEP aimed to empower and graduate marginalized poor families, especially female heads of households, from being economically dependent to independent providers of income, through accessing promotional safety net activities and financial services that address their specific needs. </a:t>
          </a:r>
          <a:endParaRPr lang="en-US" dirty="0"/>
        </a:p>
      </dgm:t>
    </dgm:pt>
    <dgm:pt modelId="{5A5066EB-2559-458F-816C-EF7E1068759E}" type="parTrans" cxnId="{E90231B4-5C58-44F1-A66B-B3476E2EB6B0}">
      <dgm:prSet/>
      <dgm:spPr/>
      <dgm:t>
        <a:bodyPr/>
        <a:lstStyle/>
        <a:p>
          <a:endParaRPr lang="en-US"/>
        </a:p>
      </dgm:t>
    </dgm:pt>
    <dgm:pt modelId="{B78E5324-7646-40BF-B00A-F2C0355F7ECB}" type="sibTrans" cxnId="{E90231B4-5C58-44F1-A66B-B3476E2EB6B0}">
      <dgm:prSet/>
      <dgm:spPr/>
      <dgm:t>
        <a:bodyPr/>
        <a:lstStyle/>
        <a:p>
          <a:endParaRPr lang="en-US"/>
        </a:p>
      </dgm:t>
    </dgm:pt>
    <dgm:pt modelId="{00EF96FE-4D73-4384-9DD8-E0BA76CE789B}">
      <dgm:prSet phldrT="[Text]" custT="1"/>
      <dgm:spPr/>
      <dgm:t>
        <a:bodyPr/>
        <a:lstStyle/>
        <a:p>
          <a:pPr>
            <a:buFont typeface="Arial" panose="020B0604020202020204" pitchFamily="34" charset="0"/>
            <a:buNone/>
          </a:pPr>
          <a:r>
            <a:rPr lang="en-US" sz="6000" b="1" i="0" dirty="0">
              <a:latin typeface="Oswald" pitchFamily="2" charset="77"/>
              <a:ea typeface="+mj-ea"/>
              <a:cs typeface="+mj-cs"/>
            </a:rPr>
            <a:t>Key Components</a:t>
          </a:r>
          <a:endParaRPr lang="en-US" sz="6000" dirty="0"/>
        </a:p>
      </dgm:t>
    </dgm:pt>
    <dgm:pt modelId="{37CAAC10-5F40-4531-A08B-22295C9BB142}" type="parTrans" cxnId="{A3D8863B-83D9-4AB6-AF72-7D84B3DBAEA7}">
      <dgm:prSet/>
      <dgm:spPr/>
      <dgm:t>
        <a:bodyPr/>
        <a:lstStyle/>
        <a:p>
          <a:endParaRPr lang="en-US"/>
        </a:p>
      </dgm:t>
    </dgm:pt>
    <dgm:pt modelId="{287C41FF-1D4B-42C1-80A3-ABDA308D9532}" type="sibTrans" cxnId="{A3D8863B-83D9-4AB6-AF72-7D84B3DBAEA7}">
      <dgm:prSet/>
      <dgm:spPr/>
      <dgm:t>
        <a:bodyPr/>
        <a:lstStyle/>
        <a:p>
          <a:endParaRPr lang="en-US"/>
        </a:p>
      </dgm:t>
    </dgm:pt>
    <dgm:pt modelId="{194319D5-9052-4913-9C85-D2E4C1809572}">
      <dgm:prSet phldrT="[Text]"/>
      <dgm:spPr/>
      <dgm:t>
        <a:bodyPr/>
        <a:lstStyle/>
        <a:p>
          <a:pPr>
            <a:buFont typeface="Arial" panose="020B0604020202020204" pitchFamily="34" charset="0"/>
            <a:buChar char="•"/>
          </a:pPr>
          <a:r>
            <a:rPr lang="en-US" b="0" i="0">
              <a:latin typeface="Roboto Light" panose="02000000000000000000" pitchFamily="2" charset="0"/>
              <a:ea typeface="Roboto Light" panose="02000000000000000000" pitchFamily="2" charset="0"/>
            </a:rPr>
            <a:t>Promotional Social Safety Net Activities (PSSNA), which include enterprise development and livelihood activities, provided by local partner NGOs to address the needs and empower families too poor for conventional microfinance, but with great potential to become independent providers. </a:t>
          </a:r>
          <a:endParaRPr lang="en-US" dirty="0"/>
        </a:p>
      </dgm:t>
    </dgm:pt>
    <dgm:pt modelId="{AEC312A5-A11B-432F-96C5-7B3B7B7521F2}" type="parTrans" cxnId="{5EC8396B-7281-4082-A1B5-4084930E49F3}">
      <dgm:prSet/>
      <dgm:spPr/>
      <dgm:t>
        <a:bodyPr/>
        <a:lstStyle/>
        <a:p>
          <a:endParaRPr lang="en-US"/>
        </a:p>
      </dgm:t>
    </dgm:pt>
    <dgm:pt modelId="{B898AF91-3FD5-44CD-8170-6C83F93C2C4A}" type="sibTrans" cxnId="{5EC8396B-7281-4082-A1B5-4084930E49F3}">
      <dgm:prSet/>
      <dgm:spPr/>
      <dgm:t>
        <a:bodyPr/>
        <a:lstStyle/>
        <a:p>
          <a:endParaRPr lang="en-US"/>
        </a:p>
      </dgm:t>
    </dgm:pt>
    <dgm:pt modelId="{DA9E28AC-3B7C-43E4-A95B-D7DF3BEBCCAB}">
      <dgm:prSet phldrT="[Text]" custT="1"/>
      <dgm:spPr/>
      <dgm:t>
        <a:bodyPr/>
        <a:lstStyle/>
        <a:p>
          <a:pPr>
            <a:buNone/>
          </a:pPr>
          <a:r>
            <a:rPr lang="en-US" sz="6000" b="1" i="0" dirty="0">
              <a:latin typeface="Oswald" pitchFamily="2" charset="77"/>
              <a:ea typeface="+mj-ea"/>
              <a:cs typeface="+mj-cs"/>
            </a:rPr>
            <a:t>Key Results</a:t>
          </a:r>
          <a:endParaRPr lang="en-US" sz="6000" dirty="0"/>
        </a:p>
      </dgm:t>
    </dgm:pt>
    <dgm:pt modelId="{865F8D7D-6FCC-4764-9209-0A75341C690D}" type="parTrans" cxnId="{2582E644-B7C8-48E7-B321-FCFEB6427AA5}">
      <dgm:prSet/>
      <dgm:spPr/>
      <dgm:t>
        <a:bodyPr/>
        <a:lstStyle/>
        <a:p>
          <a:endParaRPr lang="en-US"/>
        </a:p>
      </dgm:t>
    </dgm:pt>
    <dgm:pt modelId="{D97366F8-4CEC-476B-9C56-DDBCEFA78E56}" type="sibTrans" cxnId="{2582E644-B7C8-48E7-B321-FCFEB6427AA5}">
      <dgm:prSet/>
      <dgm:spPr/>
      <dgm:t>
        <a:bodyPr/>
        <a:lstStyle/>
        <a:p>
          <a:endParaRPr lang="en-US"/>
        </a:p>
      </dgm:t>
    </dgm:pt>
    <dgm:pt modelId="{096B5CD0-6A4D-43CA-B71A-0F55575AD197}">
      <dgm:prSet phldrT="[Text]"/>
      <dgm:spPr/>
      <dgm:t>
        <a:bodyPr/>
        <a:lstStyle/>
        <a:p>
          <a:pPr>
            <a:buClrTx/>
            <a:buSzTx/>
            <a:buFont typeface="Arial" panose="020B0604020202020204" pitchFamily="34" charset="0"/>
            <a:buChar char="•"/>
          </a:pPr>
          <a:r>
            <a:rPr lang="en-US" b="0" i="0">
              <a:latin typeface="Roboto Light" panose="02000000000000000000" pitchFamily="2" charset="0"/>
              <a:ea typeface="Roboto Light" panose="02000000000000000000" pitchFamily="2" charset="0"/>
            </a:rPr>
            <a:t>16,042 Palestinian families lifted out of poverty through the implementation of successful economic SMEs projects; 79% of families improved their income by 64%.</a:t>
          </a:r>
          <a:endParaRPr lang="en-US" dirty="0"/>
        </a:p>
      </dgm:t>
    </dgm:pt>
    <dgm:pt modelId="{A2A48AB6-037A-419D-8F4C-987FD55717C8}" type="parTrans" cxnId="{910853F1-EB2E-42A5-91D2-F57B9B73BFE1}">
      <dgm:prSet/>
      <dgm:spPr/>
      <dgm:t>
        <a:bodyPr/>
        <a:lstStyle/>
        <a:p>
          <a:endParaRPr lang="en-US"/>
        </a:p>
      </dgm:t>
    </dgm:pt>
    <dgm:pt modelId="{A6B178DE-7F57-472A-B223-FDBC47533AC0}" type="sibTrans" cxnId="{910853F1-EB2E-42A5-91D2-F57B9B73BFE1}">
      <dgm:prSet/>
      <dgm:spPr/>
      <dgm:t>
        <a:bodyPr/>
        <a:lstStyle/>
        <a:p>
          <a:endParaRPr lang="en-US"/>
        </a:p>
      </dgm:t>
    </dgm:pt>
    <dgm:pt modelId="{E6B67744-BE4F-4C1D-A4FE-CFC3DC7B1550}">
      <dgm:prSe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The strong sponsorship of IsDB to DEEP did not only help the program to succeed in a conflict area like Palestine, it also created a visible funding vehicle that mobilized additional resources for the program through cooperation with many donors.</a:t>
          </a:r>
        </a:p>
      </dgm:t>
    </dgm:pt>
    <dgm:pt modelId="{3A7AC5CF-4316-4754-A7F7-9F1DE16980A2}" type="parTrans" cxnId="{9C2782DF-80D2-4364-A9E0-CD6CA91B7E5D}">
      <dgm:prSet/>
      <dgm:spPr/>
      <dgm:t>
        <a:bodyPr/>
        <a:lstStyle/>
        <a:p>
          <a:endParaRPr lang="en-US"/>
        </a:p>
      </dgm:t>
    </dgm:pt>
    <dgm:pt modelId="{80B93D16-A0A3-4C6F-A05D-D5F157BC5554}" type="sibTrans" cxnId="{9C2782DF-80D2-4364-A9E0-CD6CA91B7E5D}">
      <dgm:prSet/>
      <dgm:spPr/>
      <dgm:t>
        <a:bodyPr/>
        <a:lstStyle/>
        <a:p>
          <a:endParaRPr lang="en-US"/>
        </a:p>
      </dgm:t>
    </dgm:pt>
    <dgm:pt modelId="{EF884826-894D-4525-A456-D839AD4DC402}">
      <dgm:prSe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Project Beneficiaries </a:t>
          </a:r>
        </a:p>
      </dgm:t>
    </dgm:pt>
    <dgm:pt modelId="{BC8EE124-16FD-4F40-A78D-E08E76A444D8}" type="parTrans" cxnId="{27D6E8F2-8A56-4CA7-8348-CB6B5BFE3F0C}">
      <dgm:prSet/>
      <dgm:spPr/>
      <dgm:t>
        <a:bodyPr/>
        <a:lstStyle/>
        <a:p>
          <a:endParaRPr lang="en-US"/>
        </a:p>
      </dgm:t>
    </dgm:pt>
    <dgm:pt modelId="{A3D523B3-1B25-4369-8F9E-E10C0698B9A0}" type="sibTrans" cxnId="{27D6E8F2-8A56-4CA7-8348-CB6B5BFE3F0C}">
      <dgm:prSet/>
      <dgm:spPr/>
      <dgm:t>
        <a:bodyPr/>
        <a:lstStyle/>
        <a:p>
          <a:endParaRPr lang="en-US"/>
        </a:p>
      </dgm:t>
    </dgm:pt>
    <dgm:pt modelId="{05445D04-B39C-47BF-A7E0-D1FF2BC66647}">
      <dgm:prSe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16,042 Palestinian families (direct beneficiaries), including women, youth, persons with disabilities, university graduates, small farmers, leaders and innovators. </a:t>
          </a:r>
        </a:p>
      </dgm:t>
    </dgm:pt>
    <dgm:pt modelId="{B7025EE7-D6B7-48F0-995F-FECB240B2F41}" type="parTrans" cxnId="{F43FBB67-D6FE-4B8A-A472-C500A764DAB6}">
      <dgm:prSet/>
      <dgm:spPr/>
      <dgm:t>
        <a:bodyPr/>
        <a:lstStyle/>
        <a:p>
          <a:endParaRPr lang="en-US"/>
        </a:p>
      </dgm:t>
    </dgm:pt>
    <dgm:pt modelId="{A06F4D8F-2942-49AE-943E-24CAAD2C8060}" type="sibTrans" cxnId="{F43FBB67-D6FE-4B8A-A472-C500A764DAB6}">
      <dgm:prSet/>
      <dgm:spPr/>
      <dgm:t>
        <a:bodyPr/>
        <a:lstStyle/>
        <a:p>
          <a:endParaRPr lang="en-US"/>
        </a:p>
      </dgm:t>
    </dgm:pt>
    <dgm:pt modelId="{5D2F2990-5A88-44AE-81AE-4C4EDC97D732}">
      <dgm:prSe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Communities</a:t>
          </a:r>
        </a:p>
      </dgm:t>
    </dgm:pt>
    <dgm:pt modelId="{6A7D7D98-EFA5-4ACF-B27A-F7C08BE97DAB}" type="parTrans" cxnId="{26155651-7295-4962-B231-C683CAFCE86A}">
      <dgm:prSet/>
      <dgm:spPr/>
      <dgm:t>
        <a:bodyPr/>
        <a:lstStyle/>
        <a:p>
          <a:endParaRPr lang="en-US"/>
        </a:p>
      </dgm:t>
    </dgm:pt>
    <dgm:pt modelId="{2834FE51-A65D-47F2-8B0D-ACB6B8055430}" type="sibTrans" cxnId="{26155651-7295-4962-B231-C683CAFCE86A}">
      <dgm:prSet/>
      <dgm:spPr/>
      <dgm:t>
        <a:bodyPr/>
        <a:lstStyle/>
        <a:p>
          <a:endParaRPr lang="en-US"/>
        </a:p>
      </dgm:t>
    </dgm:pt>
    <dgm:pt modelId="{2ED4CA74-7924-4EBE-8B86-163A90CB0D17}">
      <dgm:prSet/>
      <dgm:spPr/>
      <dgm:t>
        <a:bodyPr/>
        <a:lstStyle/>
        <a:p>
          <a:pPr>
            <a:buFont typeface="Arial" panose="020B0604020202020204" pitchFamily="34" charset="0"/>
            <a:buChar char="•"/>
          </a:pPr>
          <a:r>
            <a:rPr lang="en-US" b="0" i="0">
              <a:latin typeface="Roboto Light" panose="02000000000000000000" pitchFamily="2" charset="0"/>
              <a:ea typeface="Roboto Light" panose="02000000000000000000" pitchFamily="2" charset="0"/>
            </a:rPr>
            <a:t>Access to Financial Services from Microfinance Institutions/Programs provided to entrepreneurial poor families</a:t>
          </a:r>
        </a:p>
      </dgm:t>
    </dgm:pt>
    <dgm:pt modelId="{6CD9762F-9783-4DC1-94C4-C3264818ADED}" type="parTrans" cxnId="{96F2FEE7-CE4F-49C1-9A81-452549AE24FD}">
      <dgm:prSet/>
      <dgm:spPr/>
      <dgm:t>
        <a:bodyPr/>
        <a:lstStyle/>
        <a:p>
          <a:endParaRPr lang="en-US"/>
        </a:p>
      </dgm:t>
    </dgm:pt>
    <dgm:pt modelId="{202BAE72-6988-4410-B2DF-3539DA02E9C7}" type="sibTrans" cxnId="{96F2FEE7-CE4F-49C1-9A81-452549AE24FD}">
      <dgm:prSet/>
      <dgm:spPr/>
      <dgm:t>
        <a:bodyPr/>
        <a:lstStyle/>
        <a:p>
          <a:endParaRPr lang="en-US"/>
        </a:p>
      </dgm:t>
    </dgm:pt>
    <dgm:pt modelId="{61DCD29E-B5D3-4515-9638-756368748D6E}">
      <dgm:prSe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Institutional Capacity Building to partner NGOs and Microfinance Institutions to reach and address the needs of the Palestinian deprived families.</a:t>
          </a:r>
        </a:p>
      </dgm:t>
    </dgm:pt>
    <dgm:pt modelId="{7360CBB5-CCF3-45CF-BA95-09E8E7B7A485}" type="parTrans" cxnId="{45C5F85F-DA5B-45B5-845B-A2A095AE87EC}">
      <dgm:prSet/>
      <dgm:spPr/>
      <dgm:t>
        <a:bodyPr/>
        <a:lstStyle/>
        <a:p>
          <a:endParaRPr lang="en-US"/>
        </a:p>
      </dgm:t>
    </dgm:pt>
    <dgm:pt modelId="{21E4E218-05F9-4916-B3A0-8965A6669251}" type="sibTrans" cxnId="{45C5F85F-DA5B-45B5-845B-A2A095AE87EC}">
      <dgm:prSet/>
      <dgm:spPr/>
      <dgm:t>
        <a:bodyPr/>
        <a:lstStyle/>
        <a:p>
          <a:endParaRPr lang="en-US"/>
        </a:p>
      </dgm:t>
    </dgm:pt>
    <dgm:pt modelId="{ACAD9096-D15C-4344-BFF6-2A9F4239E759}">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4331 women owned their projects.</a:t>
          </a:r>
        </a:p>
      </dgm:t>
    </dgm:pt>
    <dgm:pt modelId="{BF796E89-4D71-4AB9-987E-E53095DEFDCF}" type="parTrans" cxnId="{E017637A-27D0-4BA0-A840-56A0862FF898}">
      <dgm:prSet/>
      <dgm:spPr/>
      <dgm:t>
        <a:bodyPr/>
        <a:lstStyle/>
        <a:p>
          <a:endParaRPr lang="en-US"/>
        </a:p>
      </dgm:t>
    </dgm:pt>
    <dgm:pt modelId="{DA291DFB-89F4-45D3-A931-1A0DEC88846A}" type="sibTrans" cxnId="{E017637A-27D0-4BA0-A840-56A0862FF898}">
      <dgm:prSet/>
      <dgm:spPr/>
      <dgm:t>
        <a:bodyPr/>
        <a:lstStyle/>
        <a:p>
          <a:endParaRPr lang="en-US"/>
        </a:p>
      </dgm:t>
    </dgm:pt>
    <dgm:pt modelId="{38479E2D-963D-4086-97BF-B2F922F3BBE6}">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14,040 jobs created for women.</a:t>
          </a:r>
        </a:p>
      </dgm:t>
    </dgm:pt>
    <dgm:pt modelId="{FCE85AC4-D114-43C7-BA61-184F67696902}" type="parTrans" cxnId="{DB2F94B8-4536-42B8-834A-B2A031F0D7F9}">
      <dgm:prSet/>
      <dgm:spPr/>
      <dgm:t>
        <a:bodyPr/>
        <a:lstStyle/>
        <a:p>
          <a:endParaRPr lang="en-US"/>
        </a:p>
      </dgm:t>
    </dgm:pt>
    <dgm:pt modelId="{CF78499C-BC58-486A-8DEA-32B858D370F1}" type="sibTrans" cxnId="{DB2F94B8-4536-42B8-834A-B2A031F0D7F9}">
      <dgm:prSet/>
      <dgm:spPr/>
      <dgm:t>
        <a:bodyPr/>
        <a:lstStyle/>
        <a:p>
          <a:endParaRPr lang="en-US"/>
        </a:p>
      </dgm:t>
    </dgm:pt>
    <dgm:pt modelId="{BFEABB59-FEDC-47C4-B728-7EE047DDB935}">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4,980 women trained in business services and coaching.</a:t>
          </a:r>
        </a:p>
      </dgm:t>
    </dgm:pt>
    <dgm:pt modelId="{4DD2AD8C-5B0D-411B-9BB5-2DD4529603D3}" type="parTrans" cxnId="{3E41C6A2-9020-453D-B808-9339791CFE8C}">
      <dgm:prSet/>
      <dgm:spPr/>
      <dgm:t>
        <a:bodyPr/>
        <a:lstStyle/>
        <a:p>
          <a:endParaRPr lang="en-US"/>
        </a:p>
      </dgm:t>
    </dgm:pt>
    <dgm:pt modelId="{464ABB8F-200D-4C91-B47D-729AF09C0DD6}" type="sibTrans" cxnId="{3E41C6A2-9020-453D-B808-9339791CFE8C}">
      <dgm:prSet/>
      <dgm:spPr/>
      <dgm:t>
        <a:bodyPr/>
        <a:lstStyle/>
        <a:p>
          <a:endParaRPr lang="en-US"/>
        </a:p>
      </dgm:t>
    </dgm:pt>
    <dgm:pt modelId="{7D49DCFE-CB4F-4FA9-A7CA-12CA9D31A5B4}">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87% of SMEs projects still operating.</a:t>
          </a:r>
        </a:p>
      </dgm:t>
    </dgm:pt>
    <dgm:pt modelId="{2E51977E-9341-4FAF-98D0-6CCDCA21CCE7}" type="parTrans" cxnId="{6CCB0A1B-B08A-4A3F-BC7F-04BDA67FA1EC}">
      <dgm:prSet/>
      <dgm:spPr/>
      <dgm:t>
        <a:bodyPr/>
        <a:lstStyle/>
        <a:p>
          <a:endParaRPr lang="en-US"/>
        </a:p>
      </dgm:t>
    </dgm:pt>
    <dgm:pt modelId="{C5DF2A8F-D2CA-4F88-AC04-39122F764B1A}" type="sibTrans" cxnId="{6CCB0A1B-B08A-4A3F-BC7F-04BDA67FA1EC}">
      <dgm:prSet/>
      <dgm:spPr/>
      <dgm:t>
        <a:bodyPr/>
        <a:lstStyle/>
        <a:p>
          <a:endParaRPr lang="en-US"/>
        </a:p>
      </dgm:t>
    </dgm:pt>
    <dgm:pt modelId="{216217DF-AD4A-45D0-831A-8D287F8B6421}">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96% of women reduced their dependence on others by more than 75%.</a:t>
          </a:r>
        </a:p>
      </dgm:t>
    </dgm:pt>
    <dgm:pt modelId="{35AD29C9-036E-4A20-AFA0-0D39088B4562}" type="parTrans" cxnId="{6DC9E4A7-7C46-4496-9552-D52A3108F024}">
      <dgm:prSet/>
      <dgm:spPr/>
      <dgm:t>
        <a:bodyPr/>
        <a:lstStyle/>
        <a:p>
          <a:endParaRPr lang="en-US"/>
        </a:p>
      </dgm:t>
    </dgm:pt>
    <dgm:pt modelId="{62087C13-8D90-410C-9ED3-AC371190E0E9}" type="sibTrans" cxnId="{6DC9E4A7-7C46-4496-9552-D52A3108F024}">
      <dgm:prSet/>
      <dgm:spPr/>
      <dgm:t>
        <a:bodyPr/>
        <a:lstStyle/>
        <a:p>
          <a:endParaRPr lang="en-US"/>
        </a:p>
      </dgm:t>
    </dgm:pt>
    <dgm:pt modelId="{9B26436B-E8D9-4AC5-80A8-37C4E863C656}">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40% improvement in the child education, housing conditions, self-confidence and the relationship with family and community.</a:t>
          </a:r>
        </a:p>
      </dgm:t>
    </dgm:pt>
    <dgm:pt modelId="{0001D232-9B9E-46EB-9B73-B97FB1721712}" type="parTrans" cxnId="{F99351D6-8CA2-46D1-9217-8F81FBEDDC7F}">
      <dgm:prSet/>
      <dgm:spPr/>
      <dgm:t>
        <a:bodyPr/>
        <a:lstStyle/>
        <a:p>
          <a:endParaRPr lang="en-US"/>
        </a:p>
      </dgm:t>
    </dgm:pt>
    <dgm:pt modelId="{EF2592C7-66D7-4125-8911-8E144D94E940}" type="sibTrans" cxnId="{F99351D6-8CA2-46D1-9217-8F81FBEDDC7F}">
      <dgm:prSet/>
      <dgm:spPr/>
      <dgm:t>
        <a:bodyPr/>
        <a:lstStyle/>
        <a:p>
          <a:endParaRPr lang="en-US"/>
        </a:p>
      </dgm:t>
    </dgm:pt>
    <dgm:pt modelId="{0E776717-1A49-45D9-A891-E6746753E0BA}">
      <dgm:prSe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Economic Empowerment Fund for the Palestinian People (EEFPP) established by the IsDB to upscale the empowerment efforts and ensure its long-term sustainability.</a:t>
          </a:r>
        </a:p>
      </dgm:t>
    </dgm:pt>
    <dgm:pt modelId="{9D8B32EE-C3AC-4DD6-93DC-0D33F59820BA}" type="parTrans" cxnId="{E04D8279-19A9-404A-9C79-9F1EC69F33DE}">
      <dgm:prSet/>
      <dgm:spPr/>
      <dgm:t>
        <a:bodyPr/>
        <a:lstStyle/>
        <a:p>
          <a:endParaRPr lang="en-US"/>
        </a:p>
      </dgm:t>
    </dgm:pt>
    <dgm:pt modelId="{D3586572-137B-404D-8021-B49584D80C73}" type="sibTrans" cxnId="{E04D8279-19A9-404A-9C79-9F1EC69F33DE}">
      <dgm:prSet/>
      <dgm:spPr/>
      <dgm:t>
        <a:bodyPr/>
        <a:lstStyle/>
        <a:p>
          <a:endParaRPr lang="en-US"/>
        </a:p>
      </dgm:t>
    </dgm:pt>
    <dgm:pt modelId="{313CF316-1E47-4EB1-B642-B58E073A70A1}" type="pres">
      <dgm:prSet presAssocID="{52E80AC9-BE4D-45B0-A40A-300223F9BCD7}" presName="Name0" presStyleCnt="0">
        <dgm:presLayoutVars>
          <dgm:dir/>
          <dgm:animLvl val="lvl"/>
          <dgm:resizeHandles val="exact"/>
        </dgm:presLayoutVars>
      </dgm:prSet>
      <dgm:spPr/>
    </dgm:pt>
    <dgm:pt modelId="{D91A09EC-D6D4-4472-91E4-4E69071AFFCC}" type="pres">
      <dgm:prSet presAssocID="{9236EEA7-CD3B-46CA-86E5-17B0A5350D41}" presName="linNode" presStyleCnt="0"/>
      <dgm:spPr/>
    </dgm:pt>
    <dgm:pt modelId="{124A8CDF-545C-49D0-88CD-048B60BF9CD3}" type="pres">
      <dgm:prSet presAssocID="{9236EEA7-CD3B-46CA-86E5-17B0A5350D41}" presName="parTx" presStyleLbl="revTx" presStyleIdx="0" presStyleCnt="3">
        <dgm:presLayoutVars>
          <dgm:chMax val="1"/>
          <dgm:bulletEnabled val="1"/>
        </dgm:presLayoutVars>
      </dgm:prSet>
      <dgm:spPr/>
    </dgm:pt>
    <dgm:pt modelId="{8FD85826-EC86-46D9-8883-CCDABF1B24F6}" type="pres">
      <dgm:prSet presAssocID="{9236EEA7-CD3B-46CA-86E5-17B0A5350D41}" presName="bracket" presStyleLbl="parChTrans1D1" presStyleIdx="0" presStyleCnt="3"/>
      <dgm:spPr/>
    </dgm:pt>
    <dgm:pt modelId="{110BDD8A-195D-41AD-8CFF-9B5A6783F403}" type="pres">
      <dgm:prSet presAssocID="{9236EEA7-CD3B-46CA-86E5-17B0A5350D41}" presName="spH" presStyleCnt="0"/>
      <dgm:spPr/>
    </dgm:pt>
    <dgm:pt modelId="{8AC44CF1-E9AB-4F7F-BDB9-7E69B7EB36CB}" type="pres">
      <dgm:prSet presAssocID="{9236EEA7-CD3B-46CA-86E5-17B0A5350D41}" presName="desTx" presStyleLbl="node1" presStyleIdx="0" presStyleCnt="3">
        <dgm:presLayoutVars>
          <dgm:bulletEnabled val="1"/>
        </dgm:presLayoutVars>
      </dgm:prSet>
      <dgm:spPr/>
    </dgm:pt>
    <dgm:pt modelId="{1D7698E1-F802-4786-97DE-F1EFA6E1388D}" type="pres">
      <dgm:prSet presAssocID="{DEF836DA-EC4A-4C3F-8E1D-5DF311DF58B5}" presName="spV" presStyleCnt="0"/>
      <dgm:spPr/>
    </dgm:pt>
    <dgm:pt modelId="{930A4924-FAB3-4051-8E4D-713C23552FD8}" type="pres">
      <dgm:prSet presAssocID="{00EF96FE-4D73-4384-9DD8-E0BA76CE789B}" presName="linNode" presStyleCnt="0"/>
      <dgm:spPr/>
    </dgm:pt>
    <dgm:pt modelId="{E8A391C8-9B68-43B7-A307-167536AE779C}" type="pres">
      <dgm:prSet presAssocID="{00EF96FE-4D73-4384-9DD8-E0BA76CE789B}" presName="parTx" presStyleLbl="revTx" presStyleIdx="1" presStyleCnt="3">
        <dgm:presLayoutVars>
          <dgm:chMax val="1"/>
          <dgm:bulletEnabled val="1"/>
        </dgm:presLayoutVars>
      </dgm:prSet>
      <dgm:spPr/>
    </dgm:pt>
    <dgm:pt modelId="{1B150477-5D87-46C3-93E4-F5833DD569B0}" type="pres">
      <dgm:prSet presAssocID="{00EF96FE-4D73-4384-9DD8-E0BA76CE789B}" presName="bracket" presStyleLbl="parChTrans1D1" presStyleIdx="1" presStyleCnt="3"/>
      <dgm:spPr/>
    </dgm:pt>
    <dgm:pt modelId="{01AB6F1B-A590-497B-B034-DCC84489C009}" type="pres">
      <dgm:prSet presAssocID="{00EF96FE-4D73-4384-9DD8-E0BA76CE789B}" presName="spH" presStyleCnt="0"/>
      <dgm:spPr/>
    </dgm:pt>
    <dgm:pt modelId="{90FDBD92-3AEA-45E5-8B04-BE07DFD4E2FC}" type="pres">
      <dgm:prSet presAssocID="{00EF96FE-4D73-4384-9DD8-E0BA76CE789B}" presName="desTx" presStyleLbl="node1" presStyleIdx="1" presStyleCnt="3">
        <dgm:presLayoutVars>
          <dgm:bulletEnabled val="1"/>
        </dgm:presLayoutVars>
      </dgm:prSet>
      <dgm:spPr/>
    </dgm:pt>
    <dgm:pt modelId="{43D3C80B-DE8C-45AB-9509-34D0A6C4B810}" type="pres">
      <dgm:prSet presAssocID="{287C41FF-1D4B-42C1-80A3-ABDA308D9532}" presName="spV" presStyleCnt="0"/>
      <dgm:spPr/>
    </dgm:pt>
    <dgm:pt modelId="{FB05D8E8-6FCF-4C9A-ABA0-3DE3991C67FC}" type="pres">
      <dgm:prSet presAssocID="{DA9E28AC-3B7C-43E4-A95B-D7DF3BEBCCAB}" presName="linNode" presStyleCnt="0"/>
      <dgm:spPr/>
    </dgm:pt>
    <dgm:pt modelId="{526357AC-31BD-4CB7-BDE4-361C5FA7ECB1}" type="pres">
      <dgm:prSet presAssocID="{DA9E28AC-3B7C-43E4-A95B-D7DF3BEBCCAB}" presName="parTx" presStyleLbl="revTx" presStyleIdx="2" presStyleCnt="3">
        <dgm:presLayoutVars>
          <dgm:chMax val="1"/>
          <dgm:bulletEnabled val="1"/>
        </dgm:presLayoutVars>
      </dgm:prSet>
      <dgm:spPr/>
    </dgm:pt>
    <dgm:pt modelId="{D96120B1-D5C6-4F0B-A2AC-C7BDA880BE7D}" type="pres">
      <dgm:prSet presAssocID="{DA9E28AC-3B7C-43E4-A95B-D7DF3BEBCCAB}" presName="bracket" presStyleLbl="parChTrans1D1" presStyleIdx="2" presStyleCnt="3"/>
      <dgm:spPr/>
    </dgm:pt>
    <dgm:pt modelId="{B415D93D-4EE7-4374-BDF5-F4028CB8A3C1}" type="pres">
      <dgm:prSet presAssocID="{DA9E28AC-3B7C-43E4-A95B-D7DF3BEBCCAB}" presName="spH" presStyleCnt="0"/>
      <dgm:spPr/>
    </dgm:pt>
    <dgm:pt modelId="{CE0E9BA5-1373-4143-84E8-EA1A993B185B}" type="pres">
      <dgm:prSet presAssocID="{DA9E28AC-3B7C-43E4-A95B-D7DF3BEBCCAB}" presName="desTx" presStyleLbl="node1" presStyleIdx="2" presStyleCnt="3">
        <dgm:presLayoutVars>
          <dgm:bulletEnabled val="1"/>
        </dgm:presLayoutVars>
      </dgm:prSet>
      <dgm:spPr/>
    </dgm:pt>
  </dgm:ptLst>
  <dgm:cxnLst>
    <dgm:cxn modelId="{628A3107-4F35-4FB0-BABC-8E6BB1156DCF}" type="presOf" srcId="{61DCD29E-B5D3-4515-9638-756368748D6E}" destId="{90FDBD92-3AEA-45E5-8B04-BE07DFD4E2FC}" srcOrd="0" destOrd="2" presId="urn:diagrams.loki3.com/BracketList"/>
    <dgm:cxn modelId="{6CCB0A1B-B08A-4A3F-BC7F-04BDA67FA1EC}" srcId="{DA9E28AC-3B7C-43E4-A95B-D7DF3BEBCCAB}" destId="{7D49DCFE-CB4F-4FA9-A7CA-12CA9D31A5B4}" srcOrd="4" destOrd="0" parTransId="{2E51977E-9341-4FAF-98D0-6CCDCA21CCE7}" sibTransId="{C5DF2A8F-D2CA-4F88-AC04-39122F764B1A}"/>
    <dgm:cxn modelId="{3B75911B-AD92-4BB0-8CD5-58EE7E1683F7}" type="presOf" srcId="{00EF96FE-4D73-4384-9DD8-E0BA76CE789B}" destId="{E8A391C8-9B68-43B7-A307-167536AE779C}" srcOrd="0" destOrd="0" presId="urn:diagrams.loki3.com/BracketList"/>
    <dgm:cxn modelId="{F7097624-5D0D-4D69-95C8-F300DDBAD65D}" type="presOf" srcId="{0E776717-1A49-45D9-A891-E6746753E0BA}" destId="{CE0E9BA5-1373-4143-84E8-EA1A993B185B}" srcOrd="0" destOrd="7" presId="urn:diagrams.loki3.com/BracketList"/>
    <dgm:cxn modelId="{4551F427-BCBE-4183-9798-566CB47E607E}" type="presOf" srcId="{E6B67744-BE4F-4C1D-A4FE-CFC3DC7B1550}" destId="{8AC44CF1-E9AB-4F7F-BDB9-7E69B7EB36CB}" srcOrd="0" destOrd="1" presId="urn:diagrams.loki3.com/BracketList"/>
    <dgm:cxn modelId="{750B0C31-14CC-4D14-B4BF-D66F6CC2784E}" type="presOf" srcId="{52E80AC9-BE4D-45B0-A40A-300223F9BCD7}" destId="{313CF316-1E47-4EB1-B642-B58E073A70A1}" srcOrd="0" destOrd="0" presId="urn:diagrams.loki3.com/BracketList"/>
    <dgm:cxn modelId="{A3D8863B-83D9-4AB6-AF72-7D84B3DBAEA7}" srcId="{52E80AC9-BE4D-45B0-A40A-300223F9BCD7}" destId="{00EF96FE-4D73-4384-9DD8-E0BA76CE789B}" srcOrd="1" destOrd="0" parTransId="{37CAAC10-5F40-4531-A08B-22295C9BB142}" sibTransId="{287C41FF-1D4B-42C1-80A3-ABDA308D9532}"/>
    <dgm:cxn modelId="{8054DF40-8656-490D-808B-685EA8E61285}" type="presOf" srcId="{BFEABB59-FEDC-47C4-B728-7EE047DDB935}" destId="{CE0E9BA5-1373-4143-84E8-EA1A993B185B}" srcOrd="0" destOrd="3" presId="urn:diagrams.loki3.com/BracketList"/>
    <dgm:cxn modelId="{45C5F85F-DA5B-45B5-845B-A2A095AE87EC}" srcId="{00EF96FE-4D73-4384-9DD8-E0BA76CE789B}" destId="{61DCD29E-B5D3-4515-9638-756368748D6E}" srcOrd="2" destOrd="0" parTransId="{7360CBB5-CCF3-45CF-BA95-09E8E7B7A485}" sibTransId="{21E4E218-05F9-4916-B3A0-8965A6669251}"/>
    <dgm:cxn modelId="{7BBBBB41-E0C6-42F2-9369-5585232A95E8}" type="presOf" srcId="{5D2F2990-5A88-44AE-81AE-4C4EDC97D732}" destId="{8AC44CF1-E9AB-4F7F-BDB9-7E69B7EB36CB}" srcOrd="0" destOrd="4" presId="urn:diagrams.loki3.com/BracketList"/>
    <dgm:cxn modelId="{2582E644-B7C8-48E7-B321-FCFEB6427AA5}" srcId="{52E80AC9-BE4D-45B0-A40A-300223F9BCD7}" destId="{DA9E28AC-3B7C-43E4-A95B-D7DF3BEBCCAB}" srcOrd="2" destOrd="0" parTransId="{865F8D7D-6FCC-4764-9209-0A75341C690D}" sibTransId="{D97366F8-4CEC-476B-9C56-DDBCEFA78E56}"/>
    <dgm:cxn modelId="{23702C46-F2D0-4B1C-8D4D-0A71BA97BBCD}" type="presOf" srcId="{DA9E28AC-3B7C-43E4-A95B-D7DF3BEBCCAB}" destId="{526357AC-31BD-4CB7-BDE4-361C5FA7ECB1}" srcOrd="0" destOrd="0" presId="urn:diagrams.loki3.com/BracketList"/>
    <dgm:cxn modelId="{F43FBB67-D6FE-4B8A-A472-C500A764DAB6}" srcId="{9236EEA7-CD3B-46CA-86E5-17B0A5350D41}" destId="{05445D04-B39C-47BF-A7E0-D1FF2BC66647}" srcOrd="3" destOrd="0" parTransId="{B7025EE7-D6B7-48F0-995F-FECB240B2F41}" sibTransId="{A06F4D8F-2942-49AE-943E-24CAAD2C8060}"/>
    <dgm:cxn modelId="{5EC8396B-7281-4082-A1B5-4084930E49F3}" srcId="{00EF96FE-4D73-4384-9DD8-E0BA76CE789B}" destId="{194319D5-9052-4913-9C85-D2E4C1809572}" srcOrd="0" destOrd="0" parTransId="{AEC312A5-A11B-432F-96C5-7B3B7B7521F2}" sibTransId="{B898AF91-3FD5-44CD-8170-6C83F93C2C4A}"/>
    <dgm:cxn modelId="{95F1164D-5C7E-43DD-BDC4-0FBE381F7878}" type="presOf" srcId="{7D49DCFE-CB4F-4FA9-A7CA-12CA9D31A5B4}" destId="{CE0E9BA5-1373-4143-84E8-EA1A993B185B}" srcOrd="0" destOrd="4" presId="urn:diagrams.loki3.com/BracketList"/>
    <dgm:cxn modelId="{1F1C3B6D-A185-4CD1-9B2E-04CA3BE834E7}" srcId="{52E80AC9-BE4D-45B0-A40A-300223F9BCD7}" destId="{9236EEA7-CD3B-46CA-86E5-17B0A5350D41}" srcOrd="0" destOrd="0" parTransId="{6CD62F7F-5D82-4BE2-851F-2C2D38352447}" sibTransId="{DEF836DA-EC4A-4C3F-8E1D-5DF311DF58B5}"/>
    <dgm:cxn modelId="{C1BBE16F-2F4B-4424-8385-A26C61EAE897}" type="presOf" srcId="{194319D5-9052-4913-9C85-D2E4C1809572}" destId="{90FDBD92-3AEA-45E5-8B04-BE07DFD4E2FC}" srcOrd="0" destOrd="0" presId="urn:diagrams.loki3.com/BracketList"/>
    <dgm:cxn modelId="{26155651-7295-4962-B231-C683CAFCE86A}" srcId="{9236EEA7-CD3B-46CA-86E5-17B0A5350D41}" destId="{5D2F2990-5A88-44AE-81AE-4C4EDC97D732}" srcOrd="4" destOrd="0" parTransId="{6A7D7D98-EFA5-4ACF-B27A-F7C08BE97DAB}" sibTransId="{2834FE51-A65D-47F2-8B0D-ACB6B8055430}"/>
    <dgm:cxn modelId="{FF9AF771-EB17-4828-8B28-B1B250AFB646}" type="presOf" srcId="{896B9FD9-692C-48C9-BE81-6D818A6AD4FC}" destId="{8AC44CF1-E9AB-4F7F-BDB9-7E69B7EB36CB}" srcOrd="0" destOrd="0" presId="urn:diagrams.loki3.com/BracketList"/>
    <dgm:cxn modelId="{E04D8279-19A9-404A-9C79-9F1EC69F33DE}" srcId="{DA9E28AC-3B7C-43E4-A95B-D7DF3BEBCCAB}" destId="{0E776717-1A49-45D9-A891-E6746753E0BA}" srcOrd="7" destOrd="0" parTransId="{9D8B32EE-C3AC-4DD6-93DC-0D33F59820BA}" sibTransId="{D3586572-137B-404D-8021-B49584D80C73}"/>
    <dgm:cxn modelId="{9554CD59-4A95-4327-A1B2-C486959B430F}" type="presOf" srcId="{096B5CD0-6A4D-43CA-B71A-0F55575AD197}" destId="{CE0E9BA5-1373-4143-84E8-EA1A993B185B}" srcOrd="0" destOrd="0" presId="urn:diagrams.loki3.com/BracketList"/>
    <dgm:cxn modelId="{E017637A-27D0-4BA0-A840-56A0862FF898}" srcId="{DA9E28AC-3B7C-43E4-A95B-D7DF3BEBCCAB}" destId="{ACAD9096-D15C-4344-BFF6-2A9F4239E759}" srcOrd="1" destOrd="0" parTransId="{BF796E89-4D71-4AB9-987E-E53095DEFDCF}" sibTransId="{DA291DFB-89F4-45D3-A931-1A0DEC88846A}"/>
    <dgm:cxn modelId="{9C50A585-F89C-4068-A73A-0635D2BEFE4F}" type="presOf" srcId="{2ED4CA74-7924-4EBE-8B86-163A90CB0D17}" destId="{90FDBD92-3AEA-45E5-8B04-BE07DFD4E2FC}" srcOrd="0" destOrd="1" presId="urn:diagrams.loki3.com/BracketList"/>
    <dgm:cxn modelId="{EAD7EA8A-FDF3-43ED-AE47-FC41914E61A2}" type="presOf" srcId="{9B26436B-E8D9-4AC5-80A8-37C4E863C656}" destId="{CE0E9BA5-1373-4143-84E8-EA1A993B185B}" srcOrd="0" destOrd="6" presId="urn:diagrams.loki3.com/BracketList"/>
    <dgm:cxn modelId="{E8A1E28D-72A4-418B-9AD8-74FADE9ABA96}" type="presOf" srcId="{05445D04-B39C-47BF-A7E0-D1FF2BC66647}" destId="{8AC44CF1-E9AB-4F7F-BDB9-7E69B7EB36CB}" srcOrd="0" destOrd="3" presId="urn:diagrams.loki3.com/BracketList"/>
    <dgm:cxn modelId="{2D0DD69B-6B18-438D-ABFE-C818292F31B0}" type="presOf" srcId="{38479E2D-963D-4086-97BF-B2F922F3BBE6}" destId="{CE0E9BA5-1373-4143-84E8-EA1A993B185B}" srcOrd="0" destOrd="2" presId="urn:diagrams.loki3.com/BracketList"/>
    <dgm:cxn modelId="{186CE19B-7E21-4816-93E0-30A153B34AA3}" type="presOf" srcId="{216217DF-AD4A-45D0-831A-8D287F8B6421}" destId="{CE0E9BA5-1373-4143-84E8-EA1A993B185B}" srcOrd="0" destOrd="5" presId="urn:diagrams.loki3.com/BracketList"/>
    <dgm:cxn modelId="{2E462D9C-84C9-44CC-8FB2-033EB05170FE}" type="presOf" srcId="{EF884826-894D-4525-A456-D839AD4DC402}" destId="{8AC44CF1-E9AB-4F7F-BDB9-7E69B7EB36CB}" srcOrd="0" destOrd="2" presId="urn:diagrams.loki3.com/BracketList"/>
    <dgm:cxn modelId="{3E41C6A2-9020-453D-B808-9339791CFE8C}" srcId="{DA9E28AC-3B7C-43E4-A95B-D7DF3BEBCCAB}" destId="{BFEABB59-FEDC-47C4-B728-7EE047DDB935}" srcOrd="3" destOrd="0" parTransId="{4DD2AD8C-5B0D-411B-9BB5-2DD4529603D3}" sibTransId="{464ABB8F-200D-4C91-B47D-729AF09C0DD6}"/>
    <dgm:cxn modelId="{437F63A7-9D87-41C4-833B-3445C185BC90}" type="presOf" srcId="{9236EEA7-CD3B-46CA-86E5-17B0A5350D41}" destId="{124A8CDF-545C-49D0-88CD-048B60BF9CD3}" srcOrd="0" destOrd="0" presId="urn:diagrams.loki3.com/BracketList"/>
    <dgm:cxn modelId="{6DC9E4A7-7C46-4496-9552-D52A3108F024}" srcId="{DA9E28AC-3B7C-43E4-A95B-D7DF3BEBCCAB}" destId="{216217DF-AD4A-45D0-831A-8D287F8B6421}" srcOrd="5" destOrd="0" parTransId="{35AD29C9-036E-4A20-AFA0-0D39088B4562}" sibTransId="{62087C13-8D90-410C-9ED3-AC371190E0E9}"/>
    <dgm:cxn modelId="{E90231B4-5C58-44F1-A66B-B3476E2EB6B0}" srcId="{9236EEA7-CD3B-46CA-86E5-17B0A5350D41}" destId="{896B9FD9-692C-48C9-BE81-6D818A6AD4FC}" srcOrd="0" destOrd="0" parTransId="{5A5066EB-2559-458F-816C-EF7E1068759E}" sibTransId="{B78E5324-7646-40BF-B00A-F2C0355F7ECB}"/>
    <dgm:cxn modelId="{DB2F94B8-4536-42B8-834A-B2A031F0D7F9}" srcId="{DA9E28AC-3B7C-43E4-A95B-D7DF3BEBCCAB}" destId="{38479E2D-963D-4086-97BF-B2F922F3BBE6}" srcOrd="2" destOrd="0" parTransId="{FCE85AC4-D114-43C7-BA61-184F67696902}" sibTransId="{CF78499C-BC58-486A-8DEA-32B858D370F1}"/>
    <dgm:cxn modelId="{F99351D6-8CA2-46D1-9217-8F81FBEDDC7F}" srcId="{DA9E28AC-3B7C-43E4-A95B-D7DF3BEBCCAB}" destId="{9B26436B-E8D9-4AC5-80A8-37C4E863C656}" srcOrd="6" destOrd="0" parTransId="{0001D232-9B9E-46EB-9B73-B97FB1721712}" sibTransId="{EF2592C7-66D7-4125-8911-8E144D94E940}"/>
    <dgm:cxn modelId="{D85A5ADE-93DA-4E6F-9C1B-45CDD3C0EA61}" type="presOf" srcId="{ACAD9096-D15C-4344-BFF6-2A9F4239E759}" destId="{CE0E9BA5-1373-4143-84E8-EA1A993B185B}" srcOrd="0" destOrd="1" presId="urn:diagrams.loki3.com/BracketList"/>
    <dgm:cxn modelId="{9C2782DF-80D2-4364-A9E0-CD6CA91B7E5D}" srcId="{9236EEA7-CD3B-46CA-86E5-17B0A5350D41}" destId="{E6B67744-BE4F-4C1D-A4FE-CFC3DC7B1550}" srcOrd="1" destOrd="0" parTransId="{3A7AC5CF-4316-4754-A7F7-9F1DE16980A2}" sibTransId="{80B93D16-A0A3-4C6F-A05D-D5F157BC5554}"/>
    <dgm:cxn modelId="{96F2FEE7-CE4F-49C1-9A81-452549AE24FD}" srcId="{00EF96FE-4D73-4384-9DD8-E0BA76CE789B}" destId="{2ED4CA74-7924-4EBE-8B86-163A90CB0D17}" srcOrd="1" destOrd="0" parTransId="{6CD9762F-9783-4DC1-94C4-C3264818ADED}" sibTransId="{202BAE72-6988-4410-B2DF-3539DA02E9C7}"/>
    <dgm:cxn modelId="{910853F1-EB2E-42A5-91D2-F57B9B73BFE1}" srcId="{DA9E28AC-3B7C-43E4-A95B-D7DF3BEBCCAB}" destId="{096B5CD0-6A4D-43CA-B71A-0F55575AD197}" srcOrd="0" destOrd="0" parTransId="{A2A48AB6-037A-419D-8F4C-987FD55717C8}" sibTransId="{A6B178DE-7F57-472A-B223-FDBC47533AC0}"/>
    <dgm:cxn modelId="{27D6E8F2-8A56-4CA7-8348-CB6B5BFE3F0C}" srcId="{9236EEA7-CD3B-46CA-86E5-17B0A5350D41}" destId="{EF884826-894D-4525-A456-D839AD4DC402}" srcOrd="2" destOrd="0" parTransId="{BC8EE124-16FD-4F40-A78D-E08E76A444D8}" sibTransId="{A3D523B3-1B25-4369-8F9E-E10C0698B9A0}"/>
    <dgm:cxn modelId="{DDCEEECC-3430-4576-84E9-2A230C305BE0}" type="presParOf" srcId="{313CF316-1E47-4EB1-B642-B58E073A70A1}" destId="{D91A09EC-D6D4-4472-91E4-4E69071AFFCC}" srcOrd="0" destOrd="0" presId="urn:diagrams.loki3.com/BracketList"/>
    <dgm:cxn modelId="{7164E793-18A2-4017-8BE0-8497DCF68658}" type="presParOf" srcId="{D91A09EC-D6D4-4472-91E4-4E69071AFFCC}" destId="{124A8CDF-545C-49D0-88CD-048B60BF9CD3}" srcOrd="0" destOrd="0" presId="urn:diagrams.loki3.com/BracketList"/>
    <dgm:cxn modelId="{CBB9308B-7F6F-4290-8647-0CD0A8ABE065}" type="presParOf" srcId="{D91A09EC-D6D4-4472-91E4-4E69071AFFCC}" destId="{8FD85826-EC86-46D9-8883-CCDABF1B24F6}" srcOrd="1" destOrd="0" presId="urn:diagrams.loki3.com/BracketList"/>
    <dgm:cxn modelId="{3C027842-FCE0-4D31-80A7-077DBAA654EA}" type="presParOf" srcId="{D91A09EC-D6D4-4472-91E4-4E69071AFFCC}" destId="{110BDD8A-195D-41AD-8CFF-9B5A6783F403}" srcOrd="2" destOrd="0" presId="urn:diagrams.loki3.com/BracketList"/>
    <dgm:cxn modelId="{D1325C63-5929-412C-9F50-B0A3B2F3738B}" type="presParOf" srcId="{D91A09EC-D6D4-4472-91E4-4E69071AFFCC}" destId="{8AC44CF1-E9AB-4F7F-BDB9-7E69B7EB36CB}" srcOrd="3" destOrd="0" presId="urn:diagrams.loki3.com/BracketList"/>
    <dgm:cxn modelId="{6E27967D-6008-4E34-9EC5-0A1F51D50389}" type="presParOf" srcId="{313CF316-1E47-4EB1-B642-B58E073A70A1}" destId="{1D7698E1-F802-4786-97DE-F1EFA6E1388D}" srcOrd="1" destOrd="0" presId="urn:diagrams.loki3.com/BracketList"/>
    <dgm:cxn modelId="{CF956569-0227-4AA6-A45A-B699DF4E18B5}" type="presParOf" srcId="{313CF316-1E47-4EB1-B642-B58E073A70A1}" destId="{930A4924-FAB3-4051-8E4D-713C23552FD8}" srcOrd="2" destOrd="0" presId="urn:diagrams.loki3.com/BracketList"/>
    <dgm:cxn modelId="{AE6859AD-EB8F-413C-917A-F541CCB3FB99}" type="presParOf" srcId="{930A4924-FAB3-4051-8E4D-713C23552FD8}" destId="{E8A391C8-9B68-43B7-A307-167536AE779C}" srcOrd="0" destOrd="0" presId="urn:diagrams.loki3.com/BracketList"/>
    <dgm:cxn modelId="{EA9E364A-7DEB-47AC-A81A-55C833A18C65}" type="presParOf" srcId="{930A4924-FAB3-4051-8E4D-713C23552FD8}" destId="{1B150477-5D87-46C3-93E4-F5833DD569B0}" srcOrd="1" destOrd="0" presId="urn:diagrams.loki3.com/BracketList"/>
    <dgm:cxn modelId="{4E4016AF-B9FB-478A-97BE-23FEDDCC941E}" type="presParOf" srcId="{930A4924-FAB3-4051-8E4D-713C23552FD8}" destId="{01AB6F1B-A590-497B-B034-DCC84489C009}" srcOrd="2" destOrd="0" presId="urn:diagrams.loki3.com/BracketList"/>
    <dgm:cxn modelId="{90ACF669-7AB8-43C5-B5DD-A539402B0805}" type="presParOf" srcId="{930A4924-FAB3-4051-8E4D-713C23552FD8}" destId="{90FDBD92-3AEA-45E5-8B04-BE07DFD4E2FC}" srcOrd="3" destOrd="0" presId="urn:diagrams.loki3.com/BracketList"/>
    <dgm:cxn modelId="{75026E4E-5EC4-414E-AF08-B92B52E9AD10}" type="presParOf" srcId="{313CF316-1E47-4EB1-B642-B58E073A70A1}" destId="{43D3C80B-DE8C-45AB-9509-34D0A6C4B810}" srcOrd="3" destOrd="0" presId="urn:diagrams.loki3.com/BracketList"/>
    <dgm:cxn modelId="{CD32A703-10D4-49AA-B1BA-DED15F818BEC}" type="presParOf" srcId="{313CF316-1E47-4EB1-B642-B58E073A70A1}" destId="{FB05D8E8-6FCF-4C9A-ABA0-3DE3991C67FC}" srcOrd="4" destOrd="0" presId="urn:diagrams.loki3.com/BracketList"/>
    <dgm:cxn modelId="{33F90425-446E-423D-9EC5-5393242D8F7E}" type="presParOf" srcId="{FB05D8E8-6FCF-4C9A-ABA0-3DE3991C67FC}" destId="{526357AC-31BD-4CB7-BDE4-361C5FA7ECB1}" srcOrd="0" destOrd="0" presId="urn:diagrams.loki3.com/BracketList"/>
    <dgm:cxn modelId="{1602A408-6AA2-4AC4-A8F8-CC2F5359D09C}" type="presParOf" srcId="{FB05D8E8-6FCF-4C9A-ABA0-3DE3991C67FC}" destId="{D96120B1-D5C6-4F0B-A2AC-C7BDA880BE7D}" srcOrd="1" destOrd="0" presId="urn:diagrams.loki3.com/BracketList"/>
    <dgm:cxn modelId="{8A227682-C8BF-420F-B4EF-019DFED93E0A}" type="presParOf" srcId="{FB05D8E8-6FCF-4C9A-ABA0-3DE3991C67FC}" destId="{B415D93D-4EE7-4374-BDF5-F4028CB8A3C1}" srcOrd="2" destOrd="0" presId="urn:diagrams.loki3.com/BracketList"/>
    <dgm:cxn modelId="{DB86552D-7CA4-446F-887D-8414FB695533}" type="presParOf" srcId="{FB05D8E8-6FCF-4C9A-ABA0-3DE3991C67FC}" destId="{CE0E9BA5-1373-4143-84E8-EA1A993B185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E80AC9-BE4D-45B0-A40A-300223F9BCD7}"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9236EEA7-CD3B-46CA-86E5-17B0A5350D41}">
      <dgm:prSet phldrT="[Text]" custT="1"/>
      <dgm:spPr/>
      <dgm:t>
        <a:bodyPr/>
        <a:lstStyle/>
        <a:p>
          <a:pPr>
            <a:buFont typeface="Arial" panose="020B0604020202020204" pitchFamily="34" charset="0"/>
            <a:buNone/>
          </a:pPr>
          <a:r>
            <a:rPr lang="en-US" sz="6000" b="1" i="0" dirty="0">
              <a:latin typeface="Oswald" pitchFamily="2" charset="77"/>
              <a:ea typeface="+mj-ea"/>
              <a:cs typeface="+mj-cs"/>
            </a:rPr>
            <a:t>Overall Objective </a:t>
          </a:r>
          <a:endParaRPr lang="en-US" sz="6000" dirty="0"/>
        </a:p>
      </dgm:t>
    </dgm:pt>
    <dgm:pt modelId="{6CD62F7F-5D82-4BE2-851F-2C2D38352447}" type="parTrans" cxnId="{1F1C3B6D-A185-4CD1-9B2E-04CA3BE834E7}">
      <dgm:prSet/>
      <dgm:spPr/>
      <dgm:t>
        <a:bodyPr/>
        <a:lstStyle/>
        <a:p>
          <a:endParaRPr lang="en-US"/>
        </a:p>
      </dgm:t>
    </dgm:pt>
    <dgm:pt modelId="{DEF836DA-EC4A-4C3F-8E1D-5DF311DF58B5}" type="sibTrans" cxnId="{1F1C3B6D-A185-4CD1-9B2E-04CA3BE834E7}">
      <dgm:prSet/>
      <dgm:spPr/>
      <dgm:t>
        <a:bodyPr/>
        <a:lstStyle/>
        <a:p>
          <a:endParaRPr lang="en-US"/>
        </a:p>
      </dgm:t>
    </dgm:pt>
    <dgm:pt modelId="{896B9FD9-692C-48C9-BE81-6D818A6AD4FC}">
      <dgm:prSet phldrT="[Text]"/>
      <dgm:spPr/>
      <dgm:t>
        <a:bodyPr/>
        <a:lstStyle/>
        <a:p>
          <a:pPr>
            <a:buFont typeface="Arial" panose="020B0604020202020204" pitchFamily="34" charset="0"/>
            <a:buChar char="•"/>
          </a:pPr>
          <a:r>
            <a:rPr lang="en-US" b="0" i="0" dirty="0">
              <a:latin typeface="Roboto Light" panose="02000000000000000000" pitchFamily="2" charset="0"/>
              <a:ea typeface="Roboto Light" panose="02000000000000000000" pitchFamily="2" charset="0"/>
            </a:rPr>
            <a:t>YES-Egypt, part of a broader MENA-focused program addressing youth unemployment, aimed to improve the livelihoods and quality of life of Unemployed Potentially Active Youth (UPAY), including young women, to enable them to develop sustainable income generating activities and graduate from dependency to self-sufficiency</a:t>
          </a:r>
          <a:endParaRPr lang="en-US" dirty="0"/>
        </a:p>
      </dgm:t>
    </dgm:pt>
    <dgm:pt modelId="{5A5066EB-2559-458F-816C-EF7E1068759E}" type="parTrans" cxnId="{E90231B4-5C58-44F1-A66B-B3476E2EB6B0}">
      <dgm:prSet/>
      <dgm:spPr/>
      <dgm:t>
        <a:bodyPr/>
        <a:lstStyle/>
        <a:p>
          <a:endParaRPr lang="en-US"/>
        </a:p>
      </dgm:t>
    </dgm:pt>
    <dgm:pt modelId="{B78E5324-7646-40BF-B00A-F2C0355F7ECB}" type="sibTrans" cxnId="{E90231B4-5C58-44F1-A66B-B3476E2EB6B0}">
      <dgm:prSet/>
      <dgm:spPr/>
      <dgm:t>
        <a:bodyPr/>
        <a:lstStyle/>
        <a:p>
          <a:endParaRPr lang="en-US"/>
        </a:p>
      </dgm:t>
    </dgm:pt>
    <dgm:pt modelId="{00EF96FE-4D73-4384-9DD8-E0BA76CE789B}">
      <dgm:prSet phldrT="[Text]" custT="1"/>
      <dgm:spPr/>
      <dgm:t>
        <a:bodyPr/>
        <a:lstStyle/>
        <a:p>
          <a:pPr>
            <a:buFont typeface="Arial" panose="020B0604020202020204" pitchFamily="34" charset="0"/>
            <a:buNone/>
          </a:pPr>
          <a:r>
            <a:rPr lang="en-US" sz="6000" b="1" i="0" dirty="0">
              <a:latin typeface="Oswald" pitchFamily="2" charset="77"/>
              <a:ea typeface="+mj-ea"/>
              <a:cs typeface="+mj-cs"/>
            </a:rPr>
            <a:t>Key Components</a:t>
          </a:r>
          <a:endParaRPr lang="en-US" sz="6000" dirty="0"/>
        </a:p>
      </dgm:t>
    </dgm:pt>
    <dgm:pt modelId="{37CAAC10-5F40-4531-A08B-22295C9BB142}" type="parTrans" cxnId="{A3D8863B-83D9-4AB6-AF72-7D84B3DBAEA7}">
      <dgm:prSet/>
      <dgm:spPr/>
      <dgm:t>
        <a:bodyPr/>
        <a:lstStyle/>
        <a:p>
          <a:endParaRPr lang="en-US"/>
        </a:p>
      </dgm:t>
    </dgm:pt>
    <dgm:pt modelId="{287C41FF-1D4B-42C1-80A3-ABDA308D9532}" type="sibTrans" cxnId="{A3D8863B-83D9-4AB6-AF72-7D84B3DBAEA7}">
      <dgm:prSet/>
      <dgm:spPr/>
      <dgm:t>
        <a:bodyPr/>
        <a:lstStyle/>
        <a:p>
          <a:endParaRPr lang="en-US"/>
        </a:p>
      </dgm:t>
    </dgm:pt>
    <dgm:pt modelId="{194319D5-9052-4913-9C85-D2E4C1809572}">
      <dgm:prSet phldrT="[Text]"/>
      <dgm:spPr/>
      <dgm:t>
        <a:bodyPr/>
        <a:lstStyle/>
        <a:p>
          <a:pPr>
            <a:buFont typeface="Arial" panose="020B0604020202020204" pitchFamily="34" charset="0"/>
            <a:buChar char="•"/>
          </a:pPr>
          <a:r>
            <a:rPr lang="en-US" b="0" i="0">
              <a:latin typeface="Roboto Light" panose="02000000000000000000" pitchFamily="2" charset="0"/>
              <a:ea typeface="Roboto Light" panose="02000000000000000000" pitchFamily="2" charset="0"/>
            </a:rPr>
            <a:t>YES-Egypt undertook interventions targeting young women and men, as well as Participating Financial Institutions (PFIs) and training providers with the aim to: </a:t>
          </a:r>
          <a:endParaRPr lang="en-US" dirty="0"/>
        </a:p>
      </dgm:t>
    </dgm:pt>
    <dgm:pt modelId="{AEC312A5-A11B-432F-96C5-7B3B7B7521F2}" type="parTrans" cxnId="{5EC8396B-7281-4082-A1B5-4084930E49F3}">
      <dgm:prSet/>
      <dgm:spPr/>
      <dgm:t>
        <a:bodyPr/>
        <a:lstStyle/>
        <a:p>
          <a:endParaRPr lang="en-US"/>
        </a:p>
      </dgm:t>
    </dgm:pt>
    <dgm:pt modelId="{B898AF91-3FD5-44CD-8170-6C83F93C2C4A}" type="sibTrans" cxnId="{5EC8396B-7281-4082-A1B5-4084930E49F3}">
      <dgm:prSet/>
      <dgm:spPr/>
      <dgm:t>
        <a:bodyPr/>
        <a:lstStyle/>
        <a:p>
          <a:endParaRPr lang="en-US"/>
        </a:p>
      </dgm:t>
    </dgm:pt>
    <dgm:pt modelId="{DA9E28AC-3B7C-43E4-A95B-D7DF3BEBCCAB}">
      <dgm:prSet phldrT="[Text]" custT="1"/>
      <dgm:spPr/>
      <dgm:t>
        <a:bodyPr/>
        <a:lstStyle/>
        <a:p>
          <a:pPr>
            <a:buNone/>
          </a:pPr>
          <a:r>
            <a:rPr lang="en-US" sz="6000" b="1" i="0" dirty="0">
              <a:latin typeface="Oswald" pitchFamily="2" charset="77"/>
              <a:ea typeface="+mj-ea"/>
              <a:cs typeface="+mj-cs"/>
            </a:rPr>
            <a:t>Key Results</a:t>
          </a:r>
          <a:endParaRPr lang="en-US" sz="6000" dirty="0"/>
        </a:p>
      </dgm:t>
    </dgm:pt>
    <dgm:pt modelId="{865F8D7D-6FCC-4764-9209-0A75341C690D}" type="parTrans" cxnId="{2582E644-B7C8-48E7-B321-FCFEB6427AA5}">
      <dgm:prSet/>
      <dgm:spPr/>
      <dgm:t>
        <a:bodyPr/>
        <a:lstStyle/>
        <a:p>
          <a:endParaRPr lang="en-US"/>
        </a:p>
      </dgm:t>
    </dgm:pt>
    <dgm:pt modelId="{D97366F8-4CEC-476B-9C56-DDBCEFA78E56}" type="sibTrans" cxnId="{2582E644-B7C8-48E7-B321-FCFEB6427AA5}">
      <dgm:prSet/>
      <dgm:spPr/>
      <dgm:t>
        <a:bodyPr/>
        <a:lstStyle/>
        <a:p>
          <a:endParaRPr lang="en-US"/>
        </a:p>
      </dgm:t>
    </dgm:pt>
    <dgm:pt modelId="{096B5CD0-6A4D-43CA-B71A-0F55575AD197}">
      <dgm:prSet phldrT="[Text]"/>
      <dgm:spPr/>
      <dgm:t>
        <a:bodyPr/>
        <a:lstStyle/>
        <a:p>
          <a:pPr>
            <a:buClrTx/>
            <a:buSzTx/>
            <a:buFont typeface="Arial" panose="020B0604020202020204" pitchFamily="34" charset="0"/>
            <a:buChar char="•"/>
          </a:pPr>
          <a:r>
            <a:rPr lang="en-US" b="0" i="0" dirty="0">
              <a:latin typeface="Roboto Light" panose="02000000000000000000" pitchFamily="2" charset="0"/>
              <a:ea typeface="Roboto Light" panose="02000000000000000000" pitchFamily="2" charset="0"/>
            </a:rPr>
            <a:t>24,000 MSEs created or developed.</a:t>
          </a:r>
          <a:endParaRPr lang="en-US" dirty="0"/>
        </a:p>
      </dgm:t>
    </dgm:pt>
    <dgm:pt modelId="{A2A48AB6-037A-419D-8F4C-987FD55717C8}" type="parTrans" cxnId="{910853F1-EB2E-42A5-91D2-F57B9B73BFE1}">
      <dgm:prSet/>
      <dgm:spPr/>
      <dgm:t>
        <a:bodyPr/>
        <a:lstStyle/>
        <a:p>
          <a:endParaRPr lang="en-US"/>
        </a:p>
      </dgm:t>
    </dgm:pt>
    <dgm:pt modelId="{A6B178DE-7F57-472A-B223-FDBC47533AC0}" type="sibTrans" cxnId="{910853F1-EB2E-42A5-91D2-F57B9B73BFE1}">
      <dgm:prSet/>
      <dgm:spPr/>
      <dgm:t>
        <a:bodyPr/>
        <a:lstStyle/>
        <a:p>
          <a:endParaRPr lang="en-US"/>
        </a:p>
      </dgm:t>
    </dgm:pt>
    <dgm:pt modelId="{050FD7D7-F5BA-4784-AA18-4D260C430A63}">
      <dgm:prSet/>
      <dgm:spPr/>
      <dgm:t>
        <a:bodyPr/>
        <a:lstStyle/>
        <a:p>
          <a:r>
            <a:rPr lang="en-US" b="0" i="0" dirty="0">
              <a:latin typeface="Roboto Light" panose="02000000000000000000" pitchFamily="2" charset="0"/>
              <a:ea typeface="Roboto Light" panose="02000000000000000000" pitchFamily="2" charset="0"/>
            </a:rPr>
            <a:t>Project Beneficiaries </a:t>
          </a:r>
        </a:p>
      </dgm:t>
    </dgm:pt>
    <dgm:pt modelId="{D3275B43-9F60-446C-B74E-8CEBA5F3F744}" type="parTrans" cxnId="{CCE7F45E-1F7D-457E-82A8-6E7F5345EF96}">
      <dgm:prSet/>
      <dgm:spPr/>
      <dgm:t>
        <a:bodyPr/>
        <a:lstStyle/>
        <a:p>
          <a:endParaRPr lang="en-US"/>
        </a:p>
      </dgm:t>
    </dgm:pt>
    <dgm:pt modelId="{CBAC21D4-B724-421A-BBE9-24AA2F4EAE72}" type="sibTrans" cxnId="{CCE7F45E-1F7D-457E-82A8-6E7F5345EF96}">
      <dgm:prSet/>
      <dgm:spPr/>
      <dgm:t>
        <a:bodyPr/>
        <a:lstStyle/>
        <a:p>
          <a:endParaRPr lang="en-US"/>
        </a:p>
      </dgm:t>
    </dgm:pt>
    <dgm:pt modelId="{F3F6D4AC-95BF-4B0F-9578-707D66A25DA9}">
      <dgm:prSet/>
      <dgm:spPr/>
      <dgm:t>
        <a:bodyPr/>
        <a:lstStyle/>
        <a:p>
          <a:r>
            <a:rPr lang="en-US" b="0" i="0" dirty="0">
              <a:latin typeface="Roboto Light" panose="02000000000000000000" pitchFamily="2" charset="0"/>
              <a:ea typeface="Roboto Light" panose="02000000000000000000" pitchFamily="2" charset="0"/>
            </a:rPr>
            <a:t>80,000 Unemployed Potentially Active Youth (Alumni of Universities and Vocational/ Professional Institution and Higher Institutes of Technology), young women (40%) and young men (60%).</a:t>
          </a:r>
          <a:endParaRPr lang="en-US" b="0" i="0" dirty="0">
            <a:latin typeface="Roboto Light" panose="02000000000000000000" pitchFamily="2" charset="0"/>
            <a:ea typeface="Roboto Light" panose="02000000000000000000" pitchFamily="2" charset="0"/>
            <a:cs typeface="+mn-cs"/>
          </a:endParaRPr>
        </a:p>
      </dgm:t>
    </dgm:pt>
    <dgm:pt modelId="{B00FDD84-B262-40B8-85C3-3B0AFFA02C44}" type="parTrans" cxnId="{4921F3A3-E58C-4A52-A889-2E033702E840}">
      <dgm:prSet/>
      <dgm:spPr/>
      <dgm:t>
        <a:bodyPr/>
        <a:lstStyle/>
        <a:p>
          <a:endParaRPr lang="en-US"/>
        </a:p>
      </dgm:t>
    </dgm:pt>
    <dgm:pt modelId="{2236240C-79DF-43EA-A192-668C84DCD169}" type="sibTrans" cxnId="{4921F3A3-E58C-4A52-A889-2E033702E840}">
      <dgm:prSet/>
      <dgm:spPr/>
      <dgm:t>
        <a:bodyPr/>
        <a:lstStyle/>
        <a:p>
          <a:endParaRPr lang="en-US"/>
        </a:p>
      </dgm:t>
    </dgm:pt>
    <dgm:pt modelId="{E1B139D4-8EFD-46AC-833C-438FE2458CEE}">
      <dgm:prSet/>
      <dgm:spPr/>
      <dgm:t>
        <a:bodyPr/>
        <a:lstStyle/>
        <a:p>
          <a:r>
            <a:rPr lang="en-US" b="0" i="0" dirty="0">
              <a:latin typeface="Roboto Light" panose="02000000000000000000" pitchFamily="2" charset="0"/>
              <a:ea typeface="Roboto Light" panose="02000000000000000000" pitchFamily="2" charset="0"/>
            </a:rPr>
            <a:t>Bolster youth’s technical skills and capacities through increasing their access to </a:t>
          </a:r>
          <a:r>
            <a:rPr lang="en-US" b="0" i="0" dirty="0" err="1">
              <a:latin typeface="Roboto Light" panose="02000000000000000000" pitchFamily="2" charset="0"/>
              <a:ea typeface="Roboto Light" panose="02000000000000000000" pitchFamily="2" charset="0"/>
            </a:rPr>
            <a:t>i</a:t>
          </a:r>
          <a:r>
            <a:rPr lang="en-US" b="0" i="0" dirty="0">
              <a:latin typeface="Roboto Light" panose="02000000000000000000" pitchFamily="2" charset="0"/>
              <a:ea typeface="Roboto Light" panose="02000000000000000000" pitchFamily="2" charset="0"/>
            </a:rPr>
            <a:t>) a mix of Micro &amp; Small-to-Medium size Enterprise (MSEs) financial services, ii) market-oriented trainings and entrepreneurship facilities; and iii) business and market opportunities and networks, with active private sector engagement; and, </a:t>
          </a:r>
        </a:p>
      </dgm:t>
    </dgm:pt>
    <dgm:pt modelId="{6FA80901-DB46-4B0E-9E93-E84538BFA4CF}" type="parTrans" cxnId="{789E55F9-E07F-414E-B296-026FD6593EE1}">
      <dgm:prSet/>
      <dgm:spPr/>
      <dgm:t>
        <a:bodyPr/>
        <a:lstStyle/>
        <a:p>
          <a:endParaRPr lang="en-US"/>
        </a:p>
      </dgm:t>
    </dgm:pt>
    <dgm:pt modelId="{D55CC2C8-B830-417B-9E6F-68EF23A0D916}" type="sibTrans" cxnId="{789E55F9-E07F-414E-B296-026FD6593EE1}">
      <dgm:prSet/>
      <dgm:spPr/>
      <dgm:t>
        <a:bodyPr/>
        <a:lstStyle/>
        <a:p>
          <a:endParaRPr lang="en-US"/>
        </a:p>
      </dgm:t>
    </dgm:pt>
    <dgm:pt modelId="{565069B7-21FE-45D9-B126-35D73EDAEA40}">
      <dgm:prSet/>
      <dgm:spPr/>
      <dgm:t>
        <a:bodyPr/>
        <a:lstStyle/>
        <a:p>
          <a:r>
            <a:rPr lang="en-US" b="0" i="0" dirty="0">
              <a:latin typeface="Roboto Light" panose="02000000000000000000" pitchFamily="2" charset="0"/>
              <a:ea typeface="Roboto Light" panose="02000000000000000000" pitchFamily="2" charset="0"/>
            </a:rPr>
            <a:t>Increase young entrepreneurs’ access to Islamic microfinance services through increasing the capacity of PFIs and training providers by extending: </a:t>
          </a:r>
          <a:r>
            <a:rPr lang="en-US" b="0" i="0" dirty="0" err="1">
              <a:latin typeface="Roboto Light" panose="02000000000000000000" pitchFamily="2" charset="0"/>
              <a:ea typeface="Roboto Light" panose="02000000000000000000" pitchFamily="2" charset="0"/>
            </a:rPr>
            <a:t>i</a:t>
          </a:r>
          <a:r>
            <a:rPr lang="en-US" b="0" i="0" dirty="0">
              <a:latin typeface="Roboto Light" panose="02000000000000000000" pitchFamily="2" charset="0"/>
              <a:ea typeface="Roboto Light" panose="02000000000000000000" pitchFamily="2" charset="0"/>
            </a:rPr>
            <a:t>) MSEs lines of financing for promising rural and urban business activities; and ii) capacity building programs for delivering youth-oriented sustainable MSEs Islamic lending schemes. </a:t>
          </a:r>
          <a:endParaRPr lang="en-US" b="0" i="0" dirty="0">
            <a:latin typeface="Roboto Light" panose="02000000000000000000" pitchFamily="2" charset="0"/>
            <a:ea typeface="Roboto Light" panose="02000000000000000000" pitchFamily="2" charset="0"/>
            <a:cs typeface="+mn-cs"/>
          </a:endParaRPr>
        </a:p>
      </dgm:t>
    </dgm:pt>
    <dgm:pt modelId="{8D81F08A-D18B-45C6-A475-7BEC6A86DAAE}" type="parTrans" cxnId="{033EBB14-A185-4467-BFD3-9F4B42BF4792}">
      <dgm:prSet/>
      <dgm:spPr/>
      <dgm:t>
        <a:bodyPr/>
        <a:lstStyle/>
        <a:p>
          <a:endParaRPr lang="en-US"/>
        </a:p>
      </dgm:t>
    </dgm:pt>
    <dgm:pt modelId="{BD519D1A-875E-4011-A39C-1222A7F30BD1}" type="sibTrans" cxnId="{033EBB14-A185-4467-BFD3-9F4B42BF4792}">
      <dgm:prSet/>
      <dgm:spPr/>
      <dgm:t>
        <a:bodyPr/>
        <a:lstStyle/>
        <a:p>
          <a:endParaRPr lang="en-US"/>
        </a:p>
      </dgm:t>
    </dgm:pt>
    <dgm:pt modelId="{4DECB5FF-5EC5-447E-BBCD-AD031DA0E228}">
      <dgm:prSet/>
      <dgm:spPr/>
      <dgm:t>
        <a:bodyPr/>
        <a:lstStyle/>
        <a:p>
          <a:r>
            <a:rPr lang="en-US" b="0" i="0" dirty="0">
              <a:latin typeface="Roboto Light" panose="02000000000000000000" pitchFamily="2" charset="0"/>
              <a:ea typeface="Roboto Light" panose="02000000000000000000" pitchFamily="2" charset="0"/>
            </a:rPr>
            <a:t>86,000 employment opportunities created.</a:t>
          </a:r>
        </a:p>
      </dgm:t>
    </dgm:pt>
    <dgm:pt modelId="{2DC7544C-CFC0-4CA6-AD04-F6F8EC80769B}" type="parTrans" cxnId="{A4A6C910-AC6E-4C5E-B45E-8FFEE093662E}">
      <dgm:prSet/>
      <dgm:spPr/>
      <dgm:t>
        <a:bodyPr/>
        <a:lstStyle/>
        <a:p>
          <a:endParaRPr lang="en-US"/>
        </a:p>
      </dgm:t>
    </dgm:pt>
    <dgm:pt modelId="{F691D9A0-3C1C-4D32-85AF-D2BE520D284A}" type="sibTrans" cxnId="{A4A6C910-AC6E-4C5E-B45E-8FFEE093662E}">
      <dgm:prSet/>
      <dgm:spPr/>
      <dgm:t>
        <a:bodyPr/>
        <a:lstStyle/>
        <a:p>
          <a:endParaRPr lang="en-US"/>
        </a:p>
      </dgm:t>
    </dgm:pt>
    <dgm:pt modelId="{59B9897D-9964-4C98-909E-B4C41C68A9D9}">
      <dgm:prSet/>
      <dgm:spPr/>
      <dgm:t>
        <a:bodyPr/>
        <a:lstStyle/>
        <a:p>
          <a:r>
            <a:rPr lang="en-US" b="0" i="0" dirty="0">
              <a:latin typeface="Roboto Light" panose="02000000000000000000" pitchFamily="2" charset="0"/>
              <a:ea typeface="Roboto Light" panose="02000000000000000000" pitchFamily="2" charset="0"/>
            </a:rPr>
            <a:t>80,000 Unemployed Potentially Active Youth benefited from market training and entrepreneurship programs.</a:t>
          </a:r>
        </a:p>
      </dgm:t>
    </dgm:pt>
    <dgm:pt modelId="{A2923F77-1E66-426D-82D2-5A51B440187E}" type="parTrans" cxnId="{C26310EB-C004-481A-B75D-3BA4DE12B651}">
      <dgm:prSet/>
      <dgm:spPr/>
      <dgm:t>
        <a:bodyPr/>
        <a:lstStyle/>
        <a:p>
          <a:endParaRPr lang="en-US"/>
        </a:p>
      </dgm:t>
    </dgm:pt>
    <dgm:pt modelId="{C5CDED8D-4CBF-41B1-956F-9A9BDFF28EFF}" type="sibTrans" cxnId="{C26310EB-C004-481A-B75D-3BA4DE12B651}">
      <dgm:prSet/>
      <dgm:spPr/>
      <dgm:t>
        <a:bodyPr/>
        <a:lstStyle/>
        <a:p>
          <a:endParaRPr lang="en-US"/>
        </a:p>
      </dgm:t>
    </dgm:pt>
    <dgm:pt modelId="{2A76455C-0E37-404A-9AD1-5E3833EAFE10}">
      <dgm:prSet/>
      <dgm:spPr/>
      <dgm:t>
        <a:bodyPr/>
        <a:lstStyle/>
        <a:p>
          <a:r>
            <a:rPr lang="en-US" b="0" i="0" dirty="0">
              <a:latin typeface="Roboto Light" panose="02000000000000000000" pitchFamily="2" charset="0"/>
              <a:ea typeface="Roboto Light" panose="02000000000000000000" pitchFamily="2" charset="0"/>
            </a:rPr>
            <a:t>10 universities and professional schools acquired enhanced Business Development </a:t>
          </a:r>
          <a:r>
            <a:rPr lang="en-US" b="0" i="0" dirty="0" err="1">
              <a:latin typeface="Roboto Light" panose="02000000000000000000" pitchFamily="2" charset="0"/>
              <a:ea typeface="Roboto Light" panose="02000000000000000000" pitchFamily="2" charset="0"/>
            </a:rPr>
            <a:t>Centres</a:t>
          </a:r>
          <a:r>
            <a:rPr lang="en-US" b="0" i="0" dirty="0">
              <a:latin typeface="Roboto Light" panose="02000000000000000000" pitchFamily="2" charset="0"/>
              <a:ea typeface="Roboto Light" panose="02000000000000000000" pitchFamily="2" charset="0"/>
            </a:rPr>
            <a:t> (BDC.)</a:t>
          </a:r>
        </a:p>
      </dgm:t>
    </dgm:pt>
    <dgm:pt modelId="{816E700F-00A0-4A78-BC2D-59C7A7E3EE7C}" type="parTrans" cxnId="{79C9C3E1-06B4-4D29-9399-984EDA0F1CB9}">
      <dgm:prSet/>
      <dgm:spPr/>
      <dgm:t>
        <a:bodyPr/>
        <a:lstStyle/>
        <a:p>
          <a:endParaRPr lang="en-US"/>
        </a:p>
      </dgm:t>
    </dgm:pt>
    <dgm:pt modelId="{0E033D48-06E4-4CF8-8D0A-91C22C822940}" type="sibTrans" cxnId="{79C9C3E1-06B4-4D29-9399-984EDA0F1CB9}">
      <dgm:prSet/>
      <dgm:spPr/>
      <dgm:t>
        <a:bodyPr/>
        <a:lstStyle/>
        <a:p>
          <a:endParaRPr lang="en-US"/>
        </a:p>
      </dgm:t>
    </dgm:pt>
    <dgm:pt modelId="{9E018229-6332-4291-89D9-5048EA1852DD}">
      <dgm:prSet custT="1"/>
      <dgm:spPr/>
      <dgm:t>
        <a:bodyPr/>
        <a:lstStyle/>
        <a:p>
          <a:r>
            <a:rPr lang="en-US" sz="6000" b="1" i="0" dirty="0">
              <a:latin typeface="Oswald" panose="00000500000000000000" pitchFamily="2" charset="0"/>
              <a:ea typeface="Roboto Light" panose="02000000000000000000" pitchFamily="2" charset="0"/>
            </a:rPr>
            <a:t>The Project</a:t>
          </a:r>
        </a:p>
      </dgm:t>
    </dgm:pt>
    <dgm:pt modelId="{CB50E2BF-9459-4772-BD99-208154582BDF}" type="parTrans" cxnId="{6CADDD83-F096-43F0-99A4-8D4B6B164F27}">
      <dgm:prSet/>
      <dgm:spPr/>
      <dgm:t>
        <a:bodyPr/>
        <a:lstStyle/>
        <a:p>
          <a:endParaRPr lang="en-US"/>
        </a:p>
      </dgm:t>
    </dgm:pt>
    <dgm:pt modelId="{9CBB3389-4E2A-4FA6-B08E-19E4D1C597B1}" type="sibTrans" cxnId="{6CADDD83-F096-43F0-99A4-8D4B6B164F27}">
      <dgm:prSet/>
      <dgm:spPr/>
      <dgm:t>
        <a:bodyPr/>
        <a:lstStyle/>
        <a:p>
          <a:endParaRPr lang="en-US"/>
        </a:p>
      </dgm:t>
    </dgm:pt>
    <dgm:pt modelId="{CB80FA27-B12B-4E34-AF53-DE7A89049CFB}">
      <dgm:prSet custT="1"/>
      <dgm:spPr/>
      <dgm:t>
        <a:bodyPr/>
        <a:lstStyle/>
        <a:p>
          <a:pPr marL="228600" lvl="1" indent="-228600" algn="l" defTabSz="1066800">
            <a:lnSpc>
              <a:spcPct val="90000"/>
            </a:lnSpc>
            <a:spcBef>
              <a:spcPct val="0"/>
            </a:spcBef>
            <a:spcAft>
              <a:spcPct val="15000"/>
            </a:spcAft>
            <a:buClrTx/>
            <a:buSzTx/>
            <a:buFont typeface="Arial" panose="020B0604020202020204" pitchFamily="34" charset="0"/>
            <a:buChar char="•"/>
          </a:pPr>
          <a:r>
            <a:rPr lang="en-US" sz="2400" b="0" i="0" kern="1200" dirty="0">
              <a:solidFill>
                <a:srgbClr val="FFFFFF"/>
              </a:solidFill>
              <a:latin typeface="Roboto Light" panose="02000000000000000000" pitchFamily="2" charset="0"/>
              <a:ea typeface="Roboto Light" panose="02000000000000000000" pitchFamily="2" charset="0"/>
              <a:cs typeface="+mn-cs"/>
            </a:rPr>
            <a:t>The project implemented the </a:t>
          </a:r>
          <a:r>
            <a:rPr lang="en-US" sz="2400" b="0" i="0" kern="1200" dirty="0" err="1">
              <a:solidFill>
                <a:srgbClr val="FFFFFF"/>
              </a:solidFill>
              <a:latin typeface="Roboto Light" panose="02000000000000000000" pitchFamily="2" charset="0"/>
              <a:ea typeface="Roboto Light" panose="02000000000000000000" pitchFamily="2" charset="0"/>
              <a:cs typeface="+mn-cs"/>
            </a:rPr>
            <a:t>Ard</a:t>
          </a:r>
          <a:r>
            <a:rPr lang="en-US" sz="2400" b="0" i="0" kern="1200" dirty="0">
              <a:solidFill>
                <a:srgbClr val="FFFFFF"/>
              </a:solidFill>
              <a:latin typeface="Roboto Light" panose="02000000000000000000" pitchFamily="2" charset="0"/>
              <a:ea typeface="Roboto Light" panose="02000000000000000000" pitchFamily="2" charset="0"/>
              <a:cs typeface="+mn-cs"/>
            </a:rPr>
            <a:t> El </a:t>
          </a:r>
          <a:r>
            <a:rPr lang="en-US" sz="2400" b="0" i="0" kern="1200" dirty="0" err="1">
              <a:solidFill>
                <a:srgbClr val="FFFFFF"/>
              </a:solidFill>
              <a:latin typeface="Roboto Light" panose="02000000000000000000" pitchFamily="2" charset="0"/>
              <a:ea typeface="Roboto Light" panose="02000000000000000000" pitchFamily="2" charset="0"/>
              <a:cs typeface="+mn-cs"/>
            </a:rPr>
            <a:t>Kheir</a:t>
          </a:r>
          <a:r>
            <a:rPr lang="en-US" sz="2400" b="0" i="0" kern="1200" dirty="0">
              <a:solidFill>
                <a:srgbClr val="FFFFFF"/>
              </a:solidFill>
              <a:latin typeface="Roboto Light" panose="02000000000000000000" pitchFamily="2" charset="0"/>
              <a:ea typeface="Roboto Light" panose="02000000000000000000" pitchFamily="2" charset="0"/>
              <a:cs typeface="+mn-cs"/>
            </a:rPr>
            <a:t> initiative under the YES-Egypt project, targeting 90% of poor women, who had little or no education. It involved incubating young women entrepreneurs and developing their capacities on the best practices of cattle raising, including modern techniques of feeding, as well as mobilizing the required resources and providing a market to sell the cattle for sustainability. A total of 540 poor women befitted from this initiative, lifting them out of poverty.</a:t>
          </a:r>
        </a:p>
      </dgm:t>
    </dgm:pt>
    <dgm:pt modelId="{67D2012F-C66E-435C-ADE6-5E95D766FC96}" type="parTrans" cxnId="{04A97F98-1251-4935-8DD3-DBCD0BB041FD}">
      <dgm:prSet/>
      <dgm:spPr/>
      <dgm:t>
        <a:bodyPr/>
        <a:lstStyle/>
        <a:p>
          <a:endParaRPr lang="en-US"/>
        </a:p>
      </dgm:t>
    </dgm:pt>
    <dgm:pt modelId="{3DE19E31-3E86-4210-8172-4BEF7D3297A8}" type="sibTrans" cxnId="{04A97F98-1251-4935-8DD3-DBCD0BB041FD}">
      <dgm:prSet/>
      <dgm:spPr/>
      <dgm:t>
        <a:bodyPr/>
        <a:lstStyle/>
        <a:p>
          <a:endParaRPr lang="en-US"/>
        </a:p>
      </dgm:t>
    </dgm:pt>
    <dgm:pt modelId="{313CF316-1E47-4EB1-B642-B58E073A70A1}" type="pres">
      <dgm:prSet presAssocID="{52E80AC9-BE4D-45B0-A40A-300223F9BCD7}" presName="Name0" presStyleCnt="0">
        <dgm:presLayoutVars>
          <dgm:dir/>
          <dgm:animLvl val="lvl"/>
          <dgm:resizeHandles val="exact"/>
        </dgm:presLayoutVars>
      </dgm:prSet>
      <dgm:spPr/>
    </dgm:pt>
    <dgm:pt modelId="{D91A09EC-D6D4-4472-91E4-4E69071AFFCC}" type="pres">
      <dgm:prSet presAssocID="{9236EEA7-CD3B-46CA-86E5-17B0A5350D41}" presName="linNode" presStyleCnt="0"/>
      <dgm:spPr/>
    </dgm:pt>
    <dgm:pt modelId="{124A8CDF-545C-49D0-88CD-048B60BF9CD3}" type="pres">
      <dgm:prSet presAssocID="{9236EEA7-CD3B-46CA-86E5-17B0A5350D41}" presName="parTx" presStyleLbl="revTx" presStyleIdx="0" presStyleCnt="4">
        <dgm:presLayoutVars>
          <dgm:chMax val="1"/>
          <dgm:bulletEnabled val="1"/>
        </dgm:presLayoutVars>
      </dgm:prSet>
      <dgm:spPr/>
    </dgm:pt>
    <dgm:pt modelId="{8FD85826-EC86-46D9-8883-CCDABF1B24F6}" type="pres">
      <dgm:prSet presAssocID="{9236EEA7-CD3B-46CA-86E5-17B0A5350D41}" presName="bracket" presStyleLbl="parChTrans1D1" presStyleIdx="0" presStyleCnt="4"/>
      <dgm:spPr/>
    </dgm:pt>
    <dgm:pt modelId="{110BDD8A-195D-41AD-8CFF-9B5A6783F403}" type="pres">
      <dgm:prSet presAssocID="{9236EEA7-CD3B-46CA-86E5-17B0A5350D41}" presName="spH" presStyleCnt="0"/>
      <dgm:spPr/>
    </dgm:pt>
    <dgm:pt modelId="{8AC44CF1-E9AB-4F7F-BDB9-7E69B7EB36CB}" type="pres">
      <dgm:prSet presAssocID="{9236EEA7-CD3B-46CA-86E5-17B0A5350D41}" presName="desTx" presStyleLbl="node1" presStyleIdx="0" presStyleCnt="4">
        <dgm:presLayoutVars>
          <dgm:bulletEnabled val="1"/>
        </dgm:presLayoutVars>
      </dgm:prSet>
      <dgm:spPr/>
    </dgm:pt>
    <dgm:pt modelId="{1D7698E1-F802-4786-97DE-F1EFA6E1388D}" type="pres">
      <dgm:prSet presAssocID="{DEF836DA-EC4A-4C3F-8E1D-5DF311DF58B5}" presName="spV" presStyleCnt="0"/>
      <dgm:spPr/>
    </dgm:pt>
    <dgm:pt modelId="{930A4924-FAB3-4051-8E4D-713C23552FD8}" type="pres">
      <dgm:prSet presAssocID="{00EF96FE-4D73-4384-9DD8-E0BA76CE789B}" presName="linNode" presStyleCnt="0"/>
      <dgm:spPr/>
    </dgm:pt>
    <dgm:pt modelId="{E8A391C8-9B68-43B7-A307-167536AE779C}" type="pres">
      <dgm:prSet presAssocID="{00EF96FE-4D73-4384-9DD8-E0BA76CE789B}" presName="parTx" presStyleLbl="revTx" presStyleIdx="1" presStyleCnt="4">
        <dgm:presLayoutVars>
          <dgm:chMax val="1"/>
          <dgm:bulletEnabled val="1"/>
        </dgm:presLayoutVars>
      </dgm:prSet>
      <dgm:spPr/>
    </dgm:pt>
    <dgm:pt modelId="{1B150477-5D87-46C3-93E4-F5833DD569B0}" type="pres">
      <dgm:prSet presAssocID="{00EF96FE-4D73-4384-9DD8-E0BA76CE789B}" presName="bracket" presStyleLbl="parChTrans1D1" presStyleIdx="1" presStyleCnt="4"/>
      <dgm:spPr/>
    </dgm:pt>
    <dgm:pt modelId="{01AB6F1B-A590-497B-B034-DCC84489C009}" type="pres">
      <dgm:prSet presAssocID="{00EF96FE-4D73-4384-9DD8-E0BA76CE789B}" presName="spH" presStyleCnt="0"/>
      <dgm:spPr/>
    </dgm:pt>
    <dgm:pt modelId="{90FDBD92-3AEA-45E5-8B04-BE07DFD4E2FC}" type="pres">
      <dgm:prSet presAssocID="{00EF96FE-4D73-4384-9DD8-E0BA76CE789B}" presName="desTx" presStyleLbl="node1" presStyleIdx="1" presStyleCnt="4">
        <dgm:presLayoutVars>
          <dgm:bulletEnabled val="1"/>
        </dgm:presLayoutVars>
      </dgm:prSet>
      <dgm:spPr/>
    </dgm:pt>
    <dgm:pt modelId="{43D3C80B-DE8C-45AB-9509-34D0A6C4B810}" type="pres">
      <dgm:prSet presAssocID="{287C41FF-1D4B-42C1-80A3-ABDA308D9532}" presName="spV" presStyleCnt="0"/>
      <dgm:spPr/>
    </dgm:pt>
    <dgm:pt modelId="{FB05D8E8-6FCF-4C9A-ABA0-3DE3991C67FC}" type="pres">
      <dgm:prSet presAssocID="{DA9E28AC-3B7C-43E4-A95B-D7DF3BEBCCAB}" presName="linNode" presStyleCnt="0"/>
      <dgm:spPr/>
    </dgm:pt>
    <dgm:pt modelId="{526357AC-31BD-4CB7-BDE4-361C5FA7ECB1}" type="pres">
      <dgm:prSet presAssocID="{DA9E28AC-3B7C-43E4-A95B-D7DF3BEBCCAB}" presName="parTx" presStyleLbl="revTx" presStyleIdx="2" presStyleCnt="4">
        <dgm:presLayoutVars>
          <dgm:chMax val="1"/>
          <dgm:bulletEnabled val="1"/>
        </dgm:presLayoutVars>
      </dgm:prSet>
      <dgm:spPr/>
    </dgm:pt>
    <dgm:pt modelId="{D96120B1-D5C6-4F0B-A2AC-C7BDA880BE7D}" type="pres">
      <dgm:prSet presAssocID="{DA9E28AC-3B7C-43E4-A95B-D7DF3BEBCCAB}" presName="bracket" presStyleLbl="parChTrans1D1" presStyleIdx="2" presStyleCnt="4"/>
      <dgm:spPr/>
    </dgm:pt>
    <dgm:pt modelId="{B415D93D-4EE7-4374-BDF5-F4028CB8A3C1}" type="pres">
      <dgm:prSet presAssocID="{DA9E28AC-3B7C-43E4-A95B-D7DF3BEBCCAB}" presName="spH" presStyleCnt="0"/>
      <dgm:spPr/>
    </dgm:pt>
    <dgm:pt modelId="{CE0E9BA5-1373-4143-84E8-EA1A993B185B}" type="pres">
      <dgm:prSet presAssocID="{DA9E28AC-3B7C-43E4-A95B-D7DF3BEBCCAB}" presName="desTx" presStyleLbl="node1" presStyleIdx="2" presStyleCnt="4">
        <dgm:presLayoutVars>
          <dgm:bulletEnabled val="1"/>
        </dgm:presLayoutVars>
      </dgm:prSet>
      <dgm:spPr/>
    </dgm:pt>
    <dgm:pt modelId="{D226A250-69A0-4BA8-BE2E-A42313D0E416}" type="pres">
      <dgm:prSet presAssocID="{D97366F8-4CEC-476B-9C56-DDBCEFA78E56}" presName="spV" presStyleCnt="0"/>
      <dgm:spPr/>
    </dgm:pt>
    <dgm:pt modelId="{9CD9D0F0-010C-4BA9-A41E-0C46DBF766EA}" type="pres">
      <dgm:prSet presAssocID="{9E018229-6332-4291-89D9-5048EA1852DD}" presName="linNode" presStyleCnt="0"/>
      <dgm:spPr/>
    </dgm:pt>
    <dgm:pt modelId="{047D7EBF-7B17-4C02-8DB6-0AAB8BDF27BB}" type="pres">
      <dgm:prSet presAssocID="{9E018229-6332-4291-89D9-5048EA1852DD}" presName="parTx" presStyleLbl="revTx" presStyleIdx="3" presStyleCnt="4">
        <dgm:presLayoutVars>
          <dgm:chMax val="1"/>
          <dgm:bulletEnabled val="1"/>
        </dgm:presLayoutVars>
      </dgm:prSet>
      <dgm:spPr/>
    </dgm:pt>
    <dgm:pt modelId="{4D648001-5952-412E-AF29-A2C27702E868}" type="pres">
      <dgm:prSet presAssocID="{9E018229-6332-4291-89D9-5048EA1852DD}" presName="bracket" presStyleLbl="parChTrans1D1" presStyleIdx="3" presStyleCnt="4"/>
      <dgm:spPr/>
    </dgm:pt>
    <dgm:pt modelId="{B14D7277-686D-48A0-AA38-0905C3DB0FCE}" type="pres">
      <dgm:prSet presAssocID="{9E018229-6332-4291-89D9-5048EA1852DD}" presName="spH" presStyleCnt="0"/>
      <dgm:spPr/>
    </dgm:pt>
    <dgm:pt modelId="{47C40D70-FD2C-4A30-AFA0-C4A4C587231C}" type="pres">
      <dgm:prSet presAssocID="{9E018229-6332-4291-89D9-5048EA1852DD}" presName="desTx" presStyleLbl="node1" presStyleIdx="3" presStyleCnt="4">
        <dgm:presLayoutVars>
          <dgm:bulletEnabled val="1"/>
        </dgm:presLayoutVars>
      </dgm:prSet>
      <dgm:spPr/>
    </dgm:pt>
  </dgm:ptLst>
  <dgm:cxnLst>
    <dgm:cxn modelId="{4B00D00B-8BA0-4A7A-8A71-F9A3D879662E}" type="presOf" srcId="{050FD7D7-F5BA-4784-AA18-4D260C430A63}" destId="{8AC44CF1-E9AB-4F7F-BDB9-7E69B7EB36CB}" srcOrd="0" destOrd="1" presId="urn:diagrams.loki3.com/BracketList"/>
    <dgm:cxn modelId="{A4A6C910-AC6E-4C5E-B45E-8FFEE093662E}" srcId="{DA9E28AC-3B7C-43E4-A95B-D7DF3BEBCCAB}" destId="{4DECB5FF-5EC5-447E-BBCD-AD031DA0E228}" srcOrd="1" destOrd="0" parTransId="{2DC7544C-CFC0-4CA6-AD04-F6F8EC80769B}" sibTransId="{F691D9A0-3C1C-4D32-85AF-D2BE520D284A}"/>
    <dgm:cxn modelId="{033EBB14-A185-4467-BFD3-9F4B42BF4792}" srcId="{00EF96FE-4D73-4384-9DD8-E0BA76CE789B}" destId="{565069B7-21FE-45D9-B126-35D73EDAEA40}" srcOrd="2" destOrd="0" parTransId="{8D81F08A-D18B-45C6-A475-7BEC6A86DAAE}" sibTransId="{BD519D1A-875E-4011-A39C-1222A7F30BD1}"/>
    <dgm:cxn modelId="{3B75911B-AD92-4BB0-8CD5-58EE7E1683F7}" type="presOf" srcId="{00EF96FE-4D73-4384-9DD8-E0BA76CE789B}" destId="{E8A391C8-9B68-43B7-A307-167536AE779C}" srcOrd="0" destOrd="0" presId="urn:diagrams.loki3.com/BracketList"/>
    <dgm:cxn modelId="{8A6FAD2C-6C93-4BF2-9D61-B935C005B482}" type="presOf" srcId="{2A76455C-0E37-404A-9AD1-5E3833EAFE10}" destId="{CE0E9BA5-1373-4143-84E8-EA1A993B185B}" srcOrd="0" destOrd="3" presId="urn:diagrams.loki3.com/BracketList"/>
    <dgm:cxn modelId="{750B0C31-14CC-4D14-B4BF-D66F6CC2784E}" type="presOf" srcId="{52E80AC9-BE4D-45B0-A40A-300223F9BCD7}" destId="{313CF316-1E47-4EB1-B642-B58E073A70A1}" srcOrd="0" destOrd="0" presId="urn:diagrams.loki3.com/BracketList"/>
    <dgm:cxn modelId="{6C90E136-8170-49A1-B576-AA63694DCEC5}" type="presOf" srcId="{565069B7-21FE-45D9-B126-35D73EDAEA40}" destId="{90FDBD92-3AEA-45E5-8B04-BE07DFD4E2FC}" srcOrd="0" destOrd="2" presId="urn:diagrams.loki3.com/BracketList"/>
    <dgm:cxn modelId="{A3D8863B-83D9-4AB6-AF72-7D84B3DBAEA7}" srcId="{52E80AC9-BE4D-45B0-A40A-300223F9BCD7}" destId="{00EF96FE-4D73-4384-9DD8-E0BA76CE789B}" srcOrd="1" destOrd="0" parTransId="{37CAAC10-5F40-4531-A08B-22295C9BB142}" sibTransId="{287C41FF-1D4B-42C1-80A3-ABDA308D9532}"/>
    <dgm:cxn modelId="{CCE7F45E-1F7D-457E-82A8-6E7F5345EF96}" srcId="{9236EEA7-CD3B-46CA-86E5-17B0A5350D41}" destId="{050FD7D7-F5BA-4784-AA18-4D260C430A63}" srcOrd="1" destOrd="0" parTransId="{D3275B43-9F60-446C-B74E-8CEBA5F3F744}" sibTransId="{CBAC21D4-B724-421A-BBE9-24AA2F4EAE72}"/>
    <dgm:cxn modelId="{2582E644-B7C8-48E7-B321-FCFEB6427AA5}" srcId="{52E80AC9-BE4D-45B0-A40A-300223F9BCD7}" destId="{DA9E28AC-3B7C-43E4-A95B-D7DF3BEBCCAB}" srcOrd="2" destOrd="0" parTransId="{865F8D7D-6FCC-4764-9209-0A75341C690D}" sibTransId="{D97366F8-4CEC-476B-9C56-DDBCEFA78E56}"/>
    <dgm:cxn modelId="{23702C46-F2D0-4B1C-8D4D-0A71BA97BBCD}" type="presOf" srcId="{DA9E28AC-3B7C-43E4-A95B-D7DF3BEBCCAB}" destId="{526357AC-31BD-4CB7-BDE4-361C5FA7ECB1}" srcOrd="0" destOrd="0" presId="urn:diagrams.loki3.com/BracketList"/>
    <dgm:cxn modelId="{4B20B266-403D-4142-9185-6FD08247878F}" type="presOf" srcId="{4DECB5FF-5EC5-447E-BBCD-AD031DA0E228}" destId="{CE0E9BA5-1373-4143-84E8-EA1A993B185B}" srcOrd="0" destOrd="1" presId="urn:diagrams.loki3.com/BracketList"/>
    <dgm:cxn modelId="{5EC8396B-7281-4082-A1B5-4084930E49F3}" srcId="{00EF96FE-4D73-4384-9DD8-E0BA76CE789B}" destId="{194319D5-9052-4913-9C85-D2E4C1809572}" srcOrd="0" destOrd="0" parTransId="{AEC312A5-A11B-432F-96C5-7B3B7B7521F2}" sibTransId="{B898AF91-3FD5-44CD-8170-6C83F93C2C4A}"/>
    <dgm:cxn modelId="{1F1C3B6D-A185-4CD1-9B2E-04CA3BE834E7}" srcId="{52E80AC9-BE4D-45B0-A40A-300223F9BCD7}" destId="{9236EEA7-CD3B-46CA-86E5-17B0A5350D41}" srcOrd="0" destOrd="0" parTransId="{6CD62F7F-5D82-4BE2-851F-2C2D38352447}" sibTransId="{DEF836DA-EC4A-4C3F-8E1D-5DF311DF58B5}"/>
    <dgm:cxn modelId="{C1BBE16F-2F4B-4424-8385-A26C61EAE897}" type="presOf" srcId="{194319D5-9052-4913-9C85-D2E4C1809572}" destId="{90FDBD92-3AEA-45E5-8B04-BE07DFD4E2FC}" srcOrd="0" destOrd="0" presId="urn:diagrams.loki3.com/BracketList"/>
    <dgm:cxn modelId="{AF6BDD51-B4A1-4B86-A21E-4560E82DFD90}" type="presOf" srcId="{F3F6D4AC-95BF-4B0F-9578-707D66A25DA9}" destId="{8AC44CF1-E9AB-4F7F-BDB9-7E69B7EB36CB}" srcOrd="0" destOrd="2" presId="urn:diagrams.loki3.com/BracketList"/>
    <dgm:cxn modelId="{FF9AF771-EB17-4828-8B28-B1B250AFB646}" type="presOf" srcId="{896B9FD9-692C-48C9-BE81-6D818A6AD4FC}" destId="{8AC44CF1-E9AB-4F7F-BDB9-7E69B7EB36CB}" srcOrd="0" destOrd="0" presId="urn:diagrams.loki3.com/BracketList"/>
    <dgm:cxn modelId="{E4459855-40FE-4EBC-A858-66C0C71FDC70}" type="presOf" srcId="{9E018229-6332-4291-89D9-5048EA1852DD}" destId="{047D7EBF-7B17-4C02-8DB6-0AAB8BDF27BB}" srcOrd="0" destOrd="0" presId="urn:diagrams.loki3.com/BracketList"/>
    <dgm:cxn modelId="{9554CD59-4A95-4327-A1B2-C486959B430F}" type="presOf" srcId="{096B5CD0-6A4D-43CA-B71A-0F55575AD197}" destId="{CE0E9BA5-1373-4143-84E8-EA1A993B185B}" srcOrd="0" destOrd="0" presId="urn:diagrams.loki3.com/BracketList"/>
    <dgm:cxn modelId="{74C08D7E-4F6C-45B1-A186-6373423F21C6}" type="presOf" srcId="{CB80FA27-B12B-4E34-AF53-DE7A89049CFB}" destId="{47C40D70-FD2C-4A30-AFA0-C4A4C587231C}" srcOrd="0" destOrd="0" presId="urn:diagrams.loki3.com/BracketList"/>
    <dgm:cxn modelId="{6CADDD83-F096-43F0-99A4-8D4B6B164F27}" srcId="{52E80AC9-BE4D-45B0-A40A-300223F9BCD7}" destId="{9E018229-6332-4291-89D9-5048EA1852DD}" srcOrd="3" destOrd="0" parTransId="{CB50E2BF-9459-4772-BD99-208154582BDF}" sibTransId="{9CBB3389-4E2A-4FA6-B08E-19E4D1C597B1}"/>
    <dgm:cxn modelId="{04A97F98-1251-4935-8DD3-DBCD0BB041FD}" srcId="{9E018229-6332-4291-89D9-5048EA1852DD}" destId="{CB80FA27-B12B-4E34-AF53-DE7A89049CFB}" srcOrd="0" destOrd="0" parTransId="{67D2012F-C66E-435C-ADE6-5E95D766FC96}" sibTransId="{3DE19E31-3E86-4210-8172-4BEF7D3297A8}"/>
    <dgm:cxn modelId="{4921F3A3-E58C-4A52-A889-2E033702E840}" srcId="{050FD7D7-F5BA-4784-AA18-4D260C430A63}" destId="{F3F6D4AC-95BF-4B0F-9578-707D66A25DA9}" srcOrd="0" destOrd="0" parTransId="{B00FDD84-B262-40B8-85C3-3B0AFFA02C44}" sibTransId="{2236240C-79DF-43EA-A192-668C84DCD169}"/>
    <dgm:cxn modelId="{437F63A7-9D87-41C4-833B-3445C185BC90}" type="presOf" srcId="{9236EEA7-CD3B-46CA-86E5-17B0A5350D41}" destId="{124A8CDF-545C-49D0-88CD-048B60BF9CD3}" srcOrd="0" destOrd="0" presId="urn:diagrams.loki3.com/BracketList"/>
    <dgm:cxn modelId="{E90231B4-5C58-44F1-A66B-B3476E2EB6B0}" srcId="{9236EEA7-CD3B-46CA-86E5-17B0A5350D41}" destId="{896B9FD9-692C-48C9-BE81-6D818A6AD4FC}" srcOrd="0" destOrd="0" parTransId="{5A5066EB-2559-458F-816C-EF7E1068759E}" sibTransId="{B78E5324-7646-40BF-B00A-F2C0355F7ECB}"/>
    <dgm:cxn modelId="{20CBB6C9-42CE-4CD9-9D1C-51256D5C0465}" type="presOf" srcId="{59B9897D-9964-4C98-909E-B4C41C68A9D9}" destId="{CE0E9BA5-1373-4143-84E8-EA1A993B185B}" srcOrd="0" destOrd="2" presId="urn:diagrams.loki3.com/BracketList"/>
    <dgm:cxn modelId="{79C9C3E1-06B4-4D29-9399-984EDA0F1CB9}" srcId="{DA9E28AC-3B7C-43E4-A95B-D7DF3BEBCCAB}" destId="{2A76455C-0E37-404A-9AD1-5E3833EAFE10}" srcOrd="3" destOrd="0" parTransId="{816E700F-00A0-4A78-BC2D-59C7A7E3EE7C}" sibTransId="{0E033D48-06E4-4CF8-8D0A-91C22C822940}"/>
    <dgm:cxn modelId="{C26310EB-C004-481A-B75D-3BA4DE12B651}" srcId="{DA9E28AC-3B7C-43E4-A95B-D7DF3BEBCCAB}" destId="{59B9897D-9964-4C98-909E-B4C41C68A9D9}" srcOrd="2" destOrd="0" parTransId="{A2923F77-1E66-426D-82D2-5A51B440187E}" sibTransId="{C5CDED8D-4CBF-41B1-956F-9A9BDFF28EFF}"/>
    <dgm:cxn modelId="{5CC113EB-E071-446D-B9A3-952876FA7D5C}" type="presOf" srcId="{E1B139D4-8EFD-46AC-833C-438FE2458CEE}" destId="{90FDBD92-3AEA-45E5-8B04-BE07DFD4E2FC}" srcOrd="0" destOrd="1" presId="urn:diagrams.loki3.com/BracketList"/>
    <dgm:cxn modelId="{910853F1-EB2E-42A5-91D2-F57B9B73BFE1}" srcId="{DA9E28AC-3B7C-43E4-A95B-D7DF3BEBCCAB}" destId="{096B5CD0-6A4D-43CA-B71A-0F55575AD197}" srcOrd="0" destOrd="0" parTransId="{A2A48AB6-037A-419D-8F4C-987FD55717C8}" sibTransId="{A6B178DE-7F57-472A-B223-FDBC47533AC0}"/>
    <dgm:cxn modelId="{789E55F9-E07F-414E-B296-026FD6593EE1}" srcId="{00EF96FE-4D73-4384-9DD8-E0BA76CE789B}" destId="{E1B139D4-8EFD-46AC-833C-438FE2458CEE}" srcOrd="1" destOrd="0" parTransId="{6FA80901-DB46-4B0E-9E93-E84538BFA4CF}" sibTransId="{D55CC2C8-B830-417B-9E6F-68EF23A0D916}"/>
    <dgm:cxn modelId="{DDCEEECC-3430-4576-84E9-2A230C305BE0}" type="presParOf" srcId="{313CF316-1E47-4EB1-B642-B58E073A70A1}" destId="{D91A09EC-D6D4-4472-91E4-4E69071AFFCC}" srcOrd="0" destOrd="0" presId="urn:diagrams.loki3.com/BracketList"/>
    <dgm:cxn modelId="{7164E793-18A2-4017-8BE0-8497DCF68658}" type="presParOf" srcId="{D91A09EC-D6D4-4472-91E4-4E69071AFFCC}" destId="{124A8CDF-545C-49D0-88CD-048B60BF9CD3}" srcOrd="0" destOrd="0" presId="urn:diagrams.loki3.com/BracketList"/>
    <dgm:cxn modelId="{CBB9308B-7F6F-4290-8647-0CD0A8ABE065}" type="presParOf" srcId="{D91A09EC-D6D4-4472-91E4-4E69071AFFCC}" destId="{8FD85826-EC86-46D9-8883-CCDABF1B24F6}" srcOrd="1" destOrd="0" presId="urn:diagrams.loki3.com/BracketList"/>
    <dgm:cxn modelId="{3C027842-FCE0-4D31-80A7-077DBAA654EA}" type="presParOf" srcId="{D91A09EC-D6D4-4472-91E4-4E69071AFFCC}" destId="{110BDD8A-195D-41AD-8CFF-9B5A6783F403}" srcOrd="2" destOrd="0" presId="urn:diagrams.loki3.com/BracketList"/>
    <dgm:cxn modelId="{D1325C63-5929-412C-9F50-B0A3B2F3738B}" type="presParOf" srcId="{D91A09EC-D6D4-4472-91E4-4E69071AFFCC}" destId="{8AC44CF1-E9AB-4F7F-BDB9-7E69B7EB36CB}" srcOrd="3" destOrd="0" presId="urn:diagrams.loki3.com/BracketList"/>
    <dgm:cxn modelId="{6E27967D-6008-4E34-9EC5-0A1F51D50389}" type="presParOf" srcId="{313CF316-1E47-4EB1-B642-B58E073A70A1}" destId="{1D7698E1-F802-4786-97DE-F1EFA6E1388D}" srcOrd="1" destOrd="0" presId="urn:diagrams.loki3.com/BracketList"/>
    <dgm:cxn modelId="{CF956569-0227-4AA6-A45A-B699DF4E18B5}" type="presParOf" srcId="{313CF316-1E47-4EB1-B642-B58E073A70A1}" destId="{930A4924-FAB3-4051-8E4D-713C23552FD8}" srcOrd="2" destOrd="0" presId="urn:diagrams.loki3.com/BracketList"/>
    <dgm:cxn modelId="{AE6859AD-EB8F-413C-917A-F541CCB3FB99}" type="presParOf" srcId="{930A4924-FAB3-4051-8E4D-713C23552FD8}" destId="{E8A391C8-9B68-43B7-A307-167536AE779C}" srcOrd="0" destOrd="0" presId="urn:diagrams.loki3.com/BracketList"/>
    <dgm:cxn modelId="{EA9E364A-7DEB-47AC-A81A-55C833A18C65}" type="presParOf" srcId="{930A4924-FAB3-4051-8E4D-713C23552FD8}" destId="{1B150477-5D87-46C3-93E4-F5833DD569B0}" srcOrd="1" destOrd="0" presId="urn:diagrams.loki3.com/BracketList"/>
    <dgm:cxn modelId="{4E4016AF-B9FB-478A-97BE-23FEDDCC941E}" type="presParOf" srcId="{930A4924-FAB3-4051-8E4D-713C23552FD8}" destId="{01AB6F1B-A590-497B-B034-DCC84489C009}" srcOrd="2" destOrd="0" presId="urn:diagrams.loki3.com/BracketList"/>
    <dgm:cxn modelId="{90ACF669-7AB8-43C5-B5DD-A539402B0805}" type="presParOf" srcId="{930A4924-FAB3-4051-8E4D-713C23552FD8}" destId="{90FDBD92-3AEA-45E5-8B04-BE07DFD4E2FC}" srcOrd="3" destOrd="0" presId="urn:diagrams.loki3.com/BracketList"/>
    <dgm:cxn modelId="{75026E4E-5EC4-414E-AF08-B92B52E9AD10}" type="presParOf" srcId="{313CF316-1E47-4EB1-B642-B58E073A70A1}" destId="{43D3C80B-DE8C-45AB-9509-34D0A6C4B810}" srcOrd="3" destOrd="0" presId="urn:diagrams.loki3.com/BracketList"/>
    <dgm:cxn modelId="{CD32A703-10D4-49AA-B1BA-DED15F818BEC}" type="presParOf" srcId="{313CF316-1E47-4EB1-B642-B58E073A70A1}" destId="{FB05D8E8-6FCF-4C9A-ABA0-3DE3991C67FC}" srcOrd="4" destOrd="0" presId="urn:diagrams.loki3.com/BracketList"/>
    <dgm:cxn modelId="{33F90425-446E-423D-9EC5-5393242D8F7E}" type="presParOf" srcId="{FB05D8E8-6FCF-4C9A-ABA0-3DE3991C67FC}" destId="{526357AC-31BD-4CB7-BDE4-361C5FA7ECB1}" srcOrd="0" destOrd="0" presId="urn:diagrams.loki3.com/BracketList"/>
    <dgm:cxn modelId="{1602A408-6AA2-4AC4-A8F8-CC2F5359D09C}" type="presParOf" srcId="{FB05D8E8-6FCF-4C9A-ABA0-3DE3991C67FC}" destId="{D96120B1-D5C6-4F0B-A2AC-C7BDA880BE7D}" srcOrd="1" destOrd="0" presId="urn:diagrams.loki3.com/BracketList"/>
    <dgm:cxn modelId="{8A227682-C8BF-420F-B4EF-019DFED93E0A}" type="presParOf" srcId="{FB05D8E8-6FCF-4C9A-ABA0-3DE3991C67FC}" destId="{B415D93D-4EE7-4374-BDF5-F4028CB8A3C1}" srcOrd="2" destOrd="0" presId="urn:diagrams.loki3.com/BracketList"/>
    <dgm:cxn modelId="{DB86552D-7CA4-446F-887D-8414FB695533}" type="presParOf" srcId="{FB05D8E8-6FCF-4C9A-ABA0-3DE3991C67FC}" destId="{CE0E9BA5-1373-4143-84E8-EA1A993B185B}" srcOrd="3" destOrd="0" presId="urn:diagrams.loki3.com/BracketList"/>
    <dgm:cxn modelId="{BE1F1345-F2A6-4D2E-BE5E-F098E305EE24}" type="presParOf" srcId="{313CF316-1E47-4EB1-B642-B58E073A70A1}" destId="{D226A250-69A0-4BA8-BE2E-A42313D0E416}" srcOrd="5" destOrd="0" presId="urn:diagrams.loki3.com/BracketList"/>
    <dgm:cxn modelId="{597EDA2B-9097-442E-A018-7F262D299715}" type="presParOf" srcId="{313CF316-1E47-4EB1-B642-B58E073A70A1}" destId="{9CD9D0F0-010C-4BA9-A41E-0C46DBF766EA}" srcOrd="6" destOrd="0" presId="urn:diagrams.loki3.com/BracketList"/>
    <dgm:cxn modelId="{EDE0BC6B-335C-42CC-B33D-E5E770062E38}" type="presParOf" srcId="{9CD9D0F0-010C-4BA9-A41E-0C46DBF766EA}" destId="{047D7EBF-7B17-4C02-8DB6-0AAB8BDF27BB}" srcOrd="0" destOrd="0" presId="urn:diagrams.loki3.com/BracketList"/>
    <dgm:cxn modelId="{99B66800-7008-4365-9D58-DF00EB4C1AC0}" type="presParOf" srcId="{9CD9D0F0-010C-4BA9-A41E-0C46DBF766EA}" destId="{4D648001-5952-412E-AF29-A2C27702E868}" srcOrd="1" destOrd="0" presId="urn:diagrams.loki3.com/BracketList"/>
    <dgm:cxn modelId="{9C554F09-56EC-429B-AF7D-EDCA0D75B492}" type="presParOf" srcId="{9CD9D0F0-010C-4BA9-A41E-0C46DBF766EA}" destId="{B14D7277-686D-48A0-AA38-0905C3DB0FCE}" srcOrd="2" destOrd="0" presId="urn:diagrams.loki3.com/BracketList"/>
    <dgm:cxn modelId="{5B399516-5341-4E69-94DE-32C5C7BF7E3C}" type="presParOf" srcId="{9CD9D0F0-010C-4BA9-A41E-0C46DBF766EA}" destId="{47C40D70-FD2C-4A30-AFA0-C4A4C587231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3B30A-14DD-4605-82FA-A3844CA58F7A}">
      <dsp:nvSpPr>
        <dsp:cNvPr id="0" name=""/>
        <dsp:cNvSpPr/>
      </dsp:nvSpPr>
      <dsp:spPr>
        <a:xfrm>
          <a:off x="587730" y="5486"/>
          <a:ext cx="22484053" cy="127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just" defTabSz="1333500">
            <a:lnSpc>
              <a:spcPct val="90000"/>
            </a:lnSpc>
            <a:spcBef>
              <a:spcPct val="0"/>
            </a:spcBef>
            <a:spcAft>
              <a:spcPct val="35000"/>
            </a:spcAft>
            <a:buNone/>
          </a:pPr>
          <a:r>
            <a:rPr lang="en-US" sz="3000" kern="1200" dirty="0">
              <a:latin typeface="Roboto Light" panose="02000000000000000000" pitchFamily="2" charset="0"/>
              <a:ea typeface="Roboto Light" panose="02000000000000000000" pitchFamily="2" charset="0"/>
            </a:rPr>
            <a:t>Fragility, poverty and gender inequality are interrelated. So are entrepreneurship, emancipation, and closing of gender gaps.</a:t>
          </a:r>
        </a:p>
      </dsp:txBody>
      <dsp:txXfrm>
        <a:off x="587730" y="5486"/>
        <a:ext cx="22484053" cy="1279806"/>
      </dsp:txXfrm>
    </dsp:sp>
    <dsp:sp modelId="{EF02AE05-32A1-48C8-AE8D-4D7B155C2828}">
      <dsp:nvSpPr>
        <dsp:cNvPr id="0" name=""/>
        <dsp:cNvSpPr/>
      </dsp:nvSpPr>
      <dsp:spPr>
        <a:xfrm>
          <a:off x="587730" y="1285293"/>
          <a:ext cx="1877049" cy="312841"/>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D87E2-22B1-490B-9132-80D66F039466}">
      <dsp:nvSpPr>
        <dsp:cNvPr id="0" name=""/>
        <dsp:cNvSpPr/>
      </dsp:nvSpPr>
      <dsp:spPr>
        <a:xfrm>
          <a:off x="2574275" y="1285293"/>
          <a:ext cx="1877049" cy="312841"/>
        </a:xfrm>
        <a:prstGeom prst="parallelogram">
          <a:avLst>
            <a:gd name="adj" fmla="val 140840"/>
          </a:avLst>
        </a:prstGeom>
        <a:solidFill>
          <a:schemeClr val="accent5">
            <a:hueOff val="-96667"/>
            <a:satOff val="-350"/>
            <a:lumOff val="29"/>
            <a:alphaOff val="0"/>
          </a:schemeClr>
        </a:solidFill>
        <a:ln w="12700" cap="flat" cmpd="sng" algn="ctr">
          <a:solidFill>
            <a:schemeClr val="accent5">
              <a:hueOff val="-96667"/>
              <a:satOff val="-350"/>
              <a:lumOff val="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CF5E4-9FA3-42CF-BD0D-7B6B9169A50F}">
      <dsp:nvSpPr>
        <dsp:cNvPr id="0" name=""/>
        <dsp:cNvSpPr/>
      </dsp:nvSpPr>
      <dsp:spPr>
        <a:xfrm>
          <a:off x="4560819" y="1285293"/>
          <a:ext cx="1877049" cy="312841"/>
        </a:xfrm>
        <a:prstGeom prst="parallelogram">
          <a:avLst>
            <a:gd name="adj" fmla="val 140840"/>
          </a:avLst>
        </a:prstGeom>
        <a:solidFill>
          <a:schemeClr val="accent5">
            <a:hueOff val="-193334"/>
            <a:satOff val="-700"/>
            <a:lumOff val="57"/>
            <a:alphaOff val="0"/>
          </a:schemeClr>
        </a:solidFill>
        <a:ln w="12700" cap="flat" cmpd="sng" algn="ctr">
          <a:solidFill>
            <a:schemeClr val="accent5">
              <a:hueOff val="-193334"/>
              <a:satOff val="-700"/>
              <a:lumOff val="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F1753-941B-4A5A-A060-382328079993}">
      <dsp:nvSpPr>
        <dsp:cNvPr id="0" name=""/>
        <dsp:cNvSpPr/>
      </dsp:nvSpPr>
      <dsp:spPr>
        <a:xfrm>
          <a:off x="6547363" y="1285293"/>
          <a:ext cx="1877049" cy="312841"/>
        </a:xfrm>
        <a:prstGeom prst="parallelogram">
          <a:avLst>
            <a:gd name="adj" fmla="val 140840"/>
          </a:avLst>
        </a:prstGeom>
        <a:solidFill>
          <a:schemeClr val="accent5">
            <a:hueOff val="-290001"/>
            <a:satOff val="-1050"/>
            <a:lumOff val="86"/>
            <a:alphaOff val="0"/>
          </a:schemeClr>
        </a:solidFill>
        <a:ln w="12700" cap="flat" cmpd="sng" algn="ctr">
          <a:solidFill>
            <a:schemeClr val="accent5">
              <a:hueOff val="-290001"/>
              <a:satOff val="-1050"/>
              <a:lumOff val="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A6DD8-0E15-4733-88B8-3FCE9403C81A}">
      <dsp:nvSpPr>
        <dsp:cNvPr id="0" name=""/>
        <dsp:cNvSpPr/>
      </dsp:nvSpPr>
      <dsp:spPr>
        <a:xfrm>
          <a:off x="8533908" y="1285293"/>
          <a:ext cx="1877049" cy="312841"/>
        </a:xfrm>
        <a:prstGeom prst="parallelogram">
          <a:avLst>
            <a:gd name="adj" fmla="val 140840"/>
          </a:avLst>
        </a:prstGeom>
        <a:solidFill>
          <a:schemeClr val="accent5">
            <a:hueOff val="-386668"/>
            <a:satOff val="-1400"/>
            <a:lumOff val="115"/>
            <a:alphaOff val="0"/>
          </a:schemeClr>
        </a:solidFill>
        <a:ln w="12700" cap="flat" cmpd="sng" algn="ctr">
          <a:solidFill>
            <a:schemeClr val="accent5">
              <a:hueOff val="-386668"/>
              <a:satOff val="-1400"/>
              <a:lumOff val="1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26EC2-2262-4797-910B-0DC3E01BC99C}">
      <dsp:nvSpPr>
        <dsp:cNvPr id="0" name=""/>
        <dsp:cNvSpPr/>
      </dsp:nvSpPr>
      <dsp:spPr>
        <a:xfrm>
          <a:off x="10520452" y="1285293"/>
          <a:ext cx="1877049" cy="312841"/>
        </a:xfrm>
        <a:prstGeom prst="parallelogram">
          <a:avLst>
            <a:gd name="adj" fmla="val 140840"/>
          </a:avLst>
        </a:prstGeom>
        <a:solidFill>
          <a:schemeClr val="accent5">
            <a:hueOff val="-483334"/>
            <a:satOff val="-1751"/>
            <a:lumOff val="143"/>
            <a:alphaOff val="0"/>
          </a:schemeClr>
        </a:solidFill>
        <a:ln w="12700" cap="flat" cmpd="sng" algn="ctr">
          <a:solidFill>
            <a:schemeClr val="accent5">
              <a:hueOff val="-483334"/>
              <a:satOff val="-1751"/>
              <a:lumOff val="1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E393B-B2BF-4884-81A5-E42FEFEDBB1E}">
      <dsp:nvSpPr>
        <dsp:cNvPr id="0" name=""/>
        <dsp:cNvSpPr/>
      </dsp:nvSpPr>
      <dsp:spPr>
        <a:xfrm>
          <a:off x="12506997" y="1285293"/>
          <a:ext cx="1877049" cy="312841"/>
        </a:xfrm>
        <a:prstGeom prst="parallelogram">
          <a:avLst>
            <a:gd name="adj" fmla="val 140840"/>
          </a:avLst>
        </a:prstGeom>
        <a:solidFill>
          <a:schemeClr val="accent5">
            <a:hueOff val="-580001"/>
            <a:satOff val="-2101"/>
            <a:lumOff val="172"/>
            <a:alphaOff val="0"/>
          </a:schemeClr>
        </a:solidFill>
        <a:ln w="12700" cap="flat" cmpd="sng" algn="ctr">
          <a:solidFill>
            <a:schemeClr val="accent5">
              <a:hueOff val="-580001"/>
              <a:satOff val="-2101"/>
              <a:lumOff val="1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35FB-F94B-4A51-9D03-6E0B7B80BCD9}">
      <dsp:nvSpPr>
        <dsp:cNvPr id="0" name=""/>
        <dsp:cNvSpPr/>
      </dsp:nvSpPr>
      <dsp:spPr>
        <a:xfrm>
          <a:off x="587730" y="1733589"/>
          <a:ext cx="22484053" cy="127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just" defTabSz="1333500">
            <a:lnSpc>
              <a:spcPct val="90000"/>
            </a:lnSpc>
            <a:spcBef>
              <a:spcPct val="0"/>
            </a:spcBef>
            <a:spcAft>
              <a:spcPct val="35000"/>
            </a:spcAft>
            <a:buNone/>
          </a:pPr>
          <a:r>
            <a:rPr lang="en-US" sz="3000" kern="1200" dirty="0">
              <a:latin typeface="Roboto Light" panose="02000000000000000000" pitchFamily="2" charset="0"/>
              <a:ea typeface="Roboto Light" panose="02000000000000000000" pitchFamily="2" charset="0"/>
            </a:rPr>
            <a:t>Increased research to better understand the experience and needs of SMEs in fragile settings has revealed that local firms are essential in times of fragility.</a:t>
          </a:r>
        </a:p>
      </dsp:txBody>
      <dsp:txXfrm>
        <a:off x="587730" y="1733589"/>
        <a:ext cx="22484053" cy="1279806"/>
      </dsp:txXfrm>
    </dsp:sp>
    <dsp:sp modelId="{164F9F57-8B90-4432-B953-C66F067A3026}">
      <dsp:nvSpPr>
        <dsp:cNvPr id="0" name=""/>
        <dsp:cNvSpPr/>
      </dsp:nvSpPr>
      <dsp:spPr>
        <a:xfrm>
          <a:off x="587730" y="3013396"/>
          <a:ext cx="1877049" cy="312841"/>
        </a:xfrm>
        <a:prstGeom prst="parallelogram">
          <a:avLst>
            <a:gd name="adj" fmla="val 140840"/>
          </a:avLst>
        </a:prstGeom>
        <a:solidFill>
          <a:schemeClr val="accent5">
            <a:hueOff val="-676668"/>
            <a:satOff val="-2451"/>
            <a:lumOff val="201"/>
            <a:alphaOff val="0"/>
          </a:schemeClr>
        </a:solidFill>
        <a:ln w="12700" cap="flat" cmpd="sng" algn="ctr">
          <a:solidFill>
            <a:schemeClr val="accent5">
              <a:hueOff val="-676668"/>
              <a:satOff val="-2451"/>
              <a:lumOff val="2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94C59-BA55-4B67-AA6B-4A086BE9C67B}">
      <dsp:nvSpPr>
        <dsp:cNvPr id="0" name=""/>
        <dsp:cNvSpPr/>
      </dsp:nvSpPr>
      <dsp:spPr>
        <a:xfrm>
          <a:off x="2574275" y="3013396"/>
          <a:ext cx="1877049" cy="312841"/>
        </a:xfrm>
        <a:prstGeom prst="parallelogram">
          <a:avLst>
            <a:gd name="adj" fmla="val 140840"/>
          </a:avLst>
        </a:prstGeom>
        <a:solidFill>
          <a:schemeClr val="accent5">
            <a:hueOff val="-773335"/>
            <a:satOff val="-2801"/>
            <a:lumOff val="229"/>
            <a:alphaOff val="0"/>
          </a:schemeClr>
        </a:solidFill>
        <a:ln w="12700" cap="flat" cmpd="sng" algn="ctr">
          <a:solidFill>
            <a:schemeClr val="accent5">
              <a:hueOff val="-773335"/>
              <a:satOff val="-2801"/>
              <a:lumOff val="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9544F-8EBB-45D4-B107-6B20F67EF6C0}">
      <dsp:nvSpPr>
        <dsp:cNvPr id="0" name=""/>
        <dsp:cNvSpPr/>
      </dsp:nvSpPr>
      <dsp:spPr>
        <a:xfrm>
          <a:off x="4560819" y="3013396"/>
          <a:ext cx="1877049" cy="312841"/>
        </a:xfrm>
        <a:prstGeom prst="parallelogram">
          <a:avLst>
            <a:gd name="adj" fmla="val 140840"/>
          </a:avLst>
        </a:prstGeom>
        <a:solidFill>
          <a:schemeClr val="accent5">
            <a:hueOff val="-870002"/>
            <a:satOff val="-3151"/>
            <a:lumOff val="258"/>
            <a:alphaOff val="0"/>
          </a:schemeClr>
        </a:solidFill>
        <a:ln w="12700" cap="flat" cmpd="sng" algn="ctr">
          <a:solidFill>
            <a:schemeClr val="accent5">
              <a:hueOff val="-870002"/>
              <a:satOff val="-3151"/>
              <a:lumOff val="2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87FBC-8826-4F79-A87B-E7D7B8A92191}">
      <dsp:nvSpPr>
        <dsp:cNvPr id="0" name=""/>
        <dsp:cNvSpPr/>
      </dsp:nvSpPr>
      <dsp:spPr>
        <a:xfrm>
          <a:off x="6547363" y="3013396"/>
          <a:ext cx="1877049" cy="312841"/>
        </a:xfrm>
        <a:prstGeom prst="parallelogram">
          <a:avLst>
            <a:gd name="adj" fmla="val 140840"/>
          </a:avLst>
        </a:prstGeom>
        <a:solidFill>
          <a:schemeClr val="accent5">
            <a:hueOff val="-966669"/>
            <a:satOff val="-3501"/>
            <a:lumOff val="287"/>
            <a:alphaOff val="0"/>
          </a:schemeClr>
        </a:solidFill>
        <a:ln w="12700" cap="flat" cmpd="sng" algn="ctr">
          <a:solidFill>
            <a:schemeClr val="accent5">
              <a:hueOff val="-966669"/>
              <a:satOff val="-3501"/>
              <a:lumOff val="2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3C195-3053-42AB-83E8-C5E6BF50C6F3}">
      <dsp:nvSpPr>
        <dsp:cNvPr id="0" name=""/>
        <dsp:cNvSpPr/>
      </dsp:nvSpPr>
      <dsp:spPr>
        <a:xfrm>
          <a:off x="8533908" y="3013396"/>
          <a:ext cx="1877049" cy="312841"/>
        </a:xfrm>
        <a:prstGeom prst="parallelogram">
          <a:avLst>
            <a:gd name="adj" fmla="val 140840"/>
          </a:avLst>
        </a:prstGeom>
        <a:solidFill>
          <a:schemeClr val="accent5">
            <a:hueOff val="-1063336"/>
            <a:satOff val="-3851"/>
            <a:lumOff val="316"/>
            <a:alphaOff val="0"/>
          </a:schemeClr>
        </a:solidFill>
        <a:ln w="12700" cap="flat" cmpd="sng" algn="ctr">
          <a:solidFill>
            <a:schemeClr val="accent5">
              <a:hueOff val="-1063336"/>
              <a:satOff val="-3851"/>
              <a:lumOff val="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043B69-12F6-4D96-A4EA-230DFB31C387}">
      <dsp:nvSpPr>
        <dsp:cNvPr id="0" name=""/>
        <dsp:cNvSpPr/>
      </dsp:nvSpPr>
      <dsp:spPr>
        <a:xfrm>
          <a:off x="10520452" y="3013396"/>
          <a:ext cx="1877049" cy="312841"/>
        </a:xfrm>
        <a:prstGeom prst="parallelogram">
          <a:avLst>
            <a:gd name="adj" fmla="val 140840"/>
          </a:avLst>
        </a:prstGeom>
        <a:solidFill>
          <a:schemeClr val="accent5">
            <a:hueOff val="-1160003"/>
            <a:satOff val="-4201"/>
            <a:lumOff val="344"/>
            <a:alphaOff val="0"/>
          </a:schemeClr>
        </a:solidFill>
        <a:ln w="12700" cap="flat" cmpd="sng" algn="ctr">
          <a:solidFill>
            <a:schemeClr val="accent5">
              <a:hueOff val="-1160003"/>
              <a:satOff val="-4201"/>
              <a:lumOff val="3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FBE48-3914-4652-B914-A5554DD87E9D}">
      <dsp:nvSpPr>
        <dsp:cNvPr id="0" name=""/>
        <dsp:cNvSpPr/>
      </dsp:nvSpPr>
      <dsp:spPr>
        <a:xfrm>
          <a:off x="12506997" y="3013396"/>
          <a:ext cx="1877049" cy="312841"/>
        </a:xfrm>
        <a:prstGeom prst="parallelogram">
          <a:avLst>
            <a:gd name="adj" fmla="val 140840"/>
          </a:avLst>
        </a:prstGeom>
        <a:solidFill>
          <a:schemeClr val="accent5">
            <a:hueOff val="-1256670"/>
            <a:satOff val="-4552"/>
            <a:lumOff val="373"/>
            <a:alphaOff val="0"/>
          </a:schemeClr>
        </a:solidFill>
        <a:ln w="12700" cap="flat" cmpd="sng" algn="ctr">
          <a:solidFill>
            <a:schemeClr val="accent5">
              <a:hueOff val="-1256670"/>
              <a:satOff val="-4552"/>
              <a:lumOff val="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6B11C-4C7F-42FB-97D2-A1A1CD430F6A}">
      <dsp:nvSpPr>
        <dsp:cNvPr id="0" name=""/>
        <dsp:cNvSpPr/>
      </dsp:nvSpPr>
      <dsp:spPr>
        <a:xfrm>
          <a:off x="587730" y="3461692"/>
          <a:ext cx="22484053" cy="127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just" defTabSz="1333500">
            <a:lnSpc>
              <a:spcPct val="90000"/>
            </a:lnSpc>
            <a:spcBef>
              <a:spcPct val="0"/>
            </a:spcBef>
            <a:spcAft>
              <a:spcPct val="35000"/>
            </a:spcAft>
            <a:buNone/>
          </a:pPr>
          <a:r>
            <a:rPr lang="en-US" sz="3000" kern="1200" dirty="0">
              <a:latin typeface="Roboto Light" panose="02000000000000000000" pitchFamily="2" charset="0"/>
              <a:ea typeface="Roboto Light" panose="02000000000000000000" pitchFamily="2" charset="0"/>
            </a:rPr>
            <a:t>Local SMEs are shown to have greater flexibility enabling them to have a business continuity </a:t>
          </a:r>
        </a:p>
      </dsp:txBody>
      <dsp:txXfrm>
        <a:off x="587730" y="3461692"/>
        <a:ext cx="22484053" cy="1279806"/>
      </dsp:txXfrm>
    </dsp:sp>
    <dsp:sp modelId="{C28269D5-4432-4903-8614-71997B709E09}">
      <dsp:nvSpPr>
        <dsp:cNvPr id="0" name=""/>
        <dsp:cNvSpPr/>
      </dsp:nvSpPr>
      <dsp:spPr>
        <a:xfrm>
          <a:off x="587730" y="4741499"/>
          <a:ext cx="1877049" cy="312841"/>
        </a:xfrm>
        <a:prstGeom prst="parallelogram">
          <a:avLst>
            <a:gd name="adj" fmla="val 140840"/>
          </a:avLst>
        </a:prstGeom>
        <a:solidFill>
          <a:schemeClr val="accent5">
            <a:hueOff val="-1353337"/>
            <a:satOff val="-4902"/>
            <a:lumOff val="402"/>
            <a:alphaOff val="0"/>
          </a:schemeClr>
        </a:solidFill>
        <a:ln w="12700" cap="flat" cmpd="sng" algn="ctr">
          <a:solidFill>
            <a:schemeClr val="accent5">
              <a:hueOff val="-1353337"/>
              <a:satOff val="-4902"/>
              <a:lumOff val="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14208-6195-4E39-B4A6-C8A19CAEB761}">
      <dsp:nvSpPr>
        <dsp:cNvPr id="0" name=""/>
        <dsp:cNvSpPr/>
      </dsp:nvSpPr>
      <dsp:spPr>
        <a:xfrm>
          <a:off x="2574275" y="4741499"/>
          <a:ext cx="1877049" cy="312841"/>
        </a:xfrm>
        <a:prstGeom prst="parallelogram">
          <a:avLst>
            <a:gd name="adj" fmla="val 140840"/>
          </a:avLst>
        </a:prstGeom>
        <a:solidFill>
          <a:schemeClr val="accent5">
            <a:hueOff val="-1450003"/>
            <a:satOff val="-5252"/>
            <a:lumOff val="430"/>
            <a:alphaOff val="0"/>
          </a:schemeClr>
        </a:solidFill>
        <a:ln w="12700" cap="flat" cmpd="sng" algn="ctr">
          <a:solidFill>
            <a:schemeClr val="accent5">
              <a:hueOff val="-1450003"/>
              <a:satOff val="-5252"/>
              <a:lumOff val="4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B609D-ABA9-4605-A50F-71E1A6225A63}">
      <dsp:nvSpPr>
        <dsp:cNvPr id="0" name=""/>
        <dsp:cNvSpPr/>
      </dsp:nvSpPr>
      <dsp:spPr>
        <a:xfrm>
          <a:off x="4560819" y="4741499"/>
          <a:ext cx="1877049" cy="312841"/>
        </a:xfrm>
        <a:prstGeom prst="parallelogram">
          <a:avLst>
            <a:gd name="adj" fmla="val 140840"/>
          </a:avLst>
        </a:prstGeom>
        <a:solidFill>
          <a:schemeClr val="accent5">
            <a:hueOff val="-1546670"/>
            <a:satOff val="-5602"/>
            <a:lumOff val="459"/>
            <a:alphaOff val="0"/>
          </a:schemeClr>
        </a:solidFill>
        <a:ln w="12700" cap="flat" cmpd="sng" algn="ctr">
          <a:solidFill>
            <a:schemeClr val="accent5">
              <a:hueOff val="-1546670"/>
              <a:satOff val="-5602"/>
              <a:lumOff val="4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1BF6B-83A4-49CE-BEA3-99198B3FF13A}">
      <dsp:nvSpPr>
        <dsp:cNvPr id="0" name=""/>
        <dsp:cNvSpPr/>
      </dsp:nvSpPr>
      <dsp:spPr>
        <a:xfrm>
          <a:off x="6547363" y="4741499"/>
          <a:ext cx="1877049" cy="312841"/>
        </a:xfrm>
        <a:prstGeom prst="parallelogram">
          <a:avLst>
            <a:gd name="adj" fmla="val 140840"/>
          </a:avLst>
        </a:prstGeom>
        <a:solidFill>
          <a:schemeClr val="accent5">
            <a:hueOff val="-1643337"/>
            <a:satOff val="-5952"/>
            <a:lumOff val="488"/>
            <a:alphaOff val="0"/>
          </a:schemeClr>
        </a:solidFill>
        <a:ln w="12700" cap="flat" cmpd="sng" algn="ctr">
          <a:solidFill>
            <a:schemeClr val="accent5">
              <a:hueOff val="-1643337"/>
              <a:satOff val="-5952"/>
              <a:lumOff val="4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34FF9-652D-4198-9DB0-24D56B4E8726}">
      <dsp:nvSpPr>
        <dsp:cNvPr id="0" name=""/>
        <dsp:cNvSpPr/>
      </dsp:nvSpPr>
      <dsp:spPr>
        <a:xfrm>
          <a:off x="8533908" y="4741499"/>
          <a:ext cx="1877049" cy="312841"/>
        </a:xfrm>
        <a:prstGeom prst="parallelogram">
          <a:avLst>
            <a:gd name="adj" fmla="val 140840"/>
          </a:avLst>
        </a:prstGeom>
        <a:solidFill>
          <a:schemeClr val="accent5">
            <a:hueOff val="-1740004"/>
            <a:satOff val="-6302"/>
            <a:lumOff val="516"/>
            <a:alphaOff val="0"/>
          </a:schemeClr>
        </a:solidFill>
        <a:ln w="12700" cap="flat" cmpd="sng" algn="ctr">
          <a:solidFill>
            <a:schemeClr val="accent5">
              <a:hueOff val="-1740004"/>
              <a:satOff val="-6302"/>
              <a:lumOff val="5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07160-93CF-4CE6-9EDD-75D9693F8EF4}">
      <dsp:nvSpPr>
        <dsp:cNvPr id="0" name=""/>
        <dsp:cNvSpPr/>
      </dsp:nvSpPr>
      <dsp:spPr>
        <a:xfrm>
          <a:off x="10520452" y="4741499"/>
          <a:ext cx="1877049" cy="312841"/>
        </a:xfrm>
        <a:prstGeom prst="parallelogram">
          <a:avLst>
            <a:gd name="adj" fmla="val 140840"/>
          </a:avLst>
        </a:prstGeom>
        <a:solidFill>
          <a:schemeClr val="accent5">
            <a:hueOff val="-1836671"/>
            <a:satOff val="-6652"/>
            <a:lumOff val="545"/>
            <a:alphaOff val="0"/>
          </a:schemeClr>
        </a:solidFill>
        <a:ln w="12700" cap="flat" cmpd="sng" algn="ctr">
          <a:solidFill>
            <a:schemeClr val="accent5">
              <a:hueOff val="-1836671"/>
              <a:satOff val="-6652"/>
              <a:lumOff val="5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73E92-C7B0-4CDE-A252-E319B2410277}">
      <dsp:nvSpPr>
        <dsp:cNvPr id="0" name=""/>
        <dsp:cNvSpPr/>
      </dsp:nvSpPr>
      <dsp:spPr>
        <a:xfrm>
          <a:off x="12506997" y="4741499"/>
          <a:ext cx="1877049" cy="312841"/>
        </a:xfrm>
        <a:prstGeom prst="parallelogram">
          <a:avLst>
            <a:gd name="adj" fmla="val 140840"/>
          </a:avLst>
        </a:prstGeom>
        <a:solidFill>
          <a:schemeClr val="accent5">
            <a:hueOff val="-1933338"/>
            <a:satOff val="-7002"/>
            <a:lumOff val="574"/>
            <a:alphaOff val="0"/>
          </a:schemeClr>
        </a:solidFill>
        <a:ln w="12700" cap="flat" cmpd="sng" algn="ctr">
          <a:solidFill>
            <a:schemeClr val="accent5">
              <a:hueOff val="-1933338"/>
              <a:satOff val="-7002"/>
              <a:lumOff val="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C6FC0-29DF-4AB5-80BE-6E49BD914DF6}">
      <dsp:nvSpPr>
        <dsp:cNvPr id="0" name=""/>
        <dsp:cNvSpPr/>
      </dsp:nvSpPr>
      <dsp:spPr>
        <a:xfrm>
          <a:off x="587730" y="5189795"/>
          <a:ext cx="22484053" cy="127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just" defTabSz="1289050">
            <a:lnSpc>
              <a:spcPct val="90000"/>
            </a:lnSpc>
            <a:spcBef>
              <a:spcPct val="0"/>
            </a:spcBef>
            <a:spcAft>
              <a:spcPct val="35000"/>
            </a:spcAft>
            <a:buNone/>
          </a:pPr>
          <a:r>
            <a:rPr lang="en-US" sz="2900" kern="1200" dirty="0">
              <a:latin typeface="Roboto Light" panose="02000000000000000000" pitchFamily="2" charset="0"/>
              <a:ea typeface="Roboto Light" panose="02000000000000000000" pitchFamily="2" charset="0"/>
            </a:rPr>
            <a:t>SMEs also provide jobs for people in need, essential for both livelihood support during times of conflict and fragility and in reconstruction and development to bring about stability.</a:t>
          </a:r>
        </a:p>
      </dsp:txBody>
      <dsp:txXfrm>
        <a:off x="587730" y="5189795"/>
        <a:ext cx="22484053" cy="1279806"/>
      </dsp:txXfrm>
    </dsp:sp>
    <dsp:sp modelId="{D089F6D3-E3DD-4903-93B2-64D0DA1A7AD0}">
      <dsp:nvSpPr>
        <dsp:cNvPr id="0" name=""/>
        <dsp:cNvSpPr/>
      </dsp:nvSpPr>
      <dsp:spPr>
        <a:xfrm>
          <a:off x="587730" y="6469602"/>
          <a:ext cx="1877049" cy="312841"/>
        </a:xfrm>
        <a:prstGeom prst="parallelogram">
          <a:avLst>
            <a:gd name="adj" fmla="val 140840"/>
          </a:avLst>
        </a:prstGeom>
        <a:solidFill>
          <a:schemeClr val="accent5">
            <a:hueOff val="-2030005"/>
            <a:satOff val="-7353"/>
            <a:lumOff val="602"/>
            <a:alphaOff val="0"/>
          </a:schemeClr>
        </a:solidFill>
        <a:ln w="12700" cap="flat" cmpd="sng" algn="ctr">
          <a:solidFill>
            <a:schemeClr val="accent5">
              <a:hueOff val="-2030005"/>
              <a:satOff val="-7353"/>
              <a:lumOff val="6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ACAF4-59B4-4B86-90E5-7488E9636863}">
      <dsp:nvSpPr>
        <dsp:cNvPr id="0" name=""/>
        <dsp:cNvSpPr/>
      </dsp:nvSpPr>
      <dsp:spPr>
        <a:xfrm>
          <a:off x="2574275" y="6469602"/>
          <a:ext cx="1877049" cy="312841"/>
        </a:xfrm>
        <a:prstGeom prst="parallelogram">
          <a:avLst>
            <a:gd name="adj" fmla="val 140840"/>
          </a:avLst>
        </a:prstGeom>
        <a:solidFill>
          <a:schemeClr val="accent5">
            <a:hueOff val="-2126672"/>
            <a:satOff val="-7703"/>
            <a:lumOff val="631"/>
            <a:alphaOff val="0"/>
          </a:schemeClr>
        </a:solidFill>
        <a:ln w="12700" cap="flat" cmpd="sng" algn="ctr">
          <a:solidFill>
            <a:schemeClr val="accent5">
              <a:hueOff val="-2126672"/>
              <a:satOff val="-7703"/>
              <a:lumOff val="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38165-A7D8-4A21-BEF7-2CD81A40C52F}">
      <dsp:nvSpPr>
        <dsp:cNvPr id="0" name=""/>
        <dsp:cNvSpPr/>
      </dsp:nvSpPr>
      <dsp:spPr>
        <a:xfrm>
          <a:off x="4560819" y="6469602"/>
          <a:ext cx="1877049" cy="312841"/>
        </a:xfrm>
        <a:prstGeom prst="parallelogram">
          <a:avLst>
            <a:gd name="adj" fmla="val 140840"/>
          </a:avLst>
        </a:prstGeom>
        <a:solidFill>
          <a:schemeClr val="accent5">
            <a:hueOff val="-2223338"/>
            <a:satOff val="-8053"/>
            <a:lumOff val="660"/>
            <a:alphaOff val="0"/>
          </a:schemeClr>
        </a:solidFill>
        <a:ln w="12700" cap="flat" cmpd="sng" algn="ctr">
          <a:solidFill>
            <a:schemeClr val="accent5">
              <a:hueOff val="-2223338"/>
              <a:satOff val="-8053"/>
              <a:lumOff val="6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60E26-0804-42AC-901D-A9028FFAE8B2}">
      <dsp:nvSpPr>
        <dsp:cNvPr id="0" name=""/>
        <dsp:cNvSpPr/>
      </dsp:nvSpPr>
      <dsp:spPr>
        <a:xfrm>
          <a:off x="6547363" y="6469602"/>
          <a:ext cx="1877049" cy="312841"/>
        </a:xfrm>
        <a:prstGeom prst="parallelogram">
          <a:avLst>
            <a:gd name="adj" fmla="val 140840"/>
          </a:avLst>
        </a:prstGeom>
        <a:solidFill>
          <a:schemeClr val="accent5">
            <a:hueOff val="-2320005"/>
            <a:satOff val="-8403"/>
            <a:lumOff val="688"/>
            <a:alphaOff val="0"/>
          </a:schemeClr>
        </a:solidFill>
        <a:ln w="12700" cap="flat" cmpd="sng" algn="ctr">
          <a:solidFill>
            <a:schemeClr val="accent5">
              <a:hueOff val="-2320005"/>
              <a:satOff val="-8403"/>
              <a:lumOff val="6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756FE-9BF8-49E2-85F8-235B642E4837}">
      <dsp:nvSpPr>
        <dsp:cNvPr id="0" name=""/>
        <dsp:cNvSpPr/>
      </dsp:nvSpPr>
      <dsp:spPr>
        <a:xfrm>
          <a:off x="8533908" y="6469602"/>
          <a:ext cx="1877049" cy="312841"/>
        </a:xfrm>
        <a:prstGeom prst="parallelogram">
          <a:avLst>
            <a:gd name="adj" fmla="val 140840"/>
          </a:avLst>
        </a:prstGeom>
        <a:solidFill>
          <a:schemeClr val="accent5">
            <a:hueOff val="-2416672"/>
            <a:satOff val="-8753"/>
            <a:lumOff val="717"/>
            <a:alphaOff val="0"/>
          </a:schemeClr>
        </a:solidFill>
        <a:ln w="12700" cap="flat" cmpd="sng" algn="ctr">
          <a:solidFill>
            <a:schemeClr val="accent5">
              <a:hueOff val="-2416672"/>
              <a:satOff val="-8753"/>
              <a:lumOff val="7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155B6-B3FC-43A2-9A1C-3CCC0B6F14C7}">
      <dsp:nvSpPr>
        <dsp:cNvPr id="0" name=""/>
        <dsp:cNvSpPr/>
      </dsp:nvSpPr>
      <dsp:spPr>
        <a:xfrm>
          <a:off x="10520452" y="6469602"/>
          <a:ext cx="1877049" cy="312841"/>
        </a:xfrm>
        <a:prstGeom prst="parallelogram">
          <a:avLst>
            <a:gd name="adj" fmla="val 140840"/>
          </a:avLst>
        </a:prstGeom>
        <a:solidFill>
          <a:schemeClr val="accent5">
            <a:hueOff val="-2513339"/>
            <a:satOff val="-9103"/>
            <a:lumOff val="746"/>
            <a:alphaOff val="0"/>
          </a:schemeClr>
        </a:solidFill>
        <a:ln w="12700" cap="flat" cmpd="sng" algn="ctr">
          <a:solidFill>
            <a:schemeClr val="accent5">
              <a:hueOff val="-2513339"/>
              <a:satOff val="-9103"/>
              <a:lumOff val="7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3F2B1-F79C-41B7-9C07-8FD567660355}">
      <dsp:nvSpPr>
        <dsp:cNvPr id="0" name=""/>
        <dsp:cNvSpPr/>
      </dsp:nvSpPr>
      <dsp:spPr>
        <a:xfrm>
          <a:off x="12506997" y="6469602"/>
          <a:ext cx="1877049" cy="312841"/>
        </a:xfrm>
        <a:prstGeom prst="parallelogram">
          <a:avLst>
            <a:gd name="adj" fmla="val 140840"/>
          </a:avLst>
        </a:prstGeom>
        <a:solidFill>
          <a:schemeClr val="accent5">
            <a:hueOff val="-2610006"/>
            <a:satOff val="-9453"/>
            <a:lumOff val="774"/>
            <a:alphaOff val="0"/>
          </a:schemeClr>
        </a:solidFill>
        <a:ln w="12700" cap="flat" cmpd="sng" algn="ctr">
          <a:solidFill>
            <a:schemeClr val="accent5">
              <a:hueOff val="-2610006"/>
              <a:satOff val="-9453"/>
              <a:lumOff val="7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19C41-9D00-4A85-9289-E174C9C07F5F}">
      <dsp:nvSpPr>
        <dsp:cNvPr id="0" name=""/>
        <dsp:cNvSpPr/>
      </dsp:nvSpPr>
      <dsp:spPr>
        <a:xfrm>
          <a:off x="587730" y="6917898"/>
          <a:ext cx="22484053" cy="127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just" defTabSz="1289050">
            <a:lnSpc>
              <a:spcPct val="90000"/>
            </a:lnSpc>
            <a:spcBef>
              <a:spcPct val="0"/>
            </a:spcBef>
            <a:spcAft>
              <a:spcPct val="35000"/>
            </a:spcAft>
            <a:buNone/>
          </a:pPr>
          <a:r>
            <a:rPr lang="en-US" sz="2900" kern="1200" dirty="0">
              <a:latin typeface="Roboto Light" panose="02000000000000000000" pitchFamily="2" charset="0"/>
              <a:ea typeface="Roboto Light" panose="02000000000000000000" pitchFamily="2" charset="0"/>
            </a:rPr>
            <a:t>Many SMEs are forced to close during these critical and the majority of them are women-owned or led SMEs exacerbating the barriers to women entrepreneurship. </a:t>
          </a:r>
        </a:p>
      </dsp:txBody>
      <dsp:txXfrm>
        <a:off x="587730" y="6917898"/>
        <a:ext cx="22484053" cy="1279806"/>
      </dsp:txXfrm>
    </dsp:sp>
    <dsp:sp modelId="{0450C29C-0397-4522-ABA5-54CAC5F8EF31}">
      <dsp:nvSpPr>
        <dsp:cNvPr id="0" name=""/>
        <dsp:cNvSpPr/>
      </dsp:nvSpPr>
      <dsp:spPr>
        <a:xfrm>
          <a:off x="587730" y="8197705"/>
          <a:ext cx="1877049" cy="312841"/>
        </a:xfrm>
        <a:prstGeom prst="parallelogram">
          <a:avLst>
            <a:gd name="adj" fmla="val 140840"/>
          </a:avLst>
        </a:prstGeom>
        <a:solidFill>
          <a:schemeClr val="accent5">
            <a:hueOff val="-2706673"/>
            <a:satOff val="-9803"/>
            <a:lumOff val="803"/>
            <a:alphaOff val="0"/>
          </a:schemeClr>
        </a:solidFill>
        <a:ln w="12700" cap="flat" cmpd="sng" algn="ctr">
          <a:solidFill>
            <a:schemeClr val="accent5">
              <a:hueOff val="-2706673"/>
              <a:satOff val="-9803"/>
              <a:lumOff val="8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513D9-ABDB-428C-95A4-2350AFAE0CC3}">
      <dsp:nvSpPr>
        <dsp:cNvPr id="0" name=""/>
        <dsp:cNvSpPr/>
      </dsp:nvSpPr>
      <dsp:spPr>
        <a:xfrm>
          <a:off x="2574275" y="8197705"/>
          <a:ext cx="1877049" cy="312841"/>
        </a:xfrm>
        <a:prstGeom prst="parallelogram">
          <a:avLst>
            <a:gd name="adj" fmla="val 140840"/>
          </a:avLst>
        </a:prstGeom>
        <a:solidFill>
          <a:schemeClr val="accent5">
            <a:hueOff val="-2803340"/>
            <a:satOff val="-10154"/>
            <a:lumOff val="832"/>
            <a:alphaOff val="0"/>
          </a:schemeClr>
        </a:solidFill>
        <a:ln w="12700" cap="flat" cmpd="sng" algn="ctr">
          <a:solidFill>
            <a:schemeClr val="accent5">
              <a:hueOff val="-2803340"/>
              <a:satOff val="-10154"/>
              <a:lumOff val="8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663C8-522D-44BE-A7AD-37C36095A3F7}">
      <dsp:nvSpPr>
        <dsp:cNvPr id="0" name=""/>
        <dsp:cNvSpPr/>
      </dsp:nvSpPr>
      <dsp:spPr>
        <a:xfrm>
          <a:off x="4560819" y="8197705"/>
          <a:ext cx="1877049" cy="312841"/>
        </a:xfrm>
        <a:prstGeom prst="parallelogram">
          <a:avLst>
            <a:gd name="adj" fmla="val 140840"/>
          </a:avLst>
        </a:prstGeom>
        <a:solidFill>
          <a:schemeClr val="accent5">
            <a:hueOff val="-2900007"/>
            <a:satOff val="-10504"/>
            <a:lumOff val="860"/>
            <a:alphaOff val="0"/>
          </a:schemeClr>
        </a:solidFill>
        <a:ln w="12700" cap="flat" cmpd="sng" algn="ctr">
          <a:solidFill>
            <a:schemeClr val="accent5">
              <a:hueOff val="-2900007"/>
              <a:satOff val="-10504"/>
              <a:lumOff val="8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86072-C1F9-461D-8942-DD058DB0D477}">
      <dsp:nvSpPr>
        <dsp:cNvPr id="0" name=""/>
        <dsp:cNvSpPr/>
      </dsp:nvSpPr>
      <dsp:spPr>
        <a:xfrm>
          <a:off x="6547363" y="8197705"/>
          <a:ext cx="1877049" cy="312841"/>
        </a:xfrm>
        <a:prstGeom prst="parallelogram">
          <a:avLst>
            <a:gd name="adj" fmla="val 140840"/>
          </a:avLst>
        </a:prstGeom>
        <a:solidFill>
          <a:schemeClr val="accent5">
            <a:hueOff val="-2996674"/>
            <a:satOff val="-10854"/>
            <a:lumOff val="889"/>
            <a:alphaOff val="0"/>
          </a:schemeClr>
        </a:solidFill>
        <a:ln w="12700" cap="flat" cmpd="sng" algn="ctr">
          <a:solidFill>
            <a:schemeClr val="accent5">
              <a:hueOff val="-2996674"/>
              <a:satOff val="-10854"/>
              <a:lumOff val="8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DD579-B6CB-4D6B-B452-3695188D4BBC}">
      <dsp:nvSpPr>
        <dsp:cNvPr id="0" name=""/>
        <dsp:cNvSpPr/>
      </dsp:nvSpPr>
      <dsp:spPr>
        <a:xfrm>
          <a:off x="8533908" y="8197705"/>
          <a:ext cx="1877049" cy="312841"/>
        </a:xfrm>
        <a:prstGeom prst="parallelogram">
          <a:avLst>
            <a:gd name="adj" fmla="val 140840"/>
          </a:avLst>
        </a:prstGeom>
        <a:solidFill>
          <a:schemeClr val="accent5">
            <a:hueOff val="-3093341"/>
            <a:satOff val="-11204"/>
            <a:lumOff val="918"/>
            <a:alphaOff val="0"/>
          </a:schemeClr>
        </a:solidFill>
        <a:ln w="12700" cap="flat" cmpd="sng" algn="ctr">
          <a:solidFill>
            <a:schemeClr val="accent5">
              <a:hueOff val="-3093341"/>
              <a:satOff val="-11204"/>
              <a:lumOff val="9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876BD-7A07-4CD6-9B73-5D786C2EEAA7}">
      <dsp:nvSpPr>
        <dsp:cNvPr id="0" name=""/>
        <dsp:cNvSpPr/>
      </dsp:nvSpPr>
      <dsp:spPr>
        <a:xfrm>
          <a:off x="10520452" y="8197705"/>
          <a:ext cx="1877049" cy="312841"/>
        </a:xfrm>
        <a:prstGeom prst="parallelogram">
          <a:avLst>
            <a:gd name="adj" fmla="val 140840"/>
          </a:avLst>
        </a:prstGeom>
        <a:solidFill>
          <a:schemeClr val="accent5">
            <a:hueOff val="-3190007"/>
            <a:satOff val="-11554"/>
            <a:lumOff val="947"/>
            <a:alphaOff val="0"/>
          </a:schemeClr>
        </a:solidFill>
        <a:ln w="12700" cap="flat" cmpd="sng" algn="ctr">
          <a:solidFill>
            <a:schemeClr val="accent5">
              <a:hueOff val="-3190007"/>
              <a:satOff val="-11554"/>
              <a:lumOff val="9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CB818-EF76-4B20-BFE3-E8B021EEEE91}">
      <dsp:nvSpPr>
        <dsp:cNvPr id="0" name=""/>
        <dsp:cNvSpPr/>
      </dsp:nvSpPr>
      <dsp:spPr>
        <a:xfrm>
          <a:off x="12506997" y="8197705"/>
          <a:ext cx="1877049" cy="312841"/>
        </a:xfrm>
        <a:prstGeom prst="parallelogram">
          <a:avLst>
            <a:gd name="adj" fmla="val 140840"/>
          </a:avLst>
        </a:prstGeom>
        <a:solidFill>
          <a:schemeClr val="accent5">
            <a:hueOff val="-3286674"/>
            <a:satOff val="-11904"/>
            <a:lumOff val="975"/>
            <a:alphaOff val="0"/>
          </a:schemeClr>
        </a:solidFill>
        <a:ln w="12700" cap="flat" cmpd="sng" algn="ctr">
          <a:solidFill>
            <a:schemeClr val="accent5">
              <a:hueOff val="-3286674"/>
              <a:satOff val="-11904"/>
              <a:lumOff val="9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31A92-3BF2-4BE6-8B0B-807A47BBFF3C}">
      <dsp:nvSpPr>
        <dsp:cNvPr id="0" name=""/>
        <dsp:cNvSpPr/>
      </dsp:nvSpPr>
      <dsp:spPr>
        <a:xfrm>
          <a:off x="587730" y="8646001"/>
          <a:ext cx="22484053" cy="127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just" defTabSz="1244600">
            <a:lnSpc>
              <a:spcPct val="90000"/>
            </a:lnSpc>
            <a:spcBef>
              <a:spcPct val="0"/>
            </a:spcBef>
            <a:spcAft>
              <a:spcPct val="35000"/>
            </a:spcAft>
            <a:buNone/>
          </a:pPr>
          <a:r>
            <a:rPr lang="en-US" sz="2800" kern="1200" dirty="0">
              <a:latin typeface="Roboto Light" panose="02000000000000000000" pitchFamily="2" charset="0"/>
              <a:ea typeface="Roboto Light" panose="02000000000000000000" pitchFamily="2" charset="0"/>
            </a:rPr>
            <a:t>During periods of conflict, women have even less opportunities for employment. According to the OECD, 43% of those in severe poverty live in countries in fragile situations, 70% of which are women, youth and children. </a:t>
          </a:r>
        </a:p>
      </dsp:txBody>
      <dsp:txXfrm>
        <a:off x="587730" y="8646001"/>
        <a:ext cx="22484053" cy="1279806"/>
      </dsp:txXfrm>
    </dsp:sp>
    <dsp:sp modelId="{E063609F-6857-4B28-940D-8A0904D2CC60}">
      <dsp:nvSpPr>
        <dsp:cNvPr id="0" name=""/>
        <dsp:cNvSpPr/>
      </dsp:nvSpPr>
      <dsp:spPr>
        <a:xfrm>
          <a:off x="587730" y="9925808"/>
          <a:ext cx="1877049" cy="312841"/>
        </a:xfrm>
        <a:prstGeom prst="parallelogram">
          <a:avLst>
            <a:gd name="adj" fmla="val 140840"/>
          </a:avLst>
        </a:prstGeom>
        <a:solidFill>
          <a:schemeClr val="accent5">
            <a:hueOff val="-3383341"/>
            <a:satOff val="-12254"/>
            <a:lumOff val="1004"/>
            <a:alphaOff val="0"/>
          </a:schemeClr>
        </a:solidFill>
        <a:ln w="12700" cap="flat" cmpd="sng" algn="ctr">
          <a:solidFill>
            <a:schemeClr val="accent5">
              <a:hueOff val="-3383341"/>
              <a:satOff val="-12254"/>
              <a:lumOff val="10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57D52-5F9C-4E05-891B-5D7E73B47A84}">
      <dsp:nvSpPr>
        <dsp:cNvPr id="0" name=""/>
        <dsp:cNvSpPr/>
      </dsp:nvSpPr>
      <dsp:spPr>
        <a:xfrm>
          <a:off x="2574275" y="9925808"/>
          <a:ext cx="1877049" cy="312841"/>
        </a:xfrm>
        <a:prstGeom prst="parallelogram">
          <a:avLst>
            <a:gd name="adj" fmla="val 140840"/>
          </a:avLst>
        </a:prstGeom>
        <a:solidFill>
          <a:schemeClr val="accent5">
            <a:hueOff val="-3480008"/>
            <a:satOff val="-12604"/>
            <a:lumOff val="1033"/>
            <a:alphaOff val="0"/>
          </a:schemeClr>
        </a:solidFill>
        <a:ln w="12700" cap="flat" cmpd="sng" algn="ctr">
          <a:solidFill>
            <a:schemeClr val="accent5">
              <a:hueOff val="-3480008"/>
              <a:satOff val="-12604"/>
              <a:lumOff val="10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98F98-D485-4255-B57E-F6858E6316E9}">
      <dsp:nvSpPr>
        <dsp:cNvPr id="0" name=""/>
        <dsp:cNvSpPr/>
      </dsp:nvSpPr>
      <dsp:spPr>
        <a:xfrm>
          <a:off x="4560819" y="9925808"/>
          <a:ext cx="1877049" cy="312841"/>
        </a:xfrm>
        <a:prstGeom prst="parallelogram">
          <a:avLst>
            <a:gd name="adj" fmla="val 140840"/>
          </a:avLst>
        </a:prstGeom>
        <a:solidFill>
          <a:schemeClr val="accent5">
            <a:hueOff val="-3576675"/>
            <a:satOff val="-12955"/>
            <a:lumOff val="1061"/>
            <a:alphaOff val="0"/>
          </a:schemeClr>
        </a:solidFill>
        <a:ln w="12700" cap="flat" cmpd="sng" algn="ctr">
          <a:solidFill>
            <a:schemeClr val="accent5">
              <a:hueOff val="-3576675"/>
              <a:satOff val="-12955"/>
              <a:lumOff val="10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1C87E-D431-4314-AC1B-0015F884B3EA}">
      <dsp:nvSpPr>
        <dsp:cNvPr id="0" name=""/>
        <dsp:cNvSpPr/>
      </dsp:nvSpPr>
      <dsp:spPr>
        <a:xfrm>
          <a:off x="6547363" y="9925808"/>
          <a:ext cx="1877049" cy="312841"/>
        </a:xfrm>
        <a:prstGeom prst="parallelogram">
          <a:avLst>
            <a:gd name="adj" fmla="val 140840"/>
          </a:avLst>
        </a:prstGeom>
        <a:solidFill>
          <a:schemeClr val="accent5">
            <a:hueOff val="-3673342"/>
            <a:satOff val="-13305"/>
            <a:lumOff val="1090"/>
            <a:alphaOff val="0"/>
          </a:schemeClr>
        </a:solidFill>
        <a:ln w="12700" cap="flat" cmpd="sng" algn="ctr">
          <a:solidFill>
            <a:schemeClr val="accent5">
              <a:hueOff val="-3673342"/>
              <a:satOff val="-13305"/>
              <a:lumOff val="10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00BFE-CB94-4082-87B1-B85052773CC5}">
      <dsp:nvSpPr>
        <dsp:cNvPr id="0" name=""/>
        <dsp:cNvSpPr/>
      </dsp:nvSpPr>
      <dsp:spPr>
        <a:xfrm>
          <a:off x="8533908" y="9925808"/>
          <a:ext cx="1877049" cy="312841"/>
        </a:xfrm>
        <a:prstGeom prst="parallelogram">
          <a:avLst>
            <a:gd name="adj" fmla="val 140840"/>
          </a:avLst>
        </a:prstGeom>
        <a:solidFill>
          <a:schemeClr val="accent5">
            <a:hueOff val="-3770009"/>
            <a:satOff val="-13655"/>
            <a:lumOff val="1119"/>
            <a:alphaOff val="0"/>
          </a:schemeClr>
        </a:solidFill>
        <a:ln w="12700" cap="flat" cmpd="sng" algn="ctr">
          <a:solidFill>
            <a:schemeClr val="accent5">
              <a:hueOff val="-3770009"/>
              <a:satOff val="-13655"/>
              <a:lumOff val="11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13346-8EAE-4E13-A063-868D343695FA}">
      <dsp:nvSpPr>
        <dsp:cNvPr id="0" name=""/>
        <dsp:cNvSpPr/>
      </dsp:nvSpPr>
      <dsp:spPr>
        <a:xfrm>
          <a:off x="10520452" y="9925808"/>
          <a:ext cx="1877049" cy="312841"/>
        </a:xfrm>
        <a:prstGeom prst="parallelogram">
          <a:avLst>
            <a:gd name="adj" fmla="val 140840"/>
          </a:avLst>
        </a:prstGeom>
        <a:solidFill>
          <a:schemeClr val="accent5">
            <a:hueOff val="-3866676"/>
            <a:satOff val="-14005"/>
            <a:lumOff val="1147"/>
            <a:alphaOff val="0"/>
          </a:schemeClr>
        </a:solidFill>
        <a:ln w="12700" cap="flat" cmpd="sng" algn="ctr">
          <a:solidFill>
            <a:schemeClr val="accent5">
              <a:hueOff val="-3866676"/>
              <a:satOff val="-14005"/>
              <a:lumOff val="1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0EEE6-80E2-4D2C-9FB4-5F30610C554C}">
      <dsp:nvSpPr>
        <dsp:cNvPr id="0" name=""/>
        <dsp:cNvSpPr/>
      </dsp:nvSpPr>
      <dsp:spPr>
        <a:xfrm>
          <a:off x="12506997" y="9925808"/>
          <a:ext cx="1877049" cy="312841"/>
        </a:xfrm>
        <a:prstGeom prst="parallelogram">
          <a:avLst>
            <a:gd name="adj" fmla="val 140840"/>
          </a:avLst>
        </a:prstGeom>
        <a:solidFill>
          <a:schemeClr val="accent5">
            <a:hueOff val="-3963343"/>
            <a:satOff val="-14355"/>
            <a:lumOff val="1176"/>
            <a:alphaOff val="0"/>
          </a:schemeClr>
        </a:solidFill>
        <a:ln w="12700" cap="flat" cmpd="sng" algn="ctr">
          <a:solidFill>
            <a:schemeClr val="accent5">
              <a:hueOff val="-3963343"/>
              <a:satOff val="-1435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3B30A-14DD-4605-82FA-A3844CA58F7A}">
      <dsp:nvSpPr>
        <dsp:cNvPr id="0" name=""/>
        <dsp:cNvSpPr/>
      </dsp:nvSpPr>
      <dsp:spPr>
        <a:xfrm>
          <a:off x="721933" y="2700"/>
          <a:ext cx="22171415" cy="154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just" defTabSz="1555750" rtl="0">
            <a:lnSpc>
              <a:spcPct val="90000"/>
            </a:lnSpc>
            <a:spcBef>
              <a:spcPct val="0"/>
            </a:spcBef>
            <a:spcAft>
              <a:spcPct val="35000"/>
            </a:spcAft>
            <a:buNone/>
          </a:pPr>
          <a:r>
            <a:rPr lang="en-US" sz="3500" kern="1200" dirty="0">
              <a:latin typeface="Roboto Light" panose="02000000000000000000" pitchFamily="2" charset="0"/>
              <a:ea typeface="Roboto Light" panose="02000000000000000000" pitchFamily="2" charset="0"/>
            </a:rPr>
            <a:t>In fragile situations, women tend to invest back into the family and the community, making entrepreneurship a coping strategy to poverty reduction.</a:t>
          </a:r>
        </a:p>
      </dsp:txBody>
      <dsp:txXfrm>
        <a:off x="721933" y="2700"/>
        <a:ext cx="22171415" cy="1540683"/>
      </dsp:txXfrm>
    </dsp:sp>
    <dsp:sp modelId="{EF02AE05-32A1-48C8-AE8D-4D7B155C2828}">
      <dsp:nvSpPr>
        <dsp:cNvPr id="0" name=""/>
        <dsp:cNvSpPr/>
      </dsp:nvSpPr>
      <dsp:spPr>
        <a:xfrm>
          <a:off x="721933" y="1543383"/>
          <a:ext cx="2259668" cy="376611"/>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D87E2-22B1-490B-9132-80D66F039466}">
      <dsp:nvSpPr>
        <dsp:cNvPr id="0" name=""/>
        <dsp:cNvSpPr/>
      </dsp:nvSpPr>
      <dsp:spPr>
        <a:xfrm>
          <a:off x="3113415" y="1543383"/>
          <a:ext cx="2259668" cy="376611"/>
        </a:xfrm>
        <a:prstGeom prst="parallelogram">
          <a:avLst>
            <a:gd name="adj" fmla="val 140840"/>
          </a:avLst>
        </a:prstGeom>
        <a:solidFill>
          <a:schemeClr val="accent5">
            <a:hueOff val="-116569"/>
            <a:satOff val="-422"/>
            <a:lumOff val="35"/>
            <a:alphaOff val="0"/>
          </a:schemeClr>
        </a:solidFill>
        <a:ln w="12700" cap="flat" cmpd="sng" algn="ctr">
          <a:solidFill>
            <a:schemeClr val="accent5">
              <a:hueOff val="-116569"/>
              <a:satOff val="-422"/>
              <a:lumOff val="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CF5E4-9FA3-42CF-BD0D-7B6B9169A50F}">
      <dsp:nvSpPr>
        <dsp:cNvPr id="0" name=""/>
        <dsp:cNvSpPr/>
      </dsp:nvSpPr>
      <dsp:spPr>
        <a:xfrm>
          <a:off x="5504898" y="1543383"/>
          <a:ext cx="2259668" cy="376611"/>
        </a:xfrm>
        <a:prstGeom prst="parallelogram">
          <a:avLst>
            <a:gd name="adj" fmla="val 140840"/>
          </a:avLst>
        </a:prstGeom>
        <a:solidFill>
          <a:schemeClr val="accent5">
            <a:hueOff val="-233138"/>
            <a:satOff val="-844"/>
            <a:lumOff val="69"/>
            <a:alphaOff val="0"/>
          </a:schemeClr>
        </a:solidFill>
        <a:ln w="12700" cap="flat" cmpd="sng" algn="ctr">
          <a:solidFill>
            <a:schemeClr val="accent5">
              <a:hueOff val="-233138"/>
              <a:satOff val="-844"/>
              <a:lumOff val="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F1753-941B-4A5A-A060-382328079993}">
      <dsp:nvSpPr>
        <dsp:cNvPr id="0" name=""/>
        <dsp:cNvSpPr/>
      </dsp:nvSpPr>
      <dsp:spPr>
        <a:xfrm>
          <a:off x="7896380" y="1543383"/>
          <a:ext cx="2259668" cy="376611"/>
        </a:xfrm>
        <a:prstGeom prst="parallelogram">
          <a:avLst>
            <a:gd name="adj" fmla="val 140840"/>
          </a:avLst>
        </a:prstGeom>
        <a:solidFill>
          <a:schemeClr val="accent5">
            <a:hueOff val="-349707"/>
            <a:satOff val="-1267"/>
            <a:lumOff val="104"/>
            <a:alphaOff val="0"/>
          </a:schemeClr>
        </a:solidFill>
        <a:ln w="12700" cap="flat" cmpd="sng" algn="ctr">
          <a:solidFill>
            <a:schemeClr val="accent5">
              <a:hueOff val="-349707"/>
              <a:satOff val="-1267"/>
              <a:lumOff val="1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A6DD8-0E15-4733-88B8-3FCE9403C81A}">
      <dsp:nvSpPr>
        <dsp:cNvPr id="0" name=""/>
        <dsp:cNvSpPr/>
      </dsp:nvSpPr>
      <dsp:spPr>
        <a:xfrm>
          <a:off x="10287863" y="1543383"/>
          <a:ext cx="2259668" cy="376611"/>
        </a:xfrm>
        <a:prstGeom prst="parallelogram">
          <a:avLst>
            <a:gd name="adj" fmla="val 140840"/>
          </a:avLst>
        </a:prstGeom>
        <a:solidFill>
          <a:schemeClr val="accent5">
            <a:hueOff val="-466276"/>
            <a:satOff val="-1689"/>
            <a:lumOff val="138"/>
            <a:alphaOff val="0"/>
          </a:schemeClr>
        </a:solidFill>
        <a:ln w="12700" cap="flat" cmpd="sng" algn="ctr">
          <a:solidFill>
            <a:schemeClr val="accent5">
              <a:hueOff val="-466276"/>
              <a:satOff val="-1689"/>
              <a:lumOff val="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26EC2-2262-4797-910B-0DC3E01BC99C}">
      <dsp:nvSpPr>
        <dsp:cNvPr id="0" name=""/>
        <dsp:cNvSpPr/>
      </dsp:nvSpPr>
      <dsp:spPr>
        <a:xfrm>
          <a:off x="12679345" y="1543383"/>
          <a:ext cx="2259668" cy="376611"/>
        </a:xfrm>
        <a:prstGeom prst="parallelogram">
          <a:avLst>
            <a:gd name="adj" fmla="val 140840"/>
          </a:avLst>
        </a:prstGeom>
        <a:solidFill>
          <a:schemeClr val="accent5">
            <a:hueOff val="-582845"/>
            <a:satOff val="-2111"/>
            <a:lumOff val="173"/>
            <a:alphaOff val="0"/>
          </a:schemeClr>
        </a:solidFill>
        <a:ln w="12700" cap="flat" cmpd="sng" algn="ctr">
          <a:solidFill>
            <a:schemeClr val="accent5">
              <a:hueOff val="-582845"/>
              <a:satOff val="-2111"/>
              <a:lumOff val="1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E393B-B2BF-4884-81A5-E42FEFEDBB1E}">
      <dsp:nvSpPr>
        <dsp:cNvPr id="0" name=""/>
        <dsp:cNvSpPr/>
      </dsp:nvSpPr>
      <dsp:spPr>
        <a:xfrm>
          <a:off x="15070828" y="1543383"/>
          <a:ext cx="2259668" cy="376611"/>
        </a:xfrm>
        <a:prstGeom prst="parallelogram">
          <a:avLst>
            <a:gd name="adj" fmla="val 140840"/>
          </a:avLst>
        </a:prstGeom>
        <a:solidFill>
          <a:schemeClr val="accent5">
            <a:hueOff val="-699413"/>
            <a:satOff val="-2533"/>
            <a:lumOff val="208"/>
            <a:alphaOff val="0"/>
          </a:schemeClr>
        </a:solidFill>
        <a:ln w="12700" cap="flat" cmpd="sng" algn="ctr">
          <a:solidFill>
            <a:schemeClr val="accent5">
              <a:hueOff val="-699413"/>
              <a:satOff val="-2533"/>
              <a:lumOff val="2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5A1D7-6EDD-4B19-A31C-DEF0115C1EC9}">
      <dsp:nvSpPr>
        <dsp:cNvPr id="0" name=""/>
        <dsp:cNvSpPr/>
      </dsp:nvSpPr>
      <dsp:spPr>
        <a:xfrm>
          <a:off x="721933" y="2083060"/>
          <a:ext cx="22215648" cy="154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just" defTabSz="1555750" rtl="0">
            <a:lnSpc>
              <a:spcPct val="90000"/>
            </a:lnSpc>
            <a:spcBef>
              <a:spcPct val="0"/>
            </a:spcBef>
            <a:spcAft>
              <a:spcPct val="35000"/>
            </a:spcAft>
            <a:buNone/>
          </a:pPr>
          <a:r>
            <a:rPr lang="en-US" sz="3500" kern="1200" dirty="0">
              <a:latin typeface="Roboto Light" panose="02000000000000000000" pitchFamily="2" charset="0"/>
              <a:ea typeface="Roboto Light" panose="02000000000000000000" pitchFamily="2" charset="0"/>
            </a:rPr>
            <a:t>there is a strong link between entrepreneurship and reduction of gender gaps in certain indicators such as education, health, and household nutrition. </a:t>
          </a:r>
        </a:p>
      </dsp:txBody>
      <dsp:txXfrm>
        <a:off x="721933" y="2083060"/>
        <a:ext cx="22215648" cy="1540683"/>
      </dsp:txXfrm>
    </dsp:sp>
    <dsp:sp modelId="{6BF1CA95-A94C-4987-87F2-DB4FD98D81B5}">
      <dsp:nvSpPr>
        <dsp:cNvPr id="0" name=""/>
        <dsp:cNvSpPr/>
      </dsp:nvSpPr>
      <dsp:spPr>
        <a:xfrm>
          <a:off x="721933" y="3623743"/>
          <a:ext cx="2259668" cy="376611"/>
        </a:xfrm>
        <a:prstGeom prst="parallelogram">
          <a:avLst>
            <a:gd name="adj" fmla="val 140840"/>
          </a:avLst>
        </a:prstGeom>
        <a:solidFill>
          <a:schemeClr val="accent5">
            <a:hueOff val="-815982"/>
            <a:satOff val="-2955"/>
            <a:lumOff val="242"/>
            <a:alphaOff val="0"/>
          </a:schemeClr>
        </a:solidFill>
        <a:ln w="12700" cap="flat" cmpd="sng" algn="ctr">
          <a:solidFill>
            <a:schemeClr val="accent5">
              <a:hueOff val="-815982"/>
              <a:satOff val="-2955"/>
              <a:lumOff val="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2572D-1F7F-4C38-962B-47B9342CC36E}">
      <dsp:nvSpPr>
        <dsp:cNvPr id="0" name=""/>
        <dsp:cNvSpPr/>
      </dsp:nvSpPr>
      <dsp:spPr>
        <a:xfrm>
          <a:off x="3113415" y="3623743"/>
          <a:ext cx="2259668" cy="376611"/>
        </a:xfrm>
        <a:prstGeom prst="parallelogram">
          <a:avLst>
            <a:gd name="adj" fmla="val 140840"/>
          </a:avLst>
        </a:prstGeom>
        <a:solidFill>
          <a:schemeClr val="accent5">
            <a:hueOff val="-932551"/>
            <a:satOff val="-3378"/>
            <a:lumOff val="277"/>
            <a:alphaOff val="0"/>
          </a:schemeClr>
        </a:solidFill>
        <a:ln w="12700" cap="flat" cmpd="sng" algn="ctr">
          <a:solidFill>
            <a:schemeClr val="accent5">
              <a:hueOff val="-932551"/>
              <a:satOff val="-3378"/>
              <a:lumOff val="2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95020-1FC0-40A4-8D54-20B77ED75152}">
      <dsp:nvSpPr>
        <dsp:cNvPr id="0" name=""/>
        <dsp:cNvSpPr/>
      </dsp:nvSpPr>
      <dsp:spPr>
        <a:xfrm>
          <a:off x="5504898" y="3623743"/>
          <a:ext cx="2259668" cy="376611"/>
        </a:xfrm>
        <a:prstGeom prst="parallelogram">
          <a:avLst>
            <a:gd name="adj" fmla="val 140840"/>
          </a:avLst>
        </a:prstGeom>
        <a:solidFill>
          <a:schemeClr val="accent5">
            <a:hueOff val="-1049120"/>
            <a:satOff val="-3800"/>
            <a:lumOff val="311"/>
            <a:alphaOff val="0"/>
          </a:schemeClr>
        </a:solidFill>
        <a:ln w="12700" cap="flat" cmpd="sng" algn="ctr">
          <a:solidFill>
            <a:schemeClr val="accent5">
              <a:hueOff val="-1049120"/>
              <a:satOff val="-3800"/>
              <a:lumOff val="3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BCA92-78DE-4A70-8501-02654F8D3D81}">
      <dsp:nvSpPr>
        <dsp:cNvPr id="0" name=""/>
        <dsp:cNvSpPr/>
      </dsp:nvSpPr>
      <dsp:spPr>
        <a:xfrm>
          <a:off x="7896380" y="3623743"/>
          <a:ext cx="2259668" cy="376611"/>
        </a:xfrm>
        <a:prstGeom prst="parallelogram">
          <a:avLst>
            <a:gd name="adj" fmla="val 140840"/>
          </a:avLst>
        </a:prstGeom>
        <a:solidFill>
          <a:schemeClr val="accent5">
            <a:hueOff val="-1165689"/>
            <a:satOff val="-4222"/>
            <a:lumOff val="346"/>
            <a:alphaOff val="0"/>
          </a:schemeClr>
        </a:solidFill>
        <a:ln w="12700" cap="flat" cmpd="sng" algn="ctr">
          <a:solidFill>
            <a:schemeClr val="accent5">
              <a:hueOff val="-1165689"/>
              <a:satOff val="-4222"/>
              <a:lumOff val="3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B4D86-2B77-4411-8EDD-6C8234DD241F}">
      <dsp:nvSpPr>
        <dsp:cNvPr id="0" name=""/>
        <dsp:cNvSpPr/>
      </dsp:nvSpPr>
      <dsp:spPr>
        <a:xfrm>
          <a:off x="10287863" y="3623743"/>
          <a:ext cx="2259668" cy="376611"/>
        </a:xfrm>
        <a:prstGeom prst="parallelogram">
          <a:avLst>
            <a:gd name="adj" fmla="val 140840"/>
          </a:avLst>
        </a:prstGeom>
        <a:solidFill>
          <a:schemeClr val="accent5">
            <a:hueOff val="-1282258"/>
            <a:satOff val="-4644"/>
            <a:lumOff val="380"/>
            <a:alphaOff val="0"/>
          </a:schemeClr>
        </a:solidFill>
        <a:ln w="12700" cap="flat" cmpd="sng" algn="ctr">
          <a:solidFill>
            <a:schemeClr val="accent5">
              <a:hueOff val="-1282258"/>
              <a:satOff val="-4644"/>
              <a:lumOff val="3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8A95B-B31A-40E6-AAE0-CBEC3347E49D}">
      <dsp:nvSpPr>
        <dsp:cNvPr id="0" name=""/>
        <dsp:cNvSpPr/>
      </dsp:nvSpPr>
      <dsp:spPr>
        <a:xfrm>
          <a:off x="12679345" y="3623743"/>
          <a:ext cx="2259668" cy="376611"/>
        </a:xfrm>
        <a:prstGeom prst="parallelogram">
          <a:avLst>
            <a:gd name="adj" fmla="val 140840"/>
          </a:avLst>
        </a:prstGeom>
        <a:solidFill>
          <a:schemeClr val="accent5">
            <a:hueOff val="-1398827"/>
            <a:satOff val="-5066"/>
            <a:lumOff val="415"/>
            <a:alphaOff val="0"/>
          </a:schemeClr>
        </a:solidFill>
        <a:ln w="12700" cap="flat" cmpd="sng" algn="ctr">
          <a:solidFill>
            <a:schemeClr val="accent5">
              <a:hueOff val="-1398827"/>
              <a:satOff val="-5066"/>
              <a:lumOff val="4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FB8C1-289C-4978-9A08-9453BCB363D5}">
      <dsp:nvSpPr>
        <dsp:cNvPr id="0" name=""/>
        <dsp:cNvSpPr/>
      </dsp:nvSpPr>
      <dsp:spPr>
        <a:xfrm>
          <a:off x="15070828" y="3623743"/>
          <a:ext cx="2259668" cy="376611"/>
        </a:xfrm>
        <a:prstGeom prst="parallelogram">
          <a:avLst>
            <a:gd name="adj" fmla="val 140840"/>
          </a:avLst>
        </a:prstGeom>
        <a:solidFill>
          <a:schemeClr val="accent5">
            <a:hueOff val="-1515396"/>
            <a:satOff val="-5489"/>
            <a:lumOff val="450"/>
            <a:alphaOff val="0"/>
          </a:schemeClr>
        </a:solidFill>
        <a:ln w="12700" cap="flat" cmpd="sng" algn="ctr">
          <a:solidFill>
            <a:schemeClr val="accent5">
              <a:hueOff val="-1515396"/>
              <a:satOff val="-5489"/>
              <a:lumOff val="4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0F8D8-62C4-4459-9CE0-F7FDCA74076C}">
      <dsp:nvSpPr>
        <dsp:cNvPr id="0" name=""/>
        <dsp:cNvSpPr/>
      </dsp:nvSpPr>
      <dsp:spPr>
        <a:xfrm>
          <a:off x="721933" y="4163421"/>
          <a:ext cx="22215648" cy="154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just" defTabSz="1555750" rtl="0">
            <a:lnSpc>
              <a:spcPct val="90000"/>
            </a:lnSpc>
            <a:spcBef>
              <a:spcPct val="0"/>
            </a:spcBef>
            <a:spcAft>
              <a:spcPct val="35000"/>
            </a:spcAft>
            <a:buNone/>
          </a:pPr>
          <a:r>
            <a:rPr lang="en-US" sz="3500" kern="1200" dirty="0">
              <a:latin typeface="Roboto Light" panose="02000000000000000000" pitchFamily="2" charset="0"/>
              <a:ea typeface="Roboto Light" panose="02000000000000000000" pitchFamily="2" charset="0"/>
            </a:rPr>
            <a:t>GEM, 2017 reports that 85% of countries assessed showed 10% increase in overall female Entrepreneurial Activity and a 5% reduction of the gender gap.</a:t>
          </a:r>
        </a:p>
      </dsp:txBody>
      <dsp:txXfrm>
        <a:off x="721933" y="4163421"/>
        <a:ext cx="22215648" cy="1540683"/>
      </dsp:txXfrm>
    </dsp:sp>
    <dsp:sp modelId="{08832A82-BDEA-4C11-BDF7-646FFA6781C2}">
      <dsp:nvSpPr>
        <dsp:cNvPr id="0" name=""/>
        <dsp:cNvSpPr/>
      </dsp:nvSpPr>
      <dsp:spPr>
        <a:xfrm>
          <a:off x="721933" y="5704104"/>
          <a:ext cx="2259668" cy="376611"/>
        </a:xfrm>
        <a:prstGeom prst="parallelogram">
          <a:avLst>
            <a:gd name="adj" fmla="val 140840"/>
          </a:avLst>
        </a:prstGeom>
        <a:solidFill>
          <a:schemeClr val="accent5">
            <a:hueOff val="-1631965"/>
            <a:satOff val="-5911"/>
            <a:lumOff val="484"/>
            <a:alphaOff val="0"/>
          </a:schemeClr>
        </a:solidFill>
        <a:ln w="12700" cap="flat" cmpd="sng" algn="ctr">
          <a:solidFill>
            <a:schemeClr val="accent5">
              <a:hueOff val="-1631965"/>
              <a:satOff val="-5911"/>
              <a:lumOff val="4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B2CA0-2031-4E18-BDA2-8198363915DF}">
      <dsp:nvSpPr>
        <dsp:cNvPr id="0" name=""/>
        <dsp:cNvSpPr/>
      </dsp:nvSpPr>
      <dsp:spPr>
        <a:xfrm>
          <a:off x="3113415" y="5704104"/>
          <a:ext cx="2259668" cy="376611"/>
        </a:xfrm>
        <a:prstGeom prst="parallelogram">
          <a:avLst>
            <a:gd name="adj" fmla="val 140840"/>
          </a:avLst>
        </a:prstGeom>
        <a:solidFill>
          <a:schemeClr val="accent5">
            <a:hueOff val="-1748534"/>
            <a:satOff val="-6333"/>
            <a:lumOff val="519"/>
            <a:alphaOff val="0"/>
          </a:schemeClr>
        </a:solidFill>
        <a:ln w="12700" cap="flat" cmpd="sng" algn="ctr">
          <a:solidFill>
            <a:schemeClr val="accent5">
              <a:hueOff val="-1748534"/>
              <a:satOff val="-6333"/>
              <a:lumOff val="5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76C8A-3850-49ED-B353-D6ECD0B87E66}">
      <dsp:nvSpPr>
        <dsp:cNvPr id="0" name=""/>
        <dsp:cNvSpPr/>
      </dsp:nvSpPr>
      <dsp:spPr>
        <a:xfrm>
          <a:off x="5504898" y="5704104"/>
          <a:ext cx="2259668" cy="376611"/>
        </a:xfrm>
        <a:prstGeom prst="parallelogram">
          <a:avLst>
            <a:gd name="adj" fmla="val 140840"/>
          </a:avLst>
        </a:prstGeom>
        <a:solidFill>
          <a:schemeClr val="accent5">
            <a:hueOff val="-1865102"/>
            <a:satOff val="-6755"/>
            <a:lumOff val="553"/>
            <a:alphaOff val="0"/>
          </a:schemeClr>
        </a:solidFill>
        <a:ln w="12700" cap="flat" cmpd="sng" algn="ctr">
          <a:solidFill>
            <a:schemeClr val="accent5">
              <a:hueOff val="-1865102"/>
              <a:satOff val="-6755"/>
              <a:lumOff val="5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95D03-368D-4F25-AFBB-EE3E522EB76A}">
      <dsp:nvSpPr>
        <dsp:cNvPr id="0" name=""/>
        <dsp:cNvSpPr/>
      </dsp:nvSpPr>
      <dsp:spPr>
        <a:xfrm>
          <a:off x="7896380" y="5704104"/>
          <a:ext cx="2259668" cy="376611"/>
        </a:xfrm>
        <a:prstGeom prst="parallelogram">
          <a:avLst>
            <a:gd name="adj" fmla="val 140840"/>
          </a:avLst>
        </a:prstGeom>
        <a:solidFill>
          <a:schemeClr val="accent5">
            <a:hueOff val="-1981671"/>
            <a:satOff val="-7177"/>
            <a:lumOff val="588"/>
            <a:alphaOff val="0"/>
          </a:schemeClr>
        </a:solidFill>
        <a:ln w="12700" cap="flat" cmpd="sng" algn="ctr">
          <a:solidFill>
            <a:schemeClr val="accent5">
              <a:hueOff val="-1981671"/>
              <a:satOff val="-7177"/>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45903-7F52-4BE1-A62E-3A95AC847BD0}">
      <dsp:nvSpPr>
        <dsp:cNvPr id="0" name=""/>
        <dsp:cNvSpPr/>
      </dsp:nvSpPr>
      <dsp:spPr>
        <a:xfrm>
          <a:off x="10287863" y="5704104"/>
          <a:ext cx="2259668" cy="376611"/>
        </a:xfrm>
        <a:prstGeom prst="parallelogram">
          <a:avLst>
            <a:gd name="adj" fmla="val 140840"/>
          </a:avLst>
        </a:prstGeom>
        <a:solidFill>
          <a:schemeClr val="accent5">
            <a:hueOff val="-2098240"/>
            <a:satOff val="-7600"/>
            <a:lumOff val="623"/>
            <a:alphaOff val="0"/>
          </a:schemeClr>
        </a:solidFill>
        <a:ln w="12700" cap="flat" cmpd="sng" algn="ctr">
          <a:solidFill>
            <a:schemeClr val="accent5">
              <a:hueOff val="-2098240"/>
              <a:satOff val="-7600"/>
              <a:lumOff val="6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A1FD9-8AC3-412C-95BF-4CE4FF33FE57}">
      <dsp:nvSpPr>
        <dsp:cNvPr id="0" name=""/>
        <dsp:cNvSpPr/>
      </dsp:nvSpPr>
      <dsp:spPr>
        <a:xfrm>
          <a:off x="12679345" y="5704104"/>
          <a:ext cx="2259668" cy="376611"/>
        </a:xfrm>
        <a:prstGeom prst="parallelogram">
          <a:avLst>
            <a:gd name="adj" fmla="val 140840"/>
          </a:avLst>
        </a:prstGeom>
        <a:solidFill>
          <a:schemeClr val="accent5">
            <a:hueOff val="-2214809"/>
            <a:satOff val="-8022"/>
            <a:lumOff val="657"/>
            <a:alphaOff val="0"/>
          </a:schemeClr>
        </a:solidFill>
        <a:ln w="12700" cap="flat" cmpd="sng" algn="ctr">
          <a:solidFill>
            <a:schemeClr val="accent5">
              <a:hueOff val="-2214809"/>
              <a:satOff val="-8022"/>
              <a:lumOff val="6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D2ABB-3C6C-438F-A003-E6D5018609D7}">
      <dsp:nvSpPr>
        <dsp:cNvPr id="0" name=""/>
        <dsp:cNvSpPr/>
      </dsp:nvSpPr>
      <dsp:spPr>
        <a:xfrm>
          <a:off x="15070828" y="5704104"/>
          <a:ext cx="2259668" cy="376611"/>
        </a:xfrm>
        <a:prstGeom prst="parallelogram">
          <a:avLst>
            <a:gd name="adj" fmla="val 140840"/>
          </a:avLst>
        </a:prstGeom>
        <a:solidFill>
          <a:schemeClr val="accent5">
            <a:hueOff val="-2331378"/>
            <a:satOff val="-8444"/>
            <a:lumOff val="692"/>
            <a:alphaOff val="0"/>
          </a:schemeClr>
        </a:solidFill>
        <a:ln w="12700" cap="flat" cmpd="sng" algn="ctr">
          <a:solidFill>
            <a:schemeClr val="accent5">
              <a:hueOff val="-2331378"/>
              <a:satOff val="-8444"/>
              <a:lumOff val="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2F172-ECEB-4462-8A17-55DF4693E5F8}">
      <dsp:nvSpPr>
        <dsp:cNvPr id="0" name=""/>
        <dsp:cNvSpPr/>
      </dsp:nvSpPr>
      <dsp:spPr>
        <a:xfrm>
          <a:off x="721933" y="6243781"/>
          <a:ext cx="22215648" cy="154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just" defTabSz="1555750" rtl="0">
            <a:lnSpc>
              <a:spcPct val="90000"/>
            </a:lnSpc>
            <a:spcBef>
              <a:spcPct val="0"/>
            </a:spcBef>
            <a:spcAft>
              <a:spcPct val="35000"/>
            </a:spcAft>
            <a:buNone/>
          </a:pPr>
          <a:r>
            <a:rPr lang="en-US" sz="3500" kern="1200">
              <a:latin typeface="Roboto Light" panose="02000000000000000000" pitchFamily="2" charset="0"/>
              <a:ea typeface="Roboto Light" panose="02000000000000000000" pitchFamily="2" charset="0"/>
            </a:rPr>
            <a:t>Creating more opportunities for women entrepreneurs to engage successfully in business activities can produce considerable benefits for women, their families and communities.</a:t>
          </a:r>
        </a:p>
      </dsp:txBody>
      <dsp:txXfrm>
        <a:off x="721933" y="6243781"/>
        <a:ext cx="22215648" cy="1540683"/>
      </dsp:txXfrm>
    </dsp:sp>
    <dsp:sp modelId="{8EF5F4C3-C512-45C6-8919-C1F9B6E74C73}">
      <dsp:nvSpPr>
        <dsp:cNvPr id="0" name=""/>
        <dsp:cNvSpPr/>
      </dsp:nvSpPr>
      <dsp:spPr>
        <a:xfrm>
          <a:off x="721933" y="7784464"/>
          <a:ext cx="2259668" cy="376611"/>
        </a:xfrm>
        <a:prstGeom prst="parallelogram">
          <a:avLst>
            <a:gd name="adj" fmla="val 140840"/>
          </a:avLst>
        </a:prstGeom>
        <a:solidFill>
          <a:schemeClr val="accent5">
            <a:hueOff val="-2447947"/>
            <a:satOff val="-8866"/>
            <a:lumOff val="726"/>
            <a:alphaOff val="0"/>
          </a:schemeClr>
        </a:solidFill>
        <a:ln w="12700" cap="flat" cmpd="sng" algn="ctr">
          <a:solidFill>
            <a:schemeClr val="accent5">
              <a:hueOff val="-2447947"/>
              <a:satOff val="-8866"/>
              <a:lumOff val="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1D23B-150B-49E2-9DF7-EA15DCCC1565}">
      <dsp:nvSpPr>
        <dsp:cNvPr id="0" name=""/>
        <dsp:cNvSpPr/>
      </dsp:nvSpPr>
      <dsp:spPr>
        <a:xfrm>
          <a:off x="3113415" y="7784464"/>
          <a:ext cx="2259668" cy="376611"/>
        </a:xfrm>
        <a:prstGeom prst="parallelogram">
          <a:avLst>
            <a:gd name="adj" fmla="val 140840"/>
          </a:avLst>
        </a:prstGeom>
        <a:solidFill>
          <a:schemeClr val="accent5">
            <a:hueOff val="-2564516"/>
            <a:satOff val="-9289"/>
            <a:lumOff val="761"/>
            <a:alphaOff val="0"/>
          </a:schemeClr>
        </a:solidFill>
        <a:ln w="12700" cap="flat" cmpd="sng" algn="ctr">
          <a:solidFill>
            <a:schemeClr val="accent5">
              <a:hueOff val="-2564516"/>
              <a:satOff val="-9289"/>
              <a:lumOff val="7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ECBC9-9717-495C-BB1A-E8C557613264}">
      <dsp:nvSpPr>
        <dsp:cNvPr id="0" name=""/>
        <dsp:cNvSpPr/>
      </dsp:nvSpPr>
      <dsp:spPr>
        <a:xfrm>
          <a:off x="5504898" y="7784464"/>
          <a:ext cx="2259668" cy="376611"/>
        </a:xfrm>
        <a:prstGeom prst="parallelogram">
          <a:avLst>
            <a:gd name="adj" fmla="val 140840"/>
          </a:avLst>
        </a:prstGeom>
        <a:solidFill>
          <a:schemeClr val="accent5">
            <a:hueOff val="-2681085"/>
            <a:satOff val="-9711"/>
            <a:lumOff val="796"/>
            <a:alphaOff val="0"/>
          </a:schemeClr>
        </a:solidFill>
        <a:ln w="12700" cap="flat" cmpd="sng" algn="ctr">
          <a:solidFill>
            <a:schemeClr val="accent5">
              <a:hueOff val="-2681085"/>
              <a:satOff val="-9711"/>
              <a:lumOff val="7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60774-749C-4A61-A033-D8FC52E7DAA8}">
      <dsp:nvSpPr>
        <dsp:cNvPr id="0" name=""/>
        <dsp:cNvSpPr/>
      </dsp:nvSpPr>
      <dsp:spPr>
        <a:xfrm>
          <a:off x="7896380" y="7784464"/>
          <a:ext cx="2259668" cy="376611"/>
        </a:xfrm>
        <a:prstGeom prst="parallelogram">
          <a:avLst>
            <a:gd name="adj" fmla="val 140840"/>
          </a:avLst>
        </a:prstGeom>
        <a:solidFill>
          <a:schemeClr val="accent5">
            <a:hueOff val="-2797654"/>
            <a:satOff val="-10133"/>
            <a:lumOff val="830"/>
            <a:alphaOff val="0"/>
          </a:schemeClr>
        </a:solidFill>
        <a:ln w="12700" cap="flat" cmpd="sng" algn="ctr">
          <a:solidFill>
            <a:schemeClr val="accent5">
              <a:hueOff val="-2797654"/>
              <a:satOff val="-10133"/>
              <a:lumOff val="8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9396B-41E3-4BA3-9D6A-184D9CA9DEB7}">
      <dsp:nvSpPr>
        <dsp:cNvPr id="0" name=""/>
        <dsp:cNvSpPr/>
      </dsp:nvSpPr>
      <dsp:spPr>
        <a:xfrm>
          <a:off x="10287863" y="7784464"/>
          <a:ext cx="2259668" cy="376611"/>
        </a:xfrm>
        <a:prstGeom prst="parallelogram">
          <a:avLst>
            <a:gd name="adj" fmla="val 140840"/>
          </a:avLst>
        </a:prstGeom>
        <a:solidFill>
          <a:schemeClr val="accent5">
            <a:hueOff val="-2914222"/>
            <a:satOff val="-10555"/>
            <a:lumOff val="865"/>
            <a:alphaOff val="0"/>
          </a:schemeClr>
        </a:solidFill>
        <a:ln w="12700" cap="flat" cmpd="sng" algn="ctr">
          <a:solidFill>
            <a:schemeClr val="accent5">
              <a:hueOff val="-2914222"/>
              <a:satOff val="-10555"/>
              <a:lumOff val="8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7311F-6343-4DA5-A069-D4E14D1F829A}">
      <dsp:nvSpPr>
        <dsp:cNvPr id="0" name=""/>
        <dsp:cNvSpPr/>
      </dsp:nvSpPr>
      <dsp:spPr>
        <a:xfrm>
          <a:off x="12679345" y="7784464"/>
          <a:ext cx="2259668" cy="376611"/>
        </a:xfrm>
        <a:prstGeom prst="parallelogram">
          <a:avLst>
            <a:gd name="adj" fmla="val 140840"/>
          </a:avLst>
        </a:prstGeom>
        <a:solidFill>
          <a:schemeClr val="accent5">
            <a:hueOff val="-3030791"/>
            <a:satOff val="-10977"/>
            <a:lumOff val="899"/>
            <a:alphaOff val="0"/>
          </a:schemeClr>
        </a:solidFill>
        <a:ln w="12700" cap="flat" cmpd="sng" algn="ctr">
          <a:solidFill>
            <a:schemeClr val="accent5">
              <a:hueOff val="-3030791"/>
              <a:satOff val="-10977"/>
              <a:lumOff val="8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22B9F-3D34-4A11-9B6C-A5BB5680863C}">
      <dsp:nvSpPr>
        <dsp:cNvPr id="0" name=""/>
        <dsp:cNvSpPr/>
      </dsp:nvSpPr>
      <dsp:spPr>
        <a:xfrm>
          <a:off x="15070828" y="7784464"/>
          <a:ext cx="2259668" cy="376611"/>
        </a:xfrm>
        <a:prstGeom prst="parallelogram">
          <a:avLst>
            <a:gd name="adj" fmla="val 140840"/>
          </a:avLst>
        </a:prstGeom>
        <a:solidFill>
          <a:schemeClr val="accent5">
            <a:hueOff val="-3147360"/>
            <a:satOff val="-11400"/>
            <a:lumOff val="934"/>
            <a:alphaOff val="0"/>
          </a:schemeClr>
        </a:solidFill>
        <a:ln w="12700" cap="flat" cmpd="sng" algn="ctr">
          <a:solidFill>
            <a:schemeClr val="accent5">
              <a:hueOff val="-3147360"/>
              <a:satOff val="-11400"/>
              <a:lumOff val="9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D8AE8-EDDB-4466-88AB-6D7662035174}">
      <dsp:nvSpPr>
        <dsp:cNvPr id="0" name=""/>
        <dsp:cNvSpPr/>
      </dsp:nvSpPr>
      <dsp:spPr>
        <a:xfrm>
          <a:off x="721933" y="8324141"/>
          <a:ext cx="22215648" cy="154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just" defTabSz="1555750" rtl="0">
            <a:lnSpc>
              <a:spcPct val="90000"/>
            </a:lnSpc>
            <a:spcBef>
              <a:spcPct val="0"/>
            </a:spcBef>
            <a:spcAft>
              <a:spcPct val="35000"/>
            </a:spcAft>
            <a:buNone/>
          </a:pPr>
          <a:r>
            <a:rPr lang="en-US" sz="3500" kern="1200" dirty="0">
              <a:latin typeface="Roboto Light" panose="02000000000000000000" pitchFamily="2" charset="0"/>
              <a:ea typeface="Roboto Light" panose="02000000000000000000" pitchFamily="2" charset="0"/>
            </a:rPr>
            <a:t>It delivers society-wide gains as a result of inclusive economic growth. </a:t>
          </a:r>
        </a:p>
      </dsp:txBody>
      <dsp:txXfrm>
        <a:off x="721933" y="8324141"/>
        <a:ext cx="22215648" cy="1540683"/>
      </dsp:txXfrm>
    </dsp:sp>
    <dsp:sp modelId="{3520E592-3609-4F10-A46A-1202FD179D01}">
      <dsp:nvSpPr>
        <dsp:cNvPr id="0" name=""/>
        <dsp:cNvSpPr/>
      </dsp:nvSpPr>
      <dsp:spPr>
        <a:xfrm>
          <a:off x="721933" y="9864825"/>
          <a:ext cx="2259668" cy="376611"/>
        </a:xfrm>
        <a:prstGeom prst="parallelogram">
          <a:avLst>
            <a:gd name="adj" fmla="val 140840"/>
          </a:avLst>
        </a:prstGeom>
        <a:solidFill>
          <a:schemeClr val="accent5">
            <a:hueOff val="-3263929"/>
            <a:satOff val="-11822"/>
            <a:lumOff val="968"/>
            <a:alphaOff val="0"/>
          </a:schemeClr>
        </a:solidFill>
        <a:ln w="12700" cap="flat" cmpd="sng" algn="ctr">
          <a:solidFill>
            <a:schemeClr val="accent5">
              <a:hueOff val="-3263929"/>
              <a:satOff val="-11822"/>
              <a:lumOff val="9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881F4-72BE-4A90-A48E-23EE2EF2F4D6}">
      <dsp:nvSpPr>
        <dsp:cNvPr id="0" name=""/>
        <dsp:cNvSpPr/>
      </dsp:nvSpPr>
      <dsp:spPr>
        <a:xfrm>
          <a:off x="3113415" y="9864825"/>
          <a:ext cx="2259668" cy="376611"/>
        </a:xfrm>
        <a:prstGeom prst="parallelogram">
          <a:avLst>
            <a:gd name="adj" fmla="val 140840"/>
          </a:avLst>
        </a:prstGeom>
        <a:solidFill>
          <a:schemeClr val="accent5">
            <a:hueOff val="-3380498"/>
            <a:satOff val="-12244"/>
            <a:lumOff val="1003"/>
            <a:alphaOff val="0"/>
          </a:schemeClr>
        </a:solidFill>
        <a:ln w="12700" cap="flat" cmpd="sng" algn="ctr">
          <a:solidFill>
            <a:schemeClr val="accent5">
              <a:hueOff val="-3380498"/>
              <a:satOff val="-12244"/>
              <a:lumOff val="10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37395-6189-42B6-9C4D-DD016CE99E01}">
      <dsp:nvSpPr>
        <dsp:cNvPr id="0" name=""/>
        <dsp:cNvSpPr/>
      </dsp:nvSpPr>
      <dsp:spPr>
        <a:xfrm>
          <a:off x="5504898" y="9864825"/>
          <a:ext cx="2259668" cy="376611"/>
        </a:xfrm>
        <a:prstGeom prst="parallelogram">
          <a:avLst>
            <a:gd name="adj" fmla="val 140840"/>
          </a:avLst>
        </a:prstGeom>
        <a:solidFill>
          <a:schemeClr val="accent5">
            <a:hueOff val="-3497067"/>
            <a:satOff val="-12666"/>
            <a:lumOff val="1038"/>
            <a:alphaOff val="0"/>
          </a:schemeClr>
        </a:solidFill>
        <a:ln w="12700" cap="flat" cmpd="sng" algn="ctr">
          <a:solidFill>
            <a:schemeClr val="accent5">
              <a:hueOff val="-3497067"/>
              <a:satOff val="-12666"/>
              <a:lumOff val="10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06294-24C1-466F-B14C-EE8F0B04B41B}">
      <dsp:nvSpPr>
        <dsp:cNvPr id="0" name=""/>
        <dsp:cNvSpPr/>
      </dsp:nvSpPr>
      <dsp:spPr>
        <a:xfrm>
          <a:off x="7896380" y="9864825"/>
          <a:ext cx="2259668" cy="376611"/>
        </a:xfrm>
        <a:prstGeom prst="parallelogram">
          <a:avLst>
            <a:gd name="adj" fmla="val 140840"/>
          </a:avLst>
        </a:prstGeom>
        <a:solidFill>
          <a:schemeClr val="accent5">
            <a:hueOff val="-3613636"/>
            <a:satOff val="-13088"/>
            <a:lumOff val="1072"/>
            <a:alphaOff val="0"/>
          </a:schemeClr>
        </a:solidFill>
        <a:ln w="12700" cap="flat" cmpd="sng" algn="ctr">
          <a:solidFill>
            <a:schemeClr val="accent5">
              <a:hueOff val="-3613636"/>
              <a:satOff val="-13088"/>
              <a:lumOff val="10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C32BF-992D-4ACD-9E40-A66129DFEF32}">
      <dsp:nvSpPr>
        <dsp:cNvPr id="0" name=""/>
        <dsp:cNvSpPr/>
      </dsp:nvSpPr>
      <dsp:spPr>
        <a:xfrm>
          <a:off x="10287863" y="9864825"/>
          <a:ext cx="2259668" cy="376611"/>
        </a:xfrm>
        <a:prstGeom prst="parallelogram">
          <a:avLst>
            <a:gd name="adj" fmla="val 140840"/>
          </a:avLst>
        </a:prstGeom>
        <a:solidFill>
          <a:schemeClr val="accent5">
            <a:hueOff val="-3730205"/>
            <a:satOff val="-13511"/>
            <a:lumOff val="1107"/>
            <a:alphaOff val="0"/>
          </a:schemeClr>
        </a:solidFill>
        <a:ln w="12700" cap="flat" cmpd="sng" algn="ctr">
          <a:solidFill>
            <a:schemeClr val="accent5">
              <a:hueOff val="-3730205"/>
              <a:satOff val="-13511"/>
              <a:lumOff val="11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7752E-855E-4065-8117-CBD5084F2CA9}">
      <dsp:nvSpPr>
        <dsp:cNvPr id="0" name=""/>
        <dsp:cNvSpPr/>
      </dsp:nvSpPr>
      <dsp:spPr>
        <a:xfrm>
          <a:off x="12679345" y="9864825"/>
          <a:ext cx="2259668" cy="376611"/>
        </a:xfrm>
        <a:prstGeom prst="parallelogram">
          <a:avLst>
            <a:gd name="adj" fmla="val 140840"/>
          </a:avLst>
        </a:prstGeom>
        <a:solidFill>
          <a:schemeClr val="accent5">
            <a:hueOff val="-3846774"/>
            <a:satOff val="-13933"/>
            <a:lumOff val="1141"/>
            <a:alphaOff val="0"/>
          </a:schemeClr>
        </a:solidFill>
        <a:ln w="12700" cap="flat" cmpd="sng" algn="ctr">
          <a:solidFill>
            <a:schemeClr val="accent5">
              <a:hueOff val="-3846774"/>
              <a:satOff val="-13933"/>
              <a:lumOff val="11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1F6F0-D6FB-48BF-AEEE-DED4C3338C54}">
      <dsp:nvSpPr>
        <dsp:cNvPr id="0" name=""/>
        <dsp:cNvSpPr/>
      </dsp:nvSpPr>
      <dsp:spPr>
        <a:xfrm>
          <a:off x="15070828" y="9864825"/>
          <a:ext cx="2259668" cy="376611"/>
        </a:xfrm>
        <a:prstGeom prst="parallelogram">
          <a:avLst>
            <a:gd name="adj" fmla="val 140840"/>
          </a:avLst>
        </a:prstGeom>
        <a:solidFill>
          <a:schemeClr val="accent5">
            <a:hueOff val="-3963343"/>
            <a:satOff val="-14355"/>
            <a:lumOff val="1176"/>
            <a:alphaOff val="0"/>
          </a:schemeClr>
        </a:solidFill>
        <a:ln w="12700" cap="flat" cmpd="sng" algn="ctr">
          <a:solidFill>
            <a:schemeClr val="accent5">
              <a:hueOff val="-3963343"/>
              <a:satOff val="-1435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E7C7-E514-4326-953F-53D83A66A581}">
      <dsp:nvSpPr>
        <dsp:cNvPr id="0" name=""/>
        <dsp:cNvSpPr/>
      </dsp:nvSpPr>
      <dsp:spPr>
        <a:xfrm rot="10800000">
          <a:off x="3342940" y="4511"/>
          <a:ext cx="11885003" cy="139739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214"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Roboto Light" panose="02000000000000000000" pitchFamily="2" charset="0"/>
              <a:ea typeface="Roboto Light" panose="02000000000000000000" pitchFamily="2" charset="0"/>
            </a:rPr>
            <a:t>Lack of access to finance, </a:t>
          </a:r>
        </a:p>
      </dsp:txBody>
      <dsp:txXfrm rot="10800000">
        <a:off x="3692289" y="4511"/>
        <a:ext cx="11535654" cy="1397398"/>
      </dsp:txXfrm>
    </dsp:sp>
    <dsp:sp modelId="{257E6226-4BB2-4559-9CEA-B61436EAE343}">
      <dsp:nvSpPr>
        <dsp:cNvPr id="0" name=""/>
        <dsp:cNvSpPr/>
      </dsp:nvSpPr>
      <dsp:spPr>
        <a:xfrm>
          <a:off x="2644241" y="4511"/>
          <a:ext cx="1397398" cy="13973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B6342B-C99E-4D7B-8D81-D33D96ACA3F3}">
      <dsp:nvSpPr>
        <dsp:cNvPr id="0" name=""/>
        <dsp:cNvSpPr/>
      </dsp:nvSpPr>
      <dsp:spPr>
        <a:xfrm rot="10800000">
          <a:off x="3342940" y="1819044"/>
          <a:ext cx="11885003" cy="1397398"/>
        </a:xfrm>
        <a:prstGeom prst="homePlate">
          <a:avLst/>
        </a:prstGeom>
        <a:solidFill>
          <a:schemeClr val="accent5">
            <a:hueOff val="-792669"/>
            <a:satOff val="-2871"/>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214"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Roboto Light" panose="02000000000000000000" pitchFamily="2" charset="0"/>
              <a:ea typeface="Roboto Light" panose="02000000000000000000" pitchFamily="2" charset="0"/>
            </a:rPr>
            <a:t>Lack of sound business skills, </a:t>
          </a:r>
        </a:p>
      </dsp:txBody>
      <dsp:txXfrm rot="10800000">
        <a:off x="3692289" y="1819044"/>
        <a:ext cx="11535654" cy="1397398"/>
      </dsp:txXfrm>
    </dsp:sp>
    <dsp:sp modelId="{50BC2DC3-0717-4E60-B531-C07009200E03}">
      <dsp:nvSpPr>
        <dsp:cNvPr id="0" name=""/>
        <dsp:cNvSpPr/>
      </dsp:nvSpPr>
      <dsp:spPr>
        <a:xfrm>
          <a:off x="2644241" y="1819044"/>
          <a:ext cx="1397398" cy="13973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BF1388-8DF2-4490-B3FC-1DC7C693EB32}">
      <dsp:nvSpPr>
        <dsp:cNvPr id="0" name=""/>
        <dsp:cNvSpPr/>
      </dsp:nvSpPr>
      <dsp:spPr>
        <a:xfrm rot="10800000">
          <a:off x="3342940" y="3633577"/>
          <a:ext cx="11885003" cy="1397398"/>
        </a:xfrm>
        <a:prstGeom prst="homePlate">
          <a:avLst/>
        </a:prstGeom>
        <a:solidFill>
          <a:schemeClr val="accent5">
            <a:hueOff val="-1585337"/>
            <a:satOff val="-5742"/>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214"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Roboto Light" panose="02000000000000000000" pitchFamily="2" charset="0"/>
              <a:ea typeface="Roboto Light" panose="02000000000000000000" pitchFamily="2" charset="0"/>
            </a:rPr>
            <a:t>Lack of skilled labor, </a:t>
          </a:r>
        </a:p>
      </dsp:txBody>
      <dsp:txXfrm rot="10800000">
        <a:off x="3692289" y="3633577"/>
        <a:ext cx="11535654" cy="1397398"/>
      </dsp:txXfrm>
    </dsp:sp>
    <dsp:sp modelId="{BF30C2D8-2B87-4EA0-BD89-01E83EA6735B}">
      <dsp:nvSpPr>
        <dsp:cNvPr id="0" name=""/>
        <dsp:cNvSpPr/>
      </dsp:nvSpPr>
      <dsp:spPr>
        <a:xfrm>
          <a:off x="2644241" y="3633577"/>
          <a:ext cx="1397398" cy="13973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167FD2-7AD6-4D04-B34D-5968696F46B0}">
      <dsp:nvSpPr>
        <dsp:cNvPr id="0" name=""/>
        <dsp:cNvSpPr/>
      </dsp:nvSpPr>
      <dsp:spPr>
        <a:xfrm rot="10800000">
          <a:off x="3342940" y="5448110"/>
          <a:ext cx="11885003" cy="1397398"/>
        </a:xfrm>
        <a:prstGeom prst="homePlate">
          <a:avLst/>
        </a:prstGeom>
        <a:solidFill>
          <a:schemeClr val="accent5">
            <a:hueOff val="-2378006"/>
            <a:satOff val="-8613"/>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214"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Roboto Light" panose="02000000000000000000" pitchFamily="2" charset="0"/>
              <a:ea typeface="Roboto Light" panose="02000000000000000000" pitchFamily="2" charset="0"/>
            </a:rPr>
            <a:t>Limited access to market, </a:t>
          </a:r>
        </a:p>
      </dsp:txBody>
      <dsp:txXfrm rot="10800000">
        <a:off x="3692289" y="5448110"/>
        <a:ext cx="11535654" cy="1397398"/>
      </dsp:txXfrm>
    </dsp:sp>
    <dsp:sp modelId="{3CD10D88-2C7D-4ACD-9028-7773CCB1D712}">
      <dsp:nvSpPr>
        <dsp:cNvPr id="0" name=""/>
        <dsp:cNvSpPr/>
      </dsp:nvSpPr>
      <dsp:spPr>
        <a:xfrm>
          <a:off x="2644241" y="5448110"/>
          <a:ext cx="1397398" cy="139739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2BE2A-3D54-4B02-ADBC-A9D82627C199}">
      <dsp:nvSpPr>
        <dsp:cNvPr id="0" name=""/>
        <dsp:cNvSpPr/>
      </dsp:nvSpPr>
      <dsp:spPr>
        <a:xfrm rot="10800000">
          <a:off x="3342940" y="7262643"/>
          <a:ext cx="11885003" cy="1397398"/>
        </a:xfrm>
        <a:prstGeom prst="homePlate">
          <a:avLst/>
        </a:prstGeom>
        <a:solidFill>
          <a:schemeClr val="accent5">
            <a:hueOff val="-3170674"/>
            <a:satOff val="-11484"/>
            <a:lumOff val="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214"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Roboto Light" panose="02000000000000000000" pitchFamily="2" charset="0"/>
              <a:ea typeface="Roboto Light" panose="02000000000000000000" pitchFamily="2" charset="0"/>
            </a:rPr>
            <a:t>Lack of equipment and technology, </a:t>
          </a:r>
        </a:p>
      </dsp:txBody>
      <dsp:txXfrm rot="10800000">
        <a:off x="3692289" y="7262643"/>
        <a:ext cx="11535654" cy="1397398"/>
      </dsp:txXfrm>
    </dsp:sp>
    <dsp:sp modelId="{DA7CF5C0-95A6-4EC5-AC1B-B82C3E2B3ECD}">
      <dsp:nvSpPr>
        <dsp:cNvPr id="0" name=""/>
        <dsp:cNvSpPr/>
      </dsp:nvSpPr>
      <dsp:spPr>
        <a:xfrm>
          <a:off x="2644241" y="7262643"/>
          <a:ext cx="1397398" cy="139739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18FDE-459F-426F-BDA8-8D3BA821216C}">
      <dsp:nvSpPr>
        <dsp:cNvPr id="0" name=""/>
        <dsp:cNvSpPr/>
      </dsp:nvSpPr>
      <dsp:spPr>
        <a:xfrm rot="10800000">
          <a:off x="3342940" y="9077176"/>
          <a:ext cx="11885003" cy="1397398"/>
        </a:xfrm>
        <a:prstGeom prst="homePlate">
          <a:avLst/>
        </a:prstGeom>
        <a:solidFill>
          <a:schemeClr val="accent5">
            <a:hueOff val="-3963343"/>
            <a:satOff val="-143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214"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Roboto Light" panose="02000000000000000000" pitchFamily="2" charset="0"/>
              <a:ea typeface="Roboto Light" panose="02000000000000000000" pitchFamily="2" charset="0"/>
            </a:rPr>
            <a:t>Restrictive regulatory frameworks</a:t>
          </a:r>
        </a:p>
      </dsp:txBody>
      <dsp:txXfrm rot="10800000">
        <a:off x="3692289" y="9077176"/>
        <a:ext cx="11535654" cy="1397398"/>
      </dsp:txXfrm>
    </dsp:sp>
    <dsp:sp modelId="{4409DA8B-6F01-446A-9AC0-554D5E37790B}">
      <dsp:nvSpPr>
        <dsp:cNvPr id="0" name=""/>
        <dsp:cNvSpPr/>
      </dsp:nvSpPr>
      <dsp:spPr>
        <a:xfrm>
          <a:off x="2644241" y="9077176"/>
          <a:ext cx="1397398" cy="139739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CD2E9-E1E0-48B4-B2FE-8C6C5EBCEAB9}">
      <dsp:nvSpPr>
        <dsp:cNvPr id="0" name=""/>
        <dsp:cNvSpPr/>
      </dsp:nvSpPr>
      <dsp:spPr>
        <a:xfrm rot="10800000">
          <a:off x="5742766" y="1875"/>
          <a:ext cx="20659859" cy="215587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0679" tIns="121920" rIns="227584"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Roboto Light" panose="02000000000000000000" pitchFamily="2" charset="0"/>
              <a:ea typeface="Roboto Light" panose="02000000000000000000" pitchFamily="2" charset="0"/>
            </a:rPr>
            <a:t>Interventions that combine finance and business training are seen to be more effective than other individual interventions;</a:t>
          </a:r>
        </a:p>
      </dsp:txBody>
      <dsp:txXfrm rot="10800000">
        <a:off x="6281733" y="1875"/>
        <a:ext cx="20120892" cy="2155870"/>
      </dsp:txXfrm>
    </dsp:sp>
    <dsp:sp modelId="{7D66427F-A9EE-45A4-8572-B330F09BD71D}">
      <dsp:nvSpPr>
        <dsp:cNvPr id="0" name=""/>
        <dsp:cNvSpPr/>
      </dsp:nvSpPr>
      <dsp:spPr>
        <a:xfrm>
          <a:off x="4664831" y="1875"/>
          <a:ext cx="2155870" cy="21558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00344-F176-42B6-9ABF-634DD235D026}">
      <dsp:nvSpPr>
        <dsp:cNvPr id="0" name=""/>
        <dsp:cNvSpPr/>
      </dsp:nvSpPr>
      <dsp:spPr>
        <a:xfrm rot="10800000">
          <a:off x="5742766" y="2696714"/>
          <a:ext cx="20659859" cy="2155870"/>
        </a:xfrm>
        <a:prstGeom prst="homePlate">
          <a:avLst/>
        </a:prstGeom>
        <a:solidFill>
          <a:schemeClr val="accent5">
            <a:hueOff val="-1321114"/>
            <a:satOff val="-4785"/>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0679" tIns="121920" rIns="227584"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Roboto Light" panose="02000000000000000000" pitchFamily="2" charset="0"/>
              <a:ea typeface="Roboto Light" panose="02000000000000000000" pitchFamily="2" charset="0"/>
            </a:rPr>
            <a:t>There is early evidence that business training combined with follow-up technical assistance, and business grants together with business training may be effective in supporting the business growth of existing female entrepreneurs;</a:t>
          </a:r>
        </a:p>
      </dsp:txBody>
      <dsp:txXfrm rot="10800000">
        <a:off x="6281733" y="2696714"/>
        <a:ext cx="20120892" cy="2155870"/>
      </dsp:txXfrm>
    </dsp:sp>
    <dsp:sp modelId="{D7065030-7569-415A-BC6B-FD324F452407}">
      <dsp:nvSpPr>
        <dsp:cNvPr id="0" name=""/>
        <dsp:cNvSpPr/>
      </dsp:nvSpPr>
      <dsp:spPr>
        <a:xfrm>
          <a:off x="4664831" y="2696714"/>
          <a:ext cx="2155870" cy="21558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D026AD-2624-4E76-8F5F-0D96E0CA4F9C}">
      <dsp:nvSpPr>
        <dsp:cNvPr id="0" name=""/>
        <dsp:cNvSpPr/>
      </dsp:nvSpPr>
      <dsp:spPr>
        <a:xfrm rot="10800000">
          <a:off x="5742766" y="5391552"/>
          <a:ext cx="20659859" cy="2155870"/>
        </a:xfrm>
        <a:prstGeom prst="homePlate">
          <a:avLst/>
        </a:prstGeom>
        <a:solidFill>
          <a:schemeClr val="accent5">
            <a:hueOff val="-2642228"/>
            <a:satOff val="-957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0679" tIns="121920" rIns="227584"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Roboto Light" panose="02000000000000000000" pitchFamily="2" charset="0"/>
              <a:ea typeface="Roboto Light" panose="02000000000000000000" pitchFamily="2" charset="0"/>
            </a:rPr>
            <a:t>There is evidence that entrepreneurship programs have been more effective in stimulating the creation of women’s new microenterprises than in supporting the growth of women’s existing businesses;</a:t>
          </a:r>
          <a:endParaRPr lang="en-US" sz="3200" kern="1200" dirty="0">
            <a:latin typeface="Roboto Light" panose="02000000000000000000" pitchFamily="2" charset="0"/>
            <a:ea typeface="Roboto Light" panose="02000000000000000000" pitchFamily="2" charset="0"/>
          </a:endParaRPr>
        </a:p>
      </dsp:txBody>
      <dsp:txXfrm rot="10800000">
        <a:off x="6281733" y="5391552"/>
        <a:ext cx="20120892" cy="2155870"/>
      </dsp:txXfrm>
    </dsp:sp>
    <dsp:sp modelId="{33BF358C-DA4D-4A76-8CD2-49CB95B4A8A5}">
      <dsp:nvSpPr>
        <dsp:cNvPr id="0" name=""/>
        <dsp:cNvSpPr/>
      </dsp:nvSpPr>
      <dsp:spPr>
        <a:xfrm>
          <a:off x="4664831" y="5391552"/>
          <a:ext cx="2155870" cy="215587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C5D83-6788-492B-945F-070D39BDD2FF}">
      <dsp:nvSpPr>
        <dsp:cNvPr id="0" name=""/>
        <dsp:cNvSpPr/>
      </dsp:nvSpPr>
      <dsp:spPr>
        <a:xfrm rot="10800000">
          <a:off x="5742766" y="8086390"/>
          <a:ext cx="20659859" cy="2155870"/>
        </a:xfrm>
        <a:prstGeom prst="homePlate">
          <a:avLst/>
        </a:prstGeom>
        <a:solidFill>
          <a:schemeClr val="accent5">
            <a:hueOff val="-3963343"/>
            <a:satOff val="-143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0679" tIns="121920" rIns="227584"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Roboto Light" panose="02000000000000000000" pitchFamily="2" charset="0"/>
              <a:ea typeface="Roboto Light" panose="02000000000000000000" pitchFamily="2" charset="0"/>
            </a:rPr>
            <a:t>To effectively support the business success of women entrepreneurs at the microenterprise level, WED interventions should address more barriers to women’s entrepreneurship beyond limited access to finance and business skills.</a:t>
          </a:r>
        </a:p>
      </dsp:txBody>
      <dsp:txXfrm rot="10800000">
        <a:off x="6281733" y="8086390"/>
        <a:ext cx="20120892" cy="2155870"/>
      </dsp:txXfrm>
    </dsp:sp>
    <dsp:sp modelId="{1766E8D8-AB73-4FBF-B57B-5B8B06CE715E}">
      <dsp:nvSpPr>
        <dsp:cNvPr id="0" name=""/>
        <dsp:cNvSpPr/>
      </dsp:nvSpPr>
      <dsp:spPr>
        <a:xfrm>
          <a:off x="4664831" y="8086390"/>
          <a:ext cx="2155870" cy="215587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BB908-8EB4-4554-8A62-F95B20CDC909}">
      <dsp:nvSpPr>
        <dsp:cNvPr id="0" name=""/>
        <dsp:cNvSpPr/>
      </dsp:nvSpPr>
      <dsp:spPr>
        <a:xfrm>
          <a:off x="0" y="0"/>
          <a:ext cx="2304256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62FE0-00A0-4850-BBC8-3845CC230664}">
      <dsp:nvSpPr>
        <dsp:cNvPr id="0" name=""/>
        <dsp:cNvSpPr/>
      </dsp:nvSpPr>
      <dsp:spPr>
        <a:xfrm>
          <a:off x="0" y="0"/>
          <a:ext cx="4608512" cy="1024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just" defTabSz="2889250">
            <a:lnSpc>
              <a:spcPct val="90000"/>
            </a:lnSpc>
            <a:spcBef>
              <a:spcPct val="0"/>
            </a:spcBef>
            <a:spcAft>
              <a:spcPct val="35000"/>
            </a:spcAft>
            <a:buNone/>
          </a:pPr>
          <a:endParaRPr lang="en-US" sz="6500" kern="1200" dirty="0">
            <a:latin typeface="Roboto Light" panose="02000000000000000000" pitchFamily="2" charset="0"/>
            <a:ea typeface="Roboto Light" panose="02000000000000000000" pitchFamily="2" charset="0"/>
          </a:endParaRPr>
        </a:p>
      </dsp:txBody>
      <dsp:txXfrm>
        <a:off x="0" y="0"/>
        <a:ext cx="4608512" cy="10244137"/>
      </dsp:txXfrm>
    </dsp:sp>
    <dsp:sp modelId="{8052E95C-8B8E-45D1-90FF-190CABAF243D}">
      <dsp:nvSpPr>
        <dsp:cNvPr id="0" name=""/>
        <dsp:cNvSpPr/>
      </dsp:nvSpPr>
      <dsp:spPr>
        <a:xfrm>
          <a:off x="4954150" y="465187"/>
          <a:ext cx="18088411" cy="9303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just" defTabSz="2889250">
            <a:lnSpc>
              <a:spcPct val="90000"/>
            </a:lnSpc>
            <a:spcBef>
              <a:spcPct val="0"/>
            </a:spcBef>
            <a:spcAft>
              <a:spcPct val="35000"/>
            </a:spcAft>
            <a:buNone/>
          </a:pPr>
          <a:r>
            <a:rPr lang="en-US" sz="6500" kern="1200" dirty="0">
              <a:latin typeface="Roboto Light" panose="02000000000000000000" pitchFamily="2" charset="0"/>
              <a:ea typeface="Roboto Light" panose="02000000000000000000" pitchFamily="2" charset="0"/>
            </a:rPr>
            <a:t>Bank 10YS has private sector development and inclusive social development as two of its pillars in addition to Islamic Finance. All of these pillars tackle barriers that entrepreneurs face in terms of access to financial and non financial services in addition to the promotion of SME development as engines for economic growth.</a:t>
          </a:r>
        </a:p>
      </dsp:txBody>
      <dsp:txXfrm>
        <a:off x="4954150" y="465187"/>
        <a:ext cx="18088411" cy="9303757"/>
      </dsp:txXfrm>
    </dsp:sp>
    <dsp:sp modelId="{36F26F70-B79D-46EE-838C-6A56FB9B96FF}">
      <dsp:nvSpPr>
        <dsp:cNvPr id="0" name=""/>
        <dsp:cNvSpPr/>
      </dsp:nvSpPr>
      <dsp:spPr>
        <a:xfrm>
          <a:off x="4608512" y="9768945"/>
          <a:ext cx="1843404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5E41B-6FA4-4E59-9B65-7AC5BB0EEF54}">
      <dsp:nvSpPr>
        <dsp:cNvPr id="0" name=""/>
        <dsp:cNvSpPr/>
      </dsp:nvSpPr>
      <dsp:spPr>
        <a:xfrm>
          <a:off x="0" y="1010305"/>
          <a:ext cx="16199936" cy="624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295" tIns="645668" rIns="1257295"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latin typeface="Roboto Light" panose="02000000000000000000" pitchFamily="2" charset="0"/>
              <a:ea typeface="Roboto Light" panose="02000000000000000000" pitchFamily="2" charset="0"/>
            </a:rPr>
            <a:t>IsDB will ensure that its </a:t>
          </a:r>
          <a:r>
            <a:rPr lang="en-US" sz="3100" kern="1200" dirty="0" err="1">
              <a:latin typeface="Roboto Light" panose="02000000000000000000" pitchFamily="2" charset="0"/>
              <a:ea typeface="Roboto Light" panose="02000000000000000000" pitchFamily="2" charset="0"/>
            </a:rPr>
            <a:t>programmes</a:t>
          </a:r>
          <a:r>
            <a:rPr lang="en-US" sz="3100" kern="1200" dirty="0">
              <a:latin typeface="Roboto Light" panose="02000000000000000000" pitchFamily="2" charset="0"/>
              <a:ea typeface="Roboto Light" panose="02000000000000000000" pitchFamily="2" charset="0"/>
            </a:rPr>
            <a:t> facilitate equitable access to financial and technical resources and services for all women, regardless of age, disability status, ethnicity, socio-economic status, geographical area or any other condition.</a:t>
          </a:r>
        </a:p>
        <a:p>
          <a:pPr marL="285750" lvl="1" indent="-285750" algn="l" defTabSz="1377950">
            <a:lnSpc>
              <a:spcPct val="90000"/>
            </a:lnSpc>
            <a:spcBef>
              <a:spcPct val="0"/>
            </a:spcBef>
            <a:spcAft>
              <a:spcPct val="15000"/>
            </a:spcAft>
            <a:buChar char="•"/>
          </a:pPr>
          <a:r>
            <a:rPr lang="en-US" sz="3100" kern="1200" dirty="0">
              <a:latin typeface="Roboto Light" panose="02000000000000000000" pitchFamily="2" charset="0"/>
              <a:ea typeface="Roboto Light" panose="02000000000000000000" pitchFamily="2" charset="0"/>
            </a:rPr>
            <a:t>IsDB will provide economic opportunities and equitable and decent employment, with a focus on supporting the conditions necessary for women-owned and women-led micro-, small and medium-sized enterprises, women entrepreneurs, farmers, traders and those in the informal sector</a:t>
          </a:r>
        </a:p>
        <a:p>
          <a:pPr marL="285750" lvl="1" indent="-285750" algn="l" defTabSz="1377950">
            <a:lnSpc>
              <a:spcPct val="90000"/>
            </a:lnSpc>
            <a:spcBef>
              <a:spcPct val="0"/>
            </a:spcBef>
            <a:spcAft>
              <a:spcPct val="15000"/>
            </a:spcAft>
            <a:buChar char="•"/>
          </a:pPr>
          <a:r>
            <a:rPr lang="en-US" sz="3100" kern="1200" dirty="0">
              <a:latin typeface="Roboto Light" panose="02000000000000000000" pitchFamily="2" charset="0"/>
              <a:ea typeface="Roboto Light" panose="02000000000000000000" pitchFamily="2" charset="0"/>
            </a:rPr>
            <a:t>IsDB will support to finance and productive resources, including technology; and market opportunities and advancement within the value chain with engagement from the private sector.</a:t>
          </a:r>
        </a:p>
      </dsp:txBody>
      <dsp:txXfrm>
        <a:off x="0" y="1010305"/>
        <a:ext cx="16199936" cy="6249600"/>
      </dsp:txXfrm>
    </dsp:sp>
    <dsp:sp modelId="{ED9C3737-FBBC-4D24-A0CC-729680122E06}">
      <dsp:nvSpPr>
        <dsp:cNvPr id="0" name=""/>
        <dsp:cNvSpPr/>
      </dsp:nvSpPr>
      <dsp:spPr>
        <a:xfrm>
          <a:off x="809996" y="552745"/>
          <a:ext cx="11339955"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623" tIns="0" rIns="428623" bIns="0" numCol="1" spcCol="1270" anchor="ctr" anchorCtr="0">
          <a:noAutofit/>
        </a:bodyPr>
        <a:lstStyle/>
        <a:p>
          <a:pPr marL="0" lvl="0" indent="0" algn="l" defTabSz="1377950">
            <a:lnSpc>
              <a:spcPct val="90000"/>
            </a:lnSpc>
            <a:spcBef>
              <a:spcPct val="0"/>
            </a:spcBef>
            <a:spcAft>
              <a:spcPct val="35000"/>
            </a:spcAft>
            <a:buNone/>
          </a:pPr>
          <a:r>
            <a:rPr lang="en-US" sz="3100" kern="1200">
              <a:latin typeface="Roboto Light" panose="02000000000000000000" pitchFamily="2" charset="0"/>
              <a:ea typeface="Roboto Light" panose="02000000000000000000" pitchFamily="2" charset="0"/>
            </a:rPr>
            <a:t>Improving access to resources and services: </a:t>
          </a:r>
        </a:p>
      </dsp:txBody>
      <dsp:txXfrm>
        <a:off x="854668" y="597417"/>
        <a:ext cx="11250611" cy="825776"/>
      </dsp:txXfrm>
    </dsp:sp>
    <dsp:sp modelId="{A5AC1D7F-755F-4399-84CA-98E2F976DAB8}">
      <dsp:nvSpPr>
        <dsp:cNvPr id="0" name=""/>
        <dsp:cNvSpPr/>
      </dsp:nvSpPr>
      <dsp:spPr>
        <a:xfrm>
          <a:off x="0" y="7884866"/>
          <a:ext cx="16199936" cy="1806525"/>
        </a:xfrm>
        <a:prstGeom prst="rect">
          <a:avLst/>
        </a:prstGeom>
        <a:solidFill>
          <a:schemeClr val="lt1">
            <a:alpha val="90000"/>
            <a:hueOff val="0"/>
            <a:satOff val="0"/>
            <a:lumOff val="0"/>
            <a:alphaOff val="0"/>
          </a:schemeClr>
        </a:solidFill>
        <a:ln w="12700" cap="flat" cmpd="sng" algn="ctr">
          <a:solidFill>
            <a:schemeClr val="accent5">
              <a:hueOff val="-3963343"/>
              <a:satOff val="-14355"/>
              <a:lumOff val="11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295" tIns="645668" rIns="1257295"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latin typeface="Roboto Light" panose="02000000000000000000" pitchFamily="2" charset="0"/>
              <a:ea typeface="Roboto Light" panose="02000000000000000000" pitchFamily="2" charset="0"/>
            </a:rPr>
            <a:t>IsDB will support operations that contribute to enhancing women’s participation, with special attention to women in fragile and crisis situations.</a:t>
          </a:r>
        </a:p>
      </dsp:txBody>
      <dsp:txXfrm>
        <a:off x="0" y="7884866"/>
        <a:ext cx="16199936" cy="1806525"/>
      </dsp:txXfrm>
    </dsp:sp>
    <dsp:sp modelId="{0726549F-634D-4921-AF61-4AA7D9D15C82}">
      <dsp:nvSpPr>
        <dsp:cNvPr id="0" name=""/>
        <dsp:cNvSpPr/>
      </dsp:nvSpPr>
      <dsp:spPr>
        <a:xfrm>
          <a:off x="809996" y="7427306"/>
          <a:ext cx="11339955" cy="915120"/>
        </a:xfrm>
        <a:prstGeom prst="roundRect">
          <a:avLst/>
        </a:prstGeom>
        <a:solidFill>
          <a:schemeClr val="accent5">
            <a:hueOff val="-3963343"/>
            <a:satOff val="-143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623" tIns="0" rIns="428623" bIns="0" numCol="1" spcCol="1270" anchor="ctr" anchorCtr="0">
          <a:noAutofit/>
        </a:bodyPr>
        <a:lstStyle/>
        <a:p>
          <a:pPr marL="0" lvl="0" indent="0" algn="l" defTabSz="1377950">
            <a:lnSpc>
              <a:spcPct val="90000"/>
            </a:lnSpc>
            <a:spcBef>
              <a:spcPct val="0"/>
            </a:spcBef>
            <a:spcAft>
              <a:spcPct val="35000"/>
            </a:spcAft>
            <a:buNone/>
          </a:pPr>
          <a:r>
            <a:rPr lang="en-US" sz="3100" kern="1200">
              <a:latin typeface="Roboto Light" panose="02000000000000000000" pitchFamily="2" charset="0"/>
              <a:ea typeface="Roboto Light" panose="02000000000000000000" pitchFamily="2" charset="0"/>
            </a:rPr>
            <a:t>Promoting women’s agency and participation:</a:t>
          </a:r>
          <a:endParaRPr lang="en-US" sz="3100" kern="1200" dirty="0">
            <a:latin typeface="Roboto Light" panose="02000000000000000000" pitchFamily="2" charset="0"/>
            <a:ea typeface="Roboto Light" panose="02000000000000000000" pitchFamily="2" charset="0"/>
          </a:endParaRPr>
        </a:p>
      </dsp:txBody>
      <dsp:txXfrm>
        <a:off x="854668" y="7471978"/>
        <a:ext cx="11250611" cy="825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391D7-1033-48A9-B370-DD575AD432D3}">
      <dsp:nvSpPr>
        <dsp:cNvPr id="0" name=""/>
        <dsp:cNvSpPr/>
      </dsp:nvSpPr>
      <dsp:spPr>
        <a:xfrm>
          <a:off x="0" y="457818"/>
          <a:ext cx="15721932" cy="3969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0197" tIns="624840" rIns="1220197" bIns="284480" numCol="1" spcCol="1270" anchor="t" anchorCtr="0">
          <a:noAutofit/>
        </a:bodyPr>
        <a:lstStyle/>
        <a:p>
          <a:pPr marL="285750" lvl="1" indent="-285750" algn="l" defTabSz="1778000">
            <a:lnSpc>
              <a:spcPct val="90000"/>
            </a:lnSpc>
            <a:spcBef>
              <a:spcPct val="0"/>
            </a:spcBef>
            <a:spcAft>
              <a:spcPct val="15000"/>
            </a:spcAft>
            <a:buChar char="•"/>
          </a:pPr>
          <a:r>
            <a:rPr lang="en-US" sz="4000" b="0" kern="1200" dirty="0">
              <a:latin typeface="Roboto Light" panose="02000000000000000000" pitchFamily="2" charset="0"/>
              <a:ea typeface="Roboto Light" panose="02000000000000000000" pitchFamily="2" charset="0"/>
            </a:rPr>
            <a:t>IsDB will ensure promoting growth and equity, which is strengthening prevention aim not only to support growth but, most importantly, support equitable and inclusive access to resources, services, livelihoods, and employment opportunities. </a:t>
          </a:r>
        </a:p>
      </dsp:txBody>
      <dsp:txXfrm>
        <a:off x="0" y="457818"/>
        <a:ext cx="15721932" cy="3969000"/>
      </dsp:txXfrm>
    </dsp:sp>
    <dsp:sp modelId="{31DDF7F0-E937-4589-B75F-EFE57A1CD5EE}">
      <dsp:nvSpPr>
        <dsp:cNvPr id="0" name=""/>
        <dsp:cNvSpPr/>
      </dsp:nvSpPr>
      <dsp:spPr>
        <a:xfrm>
          <a:off x="786096" y="15018"/>
          <a:ext cx="11005352" cy="88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976" tIns="0" rIns="415976" bIns="0" numCol="1" spcCol="1270" anchor="ctr" anchorCtr="0">
          <a:noAutofit/>
        </a:bodyPr>
        <a:lstStyle/>
        <a:p>
          <a:pPr marL="0" lvl="0" indent="0" algn="l" defTabSz="1778000">
            <a:lnSpc>
              <a:spcPct val="90000"/>
            </a:lnSpc>
            <a:spcBef>
              <a:spcPct val="0"/>
            </a:spcBef>
            <a:spcAft>
              <a:spcPct val="35000"/>
            </a:spcAft>
            <a:buNone/>
          </a:pPr>
          <a:r>
            <a:rPr lang="en-US" sz="4000" b="0" kern="1200" dirty="0">
              <a:latin typeface="Roboto Light" panose="02000000000000000000" pitchFamily="2" charset="0"/>
              <a:ea typeface="Roboto Light" panose="02000000000000000000" pitchFamily="2" charset="0"/>
            </a:rPr>
            <a:t>Investing in Prevention:</a:t>
          </a:r>
        </a:p>
      </dsp:txBody>
      <dsp:txXfrm>
        <a:off x="829327" y="58249"/>
        <a:ext cx="10918890" cy="799138"/>
      </dsp:txXfrm>
    </dsp:sp>
    <dsp:sp modelId="{C97B854A-29EF-4DDF-AC4F-BE20FB348B21}">
      <dsp:nvSpPr>
        <dsp:cNvPr id="0" name=""/>
        <dsp:cNvSpPr/>
      </dsp:nvSpPr>
      <dsp:spPr>
        <a:xfrm>
          <a:off x="0" y="5031618"/>
          <a:ext cx="15721932" cy="5197500"/>
        </a:xfrm>
        <a:prstGeom prst="rect">
          <a:avLst/>
        </a:prstGeom>
        <a:solidFill>
          <a:schemeClr val="lt1">
            <a:alpha val="90000"/>
            <a:hueOff val="0"/>
            <a:satOff val="0"/>
            <a:lumOff val="0"/>
            <a:alphaOff val="0"/>
          </a:schemeClr>
        </a:solidFill>
        <a:ln w="12700" cap="flat" cmpd="sng" algn="ctr">
          <a:solidFill>
            <a:schemeClr val="accent5">
              <a:hueOff val="-3963343"/>
              <a:satOff val="-14355"/>
              <a:lumOff val="11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0197" tIns="624840" rIns="1220197" bIns="284480" numCol="1" spcCol="1270" anchor="t" anchorCtr="0">
          <a:noAutofit/>
        </a:bodyPr>
        <a:lstStyle/>
        <a:p>
          <a:pPr marL="285750" lvl="1" indent="-285750" algn="l" defTabSz="1778000">
            <a:lnSpc>
              <a:spcPct val="90000"/>
            </a:lnSpc>
            <a:spcBef>
              <a:spcPct val="0"/>
            </a:spcBef>
            <a:spcAft>
              <a:spcPct val="15000"/>
            </a:spcAft>
            <a:buChar char="•"/>
          </a:pPr>
          <a:r>
            <a:rPr lang="en-US" sz="4000" b="0" kern="1200" dirty="0">
              <a:latin typeface="Roboto Light" panose="02000000000000000000" pitchFamily="2" charset="0"/>
              <a:ea typeface="Roboto Light" panose="02000000000000000000" pitchFamily="2" charset="0"/>
            </a:rPr>
            <a:t>IsDB will ensure the inclusion of individuals, households, and groups in society, institutions, the economy, development policies, justice, and security provision greatly contributes to state-building and capacity. this Inclusion includes access to services and to livelihood opportunities contributes to the legitimacy of the state and reinforces state-citizen relations</a:t>
          </a:r>
        </a:p>
      </dsp:txBody>
      <dsp:txXfrm>
        <a:off x="0" y="5031618"/>
        <a:ext cx="15721932" cy="5197500"/>
      </dsp:txXfrm>
    </dsp:sp>
    <dsp:sp modelId="{6DE0ABC0-A0BA-4F2A-9249-1222DB69F26D}">
      <dsp:nvSpPr>
        <dsp:cNvPr id="0" name=""/>
        <dsp:cNvSpPr/>
      </dsp:nvSpPr>
      <dsp:spPr>
        <a:xfrm>
          <a:off x="786096" y="4588818"/>
          <a:ext cx="11005352" cy="885600"/>
        </a:xfrm>
        <a:prstGeom prst="roundRect">
          <a:avLst/>
        </a:prstGeom>
        <a:solidFill>
          <a:schemeClr val="accent5">
            <a:hueOff val="-3963343"/>
            <a:satOff val="-143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976" tIns="0" rIns="415976" bIns="0" numCol="1" spcCol="1270" anchor="ctr" anchorCtr="0">
          <a:noAutofit/>
        </a:bodyPr>
        <a:lstStyle/>
        <a:p>
          <a:pPr marL="0" lvl="0" indent="0" algn="l" defTabSz="1778000">
            <a:lnSpc>
              <a:spcPct val="90000"/>
            </a:lnSpc>
            <a:spcBef>
              <a:spcPct val="0"/>
            </a:spcBef>
            <a:spcAft>
              <a:spcPct val="35000"/>
            </a:spcAft>
            <a:buNone/>
          </a:pPr>
          <a:r>
            <a:rPr lang="en-US" sz="4000" b="0" kern="1200">
              <a:latin typeface="Roboto Light" panose="02000000000000000000" pitchFamily="2" charset="0"/>
              <a:ea typeface="Roboto Light" panose="02000000000000000000" pitchFamily="2" charset="0"/>
            </a:rPr>
            <a:t>Facilitating inclusion:</a:t>
          </a:r>
        </a:p>
      </dsp:txBody>
      <dsp:txXfrm>
        <a:off x="829327" y="4632049"/>
        <a:ext cx="10918890" cy="799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8CDF-545C-49D0-88CD-048B60BF9CD3}">
      <dsp:nvSpPr>
        <dsp:cNvPr id="0" name=""/>
        <dsp:cNvSpPr/>
      </dsp:nvSpPr>
      <dsp:spPr>
        <a:xfrm>
          <a:off x="11250" y="1398865"/>
          <a:ext cx="5754815" cy="1334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Font typeface="Arial" panose="020B0604020202020204" pitchFamily="34" charset="0"/>
            <a:buNone/>
          </a:pPr>
          <a:r>
            <a:rPr lang="en-US" sz="6000" b="1" i="0" kern="1200" dirty="0">
              <a:latin typeface="Oswald" pitchFamily="2" charset="77"/>
              <a:ea typeface="+mj-ea"/>
              <a:cs typeface="+mj-cs"/>
            </a:rPr>
            <a:t>Overall Objective </a:t>
          </a:r>
          <a:endParaRPr lang="en-US" sz="6000" kern="1200" dirty="0"/>
        </a:p>
      </dsp:txBody>
      <dsp:txXfrm>
        <a:off x="11250" y="1398865"/>
        <a:ext cx="5754815" cy="1334025"/>
      </dsp:txXfrm>
    </dsp:sp>
    <dsp:sp modelId="{8FD85826-EC86-46D9-8883-CCDABF1B24F6}">
      <dsp:nvSpPr>
        <dsp:cNvPr id="0" name=""/>
        <dsp:cNvSpPr/>
      </dsp:nvSpPr>
      <dsp:spPr>
        <a:xfrm>
          <a:off x="5766066" y="356658"/>
          <a:ext cx="1150963" cy="3418439"/>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44CF1-E9AB-4F7F-BDB9-7E69B7EB36CB}">
      <dsp:nvSpPr>
        <dsp:cNvPr id="0" name=""/>
        <dsp:cNvSpPr/>
      </dsp:nvSpPr>
      <dsp:spPr>
        <a:xfrm>
          <a:off x="7377415" y="356658"/>
          <a:ext cx="15653099" cy="34184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DEEP aimed to empower and graduate marginalized poor families, especially female heads of households, from being economically dependent to independent providers of income, through accessing promotional safety net activities and financial services that address their specific needs. </a:t>
          </a:r>
          <a:endParaRPr lang="en-US"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The strong sponsorship of IsDB to DEEP did not only help the program to succeed in a conflict area like Palestine, it also created a visible funding vehicle that mobilized additional resources for the program through cooperation with many donors.</a:t>
          </a:r>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Project Beneficiaries </a:t>
          </a:r>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16,042 Palestinian families (direct beneficiaries), including women, youth, persons with disabilities, university graduates, small farmers, leaders and innovators. </a:t>
          </a:r>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Communities</a:t>
          </a:r>
        </a:p>
      </dsp:txBody>
      <dsp:txXfrm>
        <a:off x="7377415" y="356658"/>
        <a:ext cx="15653099" cy="3418439"/>
      </dsp:txXfrm>
    </dsp:sp>
    <dsp:sp modelId="{E8A391C8-9B68-43B7-A307-167536AE779C}">
      <dsp:nvSpPr>
        <dsp:cNvPr id="0" name=""/>
        <dsp:cNvSpPr/>
      </dsp:nvSpPr>
      <dsp:spPr>
        <a:xfrm>
          <a:off x="11250" y="4333713"/>
          <a:ext cx="5754815" cy="1334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Font typeface="Arial" panose="020B0604020202020204" pitchFamily="34" charset="0"/>
            <a:buNone/>
          </a:pPr>
          <a:r>
            <a:rPr lang="en-US" sz="6000" b="1" i="0" kern="1200" dirty="0">
              <a:latin typeface="Oswald" pitchFamily="2" charset="77"/>
              <a:ea typeface="+mj-ea"/>
              <a:cs typeface="+mj-cs"/>
            </a:rPr>
            <a:t>Key Components</a:t>
          </a:r>
          <a:endParaRPr lang="en-US" sz="6000" kern="1200" dirty="0"/>
        </a:p>
      </dsp:txBody>
      <dsp:txXfrm>
        <a:off x="11250" y="4333713"/>
        <a:ext cx="5754815" cy="1334025"/>
      </dsp:txXfrm>
    </dsp:sp>
    <dsp:sp modelId="{1B150477-5D87-46C3-93E4-F5833DD569B0}">
      <dsp:nvSpPr>
        <dsp:cNvPr id="0" name=""/>
        <dsp:cNvSpPr/>
      </dsp:nvSpPr>
      <dsp:spPr>
        <a:xfrm>
          <a:off x="5766066" y="3854297"/>
          <a:ext cx="1150963" cy="2292855"/>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DBD92-3AEA-45E5-8B04-BE07DFD4E2FC}">
      <dsp:nvSpPr>
        <dsp:cNvPr id="0" name=""/>
        <dsp:cNvSpPr/>
      </dsp:nvSpPr>
      <dsp:spPr>
        <a:xfrm>
          <a:off x="7377415" y="3854297"/>
          <a:ext cx="15653099" cy="2292855"/>
        </a:xfrm>
        <a:prstGeom prst="rect">
          <a:avLst/>
        </a:prstGeom>
        <a:solidFill>
          <a:schemeClr val="accent5">
            <a:hueOff val="-1981671"/>
            <a:satOff val="-717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a:latin typeface="Roboto Light" panose="02000000000000000000" pitchFamily="2" charset="0"/>
              <a:ea typeface="Roboto Light" panose="02000000000000000000" pitchFamily="2" charset="0"/>
            </a:rPr>
            <a:t>Promotional Social Safety Net Activities (PSSNA), which include enterprise development and livelihood activities, provided by local partner NGOs to address the needs and empower families too poor for conventional microfinance, but with great potential to become independent providers. </a:t>
          </a:r>
          <a:endParaRPr lang="en-US"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a:latin typeface="Roboto Light" panose="02000000000000000000" pitchFamily="2" charset="0"/>
              <a:ea typeface="Roboto Light" panose="02000000000000000000" pitchFamily="2" charset="0"/>
            </a:rPr>
            <a:t>Access to Financial Services from Microfinance Institutions/Programs provided to entrepreneurial poor families</a:t>
          </a:r>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Institutional Capacity Building to partner NGOs and Microfinance Institutions to reach and address the needs of the Palestinian deprived families.</a:t>
          </a:r>
        </a:p>
      </dsp:txBody>
      <dsp:txXfrm>
        <a:off x="7377415" y="3854297"/>
        <a:ext cx="15653099" cy="2292855"/>
      </dsp:txXfrm>
    </dsp:sp>
    <dsp:sp modelId="{526357AC-31BD-4CB7-BDE4-361C5FA7ECB1}">
      <dsp:nvSpPr>
        <dsp:cNvPr id="0" name=""/>
        <dsp:cNvSpPr/>
      </dsp:nvSpPr>
      <dsp:spPr>
        <a:xfrm>
          <a:off x="11250" y="7685443"/>
          <a:ext cx="5754815" cy="1334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None/>
          </a:pPr>
          <a:r>
            <a:rPr lang="en-US" sz="6000" b="1" i="0" kern="1200" dirty="0">
              <a:latin typeface="Oswald" pitchFamily="2" charset="77"/>
              <a:ea typeface="+mj-ea"/>
              <a:cs typeface="+mj-cs"/>
            </a:rPr>
            <a:t>Key Results</a:t>
          </a:r>
          <a:endParaRPr lang="en-US" sz="6000" kern="1200" dirty="0"/>
        </a:p>
      </dsp:txBody>
      <dsp:txXfrm>
        <a:off x="11250" y="7685443"/>
        <a:ext cx="5754815" cy="1334025"/>
      </dsp:txXfrm>
    </dsp:sp>
    <dsp:sp modelId="{D96120B1-D5C6-4F0B-A2AC-C7BDA880BE7D}">
      <dsp:nvSpPr>
        <dsp:cNvPr id="0" name=""/>
        <dsp:cNvSpPr/>
      </dsp:nvSpPr>
      <dsp:spPr>
        <a:xfrm>
          <a:off x="5766066" y="6226353"/>
          <a:ext cx="1150963" cy="4252204"/>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E9BA5-1373-4143-84E8-EA1A993B185B}">
      <dsp:nvSpPr>
        <dsp:cNvPr id="0" name=""/>
        <dsp:cNvSpPr/>
      </dsp:nvSpPr>
      <dsp:spPr>
        <a:xfrm>
          <a:off x="7377415" y="6226353"/>
          <a:ext cx="15653099" cy="4252204"/>
        </a:xfrm>
        <a:prstGeom prst="rect">
          <a:avLst/>
        </a:prstGeom>
        <a:solidFill>
          <a:schemeClr val="accent5">
            <a:hueOff val="-3963343"/>
            <a:satOff val="-143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a:latin typeface="Roboto Light" panose="02000000000000000000" pitchFamily="2" charset="0"/>
              <a:ea typeface="Roboto Light" panose="02000000000000000000" pitchFamily="2" charset="0"/>
            </a:rPr>
            <a:t>16,042 Palestinian families lifted out of poverty through the implementation of successful economic SMEs projects; 79% of families improved their income by 64%.</a:t>
          </a:r>
          <a:endParaRPr lang="en-US" sz="2200" kern="1200" dirty="0"/>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4331 women owned their projects.</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14,040 jobs created for women.</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4,980 women trained in business services and coaching.</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87% of SMEs projects still operating.</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96% of women reduced their dependence on others by more than 75%.</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40% improvement in the child education, housing conditions, self-confidence and the relationship with family and community.</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US" sz="2200" b="0" i="0" kern="1200" dirty="0">
              <a:latin typeface="Roboto Light" panose="02000000000000000000" pitchFamily="2" charset="0"/>
              <a:ea typeface="Roboto Light" panose="02000000000000000000" pitchFamily="2" charset="0"/>
            </a:rPr>
            <a:t>Economic Empowerment Fund for the Palestinian People (EEFPP) established by the IsDB to upscale the empowerment efforts and ensure its long-term sustainability.</a:t>
          </a:r>
        </a:p>
      </dsp:txBody>
      <dsp:txXfrm>
        <a:off x="7377415" y="6226353"/>
        <a:ext cx="15653099" cy="4252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8CDF-545C-49D0-88CD-048B60BF9CD3}">
      <dsp:nvSpPr>
        <dsp:cNvPr id="0" name=""/>
        <dsp:cNvSpPr/>
      </dsp:nvSpPr>
      <dsp:spPr>
        <a:xfrm>
          <a:off x="0" y="1069680"/>
          <a:ext cx="5754815" cy="133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Font typeface="Arial" panose="020B0604020202020204" pitchFamily="34" charset="0"/>
            <a:buNone/>
          </a:pPr>
          <a:r>
            <a:rPr lang="en-US" sz="6000" b="1" i="0" kern="1200" dirty="0">
              <a:latin typeface="Oswald" pitchFamily="2" charset="77"/>
              <a:ea typeface="+mj-ea"/>
              <a:cs typeface="+mj-cs"/>
            </a:rPr>
            <a:t>Overall Objective </a:t>
          </a:r>
          <a:endParaRPr lang="en-US" sz="6000" kern="1200" dirty="0"/>
        </a:p>
      </dsp:txBody>
      <dsp:txXfrm>
        <a:off x="0" y="1069680"/>
        <a:ext cx="5754815" cy="1336499"/>
      </dsp:txXfrm>
    </dsp:sp>
    <dsp:sp modelId="{8FD85826-EC86-46D9-8883-CCDABF1B24F6}">
      <dsp:nvSpPr>
        <dsp:cNvPr id="0" name=""/>
        <dsp:cNvSpPr/>
      </dsp:nvSpPr>
      <dsp:spPr>
        <a:xfrm>
          <a:off x="5754815" y="484961"/>
          <a:ext cx="1150963" cy="2505937"/>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44CF1-E9AB-4F7F-BDB9-7E69B7EB36CB}">
      <dsp:nvSpPr>
        <dsp:cNvPr id="0" name=""/>
        <dsp:cNvSpPr/>
      </dsp:nvSpPr>
      <dsp:spPr>
        <a:xfrm>
          <a:off x="7366164" y="484961"/>
          <a:ext cx="15653099" cy="25059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dirty="0">
              <a:latin typeface="Roboto Light" panose="02000000000000000000" pitchFamily="2" charset="0"/>
              <a:ea typeface="Roboto Light" panose="02000000000000000000" pitchFamily="2" charset="0"/>
            </a:rPr>
            <a:t>YES-Egypt, part of a broader MENA-focused program addressing youth unemployment, aimed to improve the livelihoods and quality of life of Unemployed Potentially Active Youth (UPAY), including young women, to enable them to develop sustainable income generating activities and graduate from dependency to self-sufficiency</a:t>
          </a:r>
          <a:endParaRPr lang="en-US" sz="2400" kern="1200" dirty="0"/>
        </a:p>
        <a:p>
          <a:pPr marL="228600" lvl="1"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Project Beneficiaries </a:t>
          </a:r>
        </a:p>
        <a:p>
          <a:pPr marL="457200" lvl="2"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80,000 Unemployed Potentially Active Youth (Alumni of Universities and Vocational/ Professional Institution and Higher Institutes of Technology), young women (40%) and young men (60%).</a:t>
          </a:r>
          <a:endParaRPr lang="en-US" sz="2400" b="0" i="0" kern="1200" dirty="0">
            <a:latin typeface="Roboto Light" panose="02000000000000000000" pitchFamily="2" charset="0"/>
            <a:ea typeface="Roboto Light" panose="02000000000000000000" pitchFamily="2" charset="0"/>
            <a:cs typeface="+mn-cs"/>
          </a:endParaRPr>
        </a:p>
      </dsp:txBody>
      <dsp:txXfrm>
        <a:off x="7366164" y="484961"/>
        <a:ext cx="15653099" cy="2505937"/>
      </dsp:txXfrm>
    </dsp:sp>
    <dsp:sp modelId="{E8A391C8-9B68-43B7-A307-167536AE779C}">
      <dsp:nvSpPr>
        <dsp:cNvPr id="0" name=""/>
        <dsp:cNvSpPr/>
      </dsp:nvSpPr>
      <dsp:spPr>
        <a:xfrm>
          <a:off x="0" y="4037908"/>
          <a:ext cx="5754815" cy="133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Font typeface="Arial" panose="020B0604020202020204" pitchFamily="34" charset="0"/>
            <a:buNone/>
          </a:pPr>
          <a:r>
            <a:rPr lang="en-US" sz="6000" b="1" i="0" kern="1200" dirty="0">
              <a:latin typeface="Oswald" pitchFamily="2" charset="77"/>
              <a:ea typeface="+mj-ea"/>
              <a:cs typeface="+mj-cs"/>
            </a:rPr>
            <a:t>Key Components</a:t>
          </a:r>
          <a:endParaRPr lang="en-US" sz="6000" kern="1200" dirty="0"/>
        </a:p>
      </dsp:txBody>
      <dsp:txXfrm>
        <a:off x="0" y="4037908"/>
        <a:ext cx="5754815" cy="1336499"/>
      </dsp:txXfrm>
    </dsp:sp>
    <dsp:sp modelId="{1B150477-5D87-46C3-93E4-F5833DD569B0}">
      <dsp:nvSpPr>
        <dsp:cNvPr id="0" name=""/>
        <dsp:cNvSpPr/>
      </dsp:nvSpPr>
      <dsp:spPr>
        <a:xfrm>
          <a:off x="5754815" y="3077299"/>
          <a:ext cx="1150963" cy="3257718"/>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DBD92-3AEA-45E5-8B04-BE07DFD4E2FC}">
      <dsp:nvSpPr>
        <dsp:cNvPr id="0" name=""/>
        <dsp:cNvSpPr/>
      </dsp:nvSpPr>
      <dsp:spPr>
        <a:xfrm>
          <a:off x="7366164" y="3077299"/>
          <a:ext cx="15653099" cy="3257718"/>
        </a:xfrm>
        <a:prstGeom prst="rect">
          <a:avLst/>
        </a:prstGeom>
        <a:solidFill>
          <a:schemeClr val="accent5">
            <a:hueOff val="-1321114"/>
            <a:satOff val="-4785"/>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a:latin typeface="Roboto Light" panose="02000000000000000000" pitchFamily="2" charset="0"/>
              <a:ea typeface="Roboto Light" panose="02000000000000000000" pitchFamily="2" charset="0"/>
            </a:rPr>
            <a:t>YES-Egypt undertook interventions targeting young women and men, as well as Participating Financial Institutions (PFIs) and training providers with the aim to: </a:t>
          </a:r>
          <a:endParaRPr lang="en-US" sz="2400" kern="1200" dirty="0"/>
        </a:p>
        <a:p>
          <a:pPr marL="228600" lvl="1"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Bolster youth’s technical skills and capacities through increasing their access to </a:t>
          </a:r>
          <a:r>
            <a:rPr lang="en-US" sz="2400" b="0" i="0" kern="1200" dirty="0" err="1">
              <a:latin typeface="Roboto Light" panose="02000000000000000000" pitchFamily="2" charset="0"/>
              <a:ea typeface="Roboto Light" panose="02000000000000000000" pitchFamily="2" charset="0"/>
            </a:rPr>
            <a:t>i</a:t>
          </a:r>
          <a:r>
            <a:rPr lang="en-US" sz="2400" b="0" i="0" kern="1200" dirty="0">
              <a:latin typeface="Roboto Light" panose="02000000000000000000" pitchFamily="2" charset="0"/>
              <a:ea typeface="Roboto Light" panose="02000000000000000000" pitchFamily="2" charset="0"/>
            </a:rPr>
            <a:t>) a mix of Micro &amp; Small-to-Medium size Enterprise (MSEs) financial services, ii) market-oriented trainings and entrepreneurship facilities; and iii) business and market opportunities and networks, with active private sector engagement; and, </a:t>
          </a:r>
        </a:p>
        <a:p>
          <a:pPr marL="228600" lvl="1"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Increase young entrepreneurs’ access to Islamic microfinance services through increasing the capacity of PFIs and training providers by extending: </a:t>
          </a:r>
          <a:r>
            <a:rPr lang="en-US" sz="2400" b="0" i="0" kern="1200" dirty="0" err="1">
              <a:latin typeface="Roboto Light" panose="02000000000000000000" pitchFamily="2" charset="0"/>
              <a:ea typeface="Roboto Light" panose="02000000000000000000" pitchFamily="2" charset="0"/>
            </a:rPr>
            <a:t>i</a:t>
          </a:r>
          <a:r>
            <a:rPr lang="en-US" sz="2400" b="0" i="0" kern="1200" dirty="0">
              <a:latin typeface="Roboto Light" panose="02000000000000000000" pitchFamily="2" charset="0"/>
              <a:ea typeface="Roboto Light" panose="02000000000000000000" pitchFamily="2" charset="0"/>
            </a:rPr>
            <a:t>) MSEs lines of financing for promising rural and urban business activities; and ii) capacity building programs for delivering youth-oriented sustainable MSEs Islamic lending schemes. </a:t>
          </a:r>
          <a:endParaRPr lang="en-US" sz="2400" b="0" i="0" kern="1200" dirty="0">
            <a:latin typeface="Roboto Light" panose="02000000000000000000" pitchFamily="2" charset="0"/>
            <a:ea typeface="Roboto Light" panose="02000000000000000000" pitchFamily="2" charset="0"/>
            <a:cs typeface="+mn-cs"/>
          </a:endParaRPr>
        </a:p>
      </dsp:txBody>
      <dsp:txXfrm>
        <a:off x="7366164" y="3077299"/>
        <a:ext cx="15653099" cy="3257718"/>
      </dsp:txXfrm>
    </dsp:sp>
    <dsp:sp modelId="{526357AC-31BD-4CB7-BDE4-361C5FA7ECB1}">
      <dsp:nvSpPr>
        <dsp:cNvPr id="0" name=""/>
        <dsp:cNvSpPr/>
      </dsp:nvSpPr>
      <dsp:spPr>
        <a:xfrm>
          <a:off x="0" y="6672011"/>
          <a:ext cx="5760441" cy="133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None/>
          </a:pPr>
          <a:r>
            <a:rPr lang="en-US" sz="6000" b="1" i="0" kern="1200" dirty="0">
              <a:latin typeface="Oswald" pitchFamily="2" charset="77"/>
              <a:ea typeface="+mj-ea"/>
              <a:cs typeface="+mj-cs"/>
            </a:rPr>
            <a:t>Key Results</a:t>
          </a:r>
          <a:endParaRPr lang="en-US" sz="6000" kern="1200" dirty="0"/>
        </a:p>
      </dsp:txBody>
      <dsp:txXfrm>
        <a:off x="0" y="6672011"/>
        <a:ext cx="5760441" cy="1336499"/>
      </dsp:txXfrm>
    </dsp:sp>
    <dsp:sp modelId="{D96120B1-D5C6-4F0B-A2AC-C7BDA880BE7D}">
      <dsp:nvSpPr>
        <dsp:cNvPr id="0" name=""/>
        <dsp:cNvSpPr/>
      </dsp:nvSpPr>
      <dsp:spPr>
        <a:xfrm>
          <a:off x="5760441" y="6421417"/>
          <a:ext cx="1152088" cy="1837687"/>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E9BA5-1373-4143-84E8-EA1A993B185B}">
      <dsp:nvSpPr>
        <dsp:cNvPr id="0" name=""/>
        <dsp:cNvSpPr/>
      </dsp:nvSpPr>
      <dsp:spPr>
        <a:xfrm>
          <a:off x="7373364" y="6421417"/>
          <a:ext cx="15668400" cy="1837687"/>
        </a:xfrm>
        <a:prstGeom prst="rect">
          <a:avLst/>
        </a:prstGeom>
        <a:solidFill>
          <a:schemeClr val="accent5">
            <a:hueOff val="-2642228"/>
            <a:satOff val="-957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lrTx/>
            <a:buSzTx/>
            <a:buFont typeface="Arial" panose="020B0604020202020204" pitchFamily="34" charset="0"/>
            <a:buChar char="•"/>
          </a:pPr>
          <a:r>
            <a:rPr lang="en-US" sz="2400" b="0" i="0" kern="1200" dirty="0">
              <a:latin typeface="Roboto Light" panose="02000000000000000000" pitchFamily="2" charset="0"/>
              <a:ea typeface="Roboto Light" panose="02000000000000000000" pitchFamily="2" charset="0"/>
            </a:rPr>
            <a:t>24,000 MSEs created or developed.</a:t>
          </a:r>
          <a:endParaRPr lang="en-US" sz="2400" kern="1200" dirty="0"/>
        </a:p>
        <a:p>
          <a:pPr marL="228600" lvl="1"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86,000 employment opportunities created.</a:t>
          </a:r>
        </a:p>
        <a:p>
          <a:pPr marL="228600" lvl="1"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80,000 Unemployed Potentially Active Youth benefited from market training and entrepreneurship programs.</a:t>
          </a:r>
        </a:p>
        <a:p>
          <a:pPr marL="228600" lvl="1" indent="-228600" algn="l" defTabSz="1066800">
            <a:lnSpc>
              <a:spcPct val="90000"/>
            </a:lnSpc>
            <a:spcBef>
              <a:spcPct val="0"/>
            </a:spcBef>
            <a:spcAft>
              <a:spcPct val="15000"/>
            </a:spcAft>
            <a:buChar char="•"/>
          </a:pPr>
          <a:r>
            <a:rPr lang="en-US" sz="2400" b="0" i="0" kern="1200" dirty="0">
              <a:latin typeface="Roboto Light" panose="02000000000000000000" pitchFamily="2" charset="0"/>
              <a:ea typeface="Roboto Light" panose="02000000000000000000" pitchFamily="2" charset="0"/>
            </a:rPr>
            <a:t>10 universities and professional schools acquired enhanced Business Development </a:t>
          </a:r>
          <a:r>
            <a:rPr lang="en-US" sz="2400" b="0" i="0" kern="1200" dirty="0" err="1">
              <a:latin typeface="Roboto Light" panose="02000000000000000000" pitchFamily="2" charset="0"/>
              <a:ea typeface="Roboto Light" panose="02000000000000000000" pitchFamily="2" charset="0"/>
            </a:rPr>
            <a:t>Centres</a:t>
          </a:r>
          <a:r>
            <a:rPr lang="en-US" sz="2400" b="0" i="0" kern="1200" dirty="0">
              <a:latin typeface="Roboto Light" panose="02000000000000000000" pitchFamily="2" charset="0"/>
              <a:ea typeface="Roboto Light" panose="02000000000000000000" pitchFamily="2" charset="0"/>
            </a:rPr>
            <a:t> (BDC.)</a:t>
          </a:r>
        </a:p>
      </dsp:txBody>
      <dsp:txXfrm>
        <a:off x="7373364" y="6421417"/>
        <a:ext cx="15668400" cy="1837687"/>
      </dsp:txXfrm>
    </dsp:sp>
    <dsp:sp modelId="{047D7EBF-7B17-4C02-8DB6-0AAB8BDF27BB}">
      <dsp:nvSpPr>
        <dsp:cNvPr id="0" name=""/>
        <dsp:cNvSpPr/>
      </dsp:nvSpPr>
      <dsp:spPr>
        <a:xfrm>
          <a:off x="0" y="8679630"/>
          <a:ext cx="5760441" cy="133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152400" rIns="426720" bIns="152400" numCol="1" spcCol="1270" anchor="ctr" anchorCtr="0">
          <a:noAutofit/>
        </a:bodyPr>
        <a:lstStyle/>
        <a:p>
          <a:pPr marL="0" lvl="0" indent="0" algn="r" defTabSz="2667000">
            <a:lnSpc>
              <a:spcPct val="90000"/>
            </a:lnSpc>
            <a:spcBef>
              <a:spcPct val="0"/>
            </a:spcBef>
            <a:spcAft>
              <a:spcPct val="35000"/>
            </a:spcAft>
            <a:buNone/>
          </a:pPr>
          <a:r>
            <a:rPr lang="en-US" sz="6000" b="1" i="0" kern="1200" dirty="0">
              <a:latin typeface="Oswald" panose="00000500000000000000" pitchFamily="2" charset="0"/>
              <a:ea typeface="Roboto Light" panose="02000000000000000000" pitchFamily="2" charset="0"/>
            </a:rPr>
            <a:t>The Project</a:t>
          </a:r>
        </a:p>
      </dsp:txBody>
      <dsp:txXfrm>
        <a:off x="0" y="8679630"/>
        <a:ext cx="5760441" cy="1336499"/>
      </dsp:txXfrm>
    </dsp:sp>
    <dsp:sp modelId="{4D648001-5952-412E-AF29-A2C27702E868}">
      <dsp:nvSpPr>
        <dsp:cNvPr id="0" name=""/>
        <dsp:cNvSpPr/>
      </dsp:nvSpPr>
      <dsp:spPr>
        <a:xfrm>
          <a:off x="5760441" y="8345505"/>
          <a:ext cx="1152088" cy="2004749"/>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40D70-FD2C-4A30-AFA0-C4A4C587231C}">
      <dsp:nvSpPr>
        <dsp:cNvPr id="0" name=""/>
        <dsp:cNvSpPr/>
      </dsp:nvSpPr>
      <dsp:spPr>
        <a:xfrm>
          <a:off x="7373364" y="8345505"/>
          <a:ext cx="15668400" cy="2004749"/>
        </a:xfrm>
        <a:prstGeom prst="rect">
          <a:avLst/>
        </a:prstGeom>
        <a:solidFill>
          <a:schemeClr val="accent5">
            <a:hueOff val="-3963343"/>
            <a:satOff val="-143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lrTx/>
            <a:buSzTx/>
            <a:buFont typeface="Arial" panose="020B0604020202020204" pitchFamily="34" charset="0"/>
            <a:buChar char="•"/>
          </a:pPr>
          <a:r>
            <a:rPr lang="en-US" sz="2400" b="0" i="0" kern="1200" dirty="0">
              <a:solidFill>
                <a:srgbClr val="FFFFFF"/>
              </a:solidFill>
              <a:latin typeface="Roboto Light" panose="02000000000000000000" pitchFamily="2" charset="0"/>
              <a:ea typeface="Roboto Light" panose="02000000000000000000" pitchFamily="2" charset="0"/>
              <a:cs typeface="+mn-cs"/>
            </a:rPr>
            <a:t>The project implemented the </a:t>
          </a:r>
          <a:r>
            <a:rPr lang="en-US" sz="2400" b="0" i="0" kern="1200" dirty="0" err="1">
              <a:solidFill>
                <a:srgbClr val="FFFFFF"/>
              </a:solidFill>
              <a:latin typeface="Roboto Light" panose="02000000000000000000" pitchFamily="2" charset="0"/>
              <a:ea typeface="Roboto Light" panose="02000000000000000000" pitchFamily="2" charset="0"/>
              <a:cs typeface="+mn-cs"/>
            </a:rPr>
            <a:t>Ard</a:t>
          </a:r>
          <a:r>
            <a:rPr lang="en-US" sz="2400" b="0" i="0" kern="1200" dirty="0">
              <a:solidFill>
                <a:srgbClr val="FFFFFF"/>
              </a:solidFill>
              <a:latin typeface="Roboto Light" panose="02000000000000000000" pitchFamily="2" charset="0"/>
              <a:ea typeface="Roboto Light" panose="02000000000000000000" pitchFamily="2" charset="0"/>
              <a:cs typeface="+mn-cs"/>
            </a:rPr>
            <a:t> El </a:t>
          </a:r>
          <a:r>
            <a:rPr lang="en-US" sz="2400" b="0" i="0" kern="1200" dirty="0" err="1">
              <a:solidFill>
                <a:srgbClr val="FFFFFF"/>
              </a:solidFill>
              <a:latin typeface="Roboto Light" panose="02000000000000000000" pitchFamily="2" charset="0"/>
              <a:ea typeface="Roboto Light" panose="02000000000000000000" pitchFamily="2" charset="0"/>
              <a:cs typeface="+mn-cs"/>
            </a:rPr>
            <a:t>Kheir</a:t>
          </a:r>
          <a:r>
            <a:rPr lang="en-US" sz="2400" b="0" i="0" kern="1200" dirty="0">
              <a:solidFill>
                <a:srgbClr val="FFFFFF"/>
              </a:solidFill>
              <a:latin typeface="Roboto Light" panose="02000000000000000000" pitchFamily="2" charset="0"/>
              <a:ea typeface="Roboto Light" panose="02000000000000000000" pitchFamily="2" charset="0"/>
              <a:cs typeface="+mn-cs"/>
            </a:rPr>
            <a:t> initiative under the YES-Egypt project, targeting 90% of poor women, who had little or no education. It involved incubating young women entrepreneurs and developing their capacities on the best practices of cattle raising, including modern techniques of feeding, as well as mobilizing the required resources and providing a market to sell the cattle for sustainability. A total of 540 poor women befitted from this initiative, lifting them out of poverty.</a:t>
          </a:r>
        </a:p>
      </dsp:txBody>
      <dsp:txXfrm>
        <a:off x="7373364" y="8345505"/>
        <a:ext cx="15668400" cy="20047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083D-050A-4322-87C4-F451CC3B402B}"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2AB5E-C23F-4A47-9EF4-0099ACD981A7}" type="slidenum">
              <a:rPr lang="en-US" smtClean="0"/>
              <a:t>‹#›</a:t>
            </a:fld>
            <a:endParaRPr lang="en-US"/>
          </a:p>
        </p:txBody>
      </p:sp>
    </p:spTree>
    <p:extLst>
      <p:ext uri="{BB962C8B-B14F-4D97-AF65-F5344CB8AC3E}">
        <p14:creationId xmlns:p14="http://schemas.microsoft.com/office/powerpoint/2010/main" val="13744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CD00AA-C114-FE4C-8BCC-AD29F6023084}"/>
              </a:ext>
            </a:extLst>
          </p:cNvPr>
          <p:cNvPicPr>
            <a:picLocks noChangeAspect="1"/>
          </p:cNvPicPr>
          <p:nvPr/>
        </p:nvPicPr>
        <p:blipFill>
          <a:blip r:embed="rId2"/>
          <a:stretch>
            <a:fillRect/>
          </a:stretch>
        </p:blipFill>
        <p:spPr>
          <a:xfrm>
            <a:off x="0" y="0"/>
            <a:ext cx="24379238" cy="13716000"/>
          </a:xfrm>
          <a:prstGeom prst="rect">
            <a:avLst/>
          </a:prstGeom>
        </p:spPr>
      </p:pic>
      <p:sp>
        <p:nvSpPr>
          <p:cNvPr id="2" name="Title 1"/>
          <p:cNvSpPr>
            <a:spLocks noGrp="1"/>
          </p:cNvSpPr>
          <p:nvPr>
            <p:ph type="ctrTitle" hasCustomPrompt="1"/>
          </p:nvPr>
        </p:nvSpPr>
        <p:spPr>
          <a:xfrm>
            <a:off x="1828443" y="4388286"/>
            <a:ext cx="20722352" cy="1117012"/>
          </a:xfrm>
          <a:prstGeom prst="rect">
            <a:avLst/>
          </a:prstGeom>
        </p:spPr>
        <p:txBody>
          <a:bodyPr anchor="t" anchorCtr="0">
            <a:normAutofit/>
          </a:bodyPr>
          <a:lstStyle>
            <a:lvl1pPr algn="ctr">
              <a:defRPr sz="4799" b="0" i="0">
                <a:solidFill>
                  <a:srgbClr val="3FAA3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Main Title – </a:t>
            </a:r>
            <a:r>
              <a:rPr lang="en-US" dirty="0" err="1"/>
              <a:t>Roboto</a:t>
            </a:r>
            <a:r>
              <a:rPr lang="en-US" dirty="0"/>
              <a:t> Light 24pt</a:t>
            </a:r>
          </a:p>
        </p:txBody>
      </p:sp>
      <p:sp>
        <p:nvSpPr>
          <p:cNvPr id="3" name="Subtitle 2"/>
          <p:cNvSpPr>
            <a:spLocks noGrp="1"/>
          </p:cNvSpPr>
          <p:nvPr>
            <p:ph type="subTitle" idx="1" hasCustomPrompt="1"/>
          </p:nvPr>
        </p:nvSpPr>
        <p:spPr>
          <a:xfrm>
            <a:off x="3047405" y="5997800"/>
            <a:ext cx="18284429" cy="727000"/>
          </a:xfrm>
          <a:prstGeom prst="rect">
            <a:avLst/>
          </a:prstGeom>
        </p:spPr>
        <p:txBody>
          <a:bodyPr/>
          <a:lstStyle>
            <a:lvl1pPr marL="0" indent="0" algn="ctr">
              <a:buNone/>
              <a:defRPr sz="3599"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914217" indent="0" algn="ctr">
              <a:buNone/>
              <a:defRPr sz="3999"/>
            </a:lvl2pPr>
            <a:lvl3pPr marL="1828434" indent="0" algn="ctr">
              <a:buNone/>
              <a:defRPr sz="3599"/>
            </a:lvl3pPr>
            <a:lvl4pPr marL="2742651" indent="0" algn="ctr">
              <a:buNone/>
              <a:defRPr sz="3199"/>
            </a:lvl4pPr>
            <a:lvl5pPr marL="3656868" indent="0" algn="ctr">
              <a:buNone/>
              <a:defRPr sz="3199"/>
            </a:lvl5pPr>
            <a:lvl6pPr marL="4571086" indent="0" algn="ctr">
              <a:buNone/>
              <a:defRPr sz="3199"/>
            </a:lvl6pPr>
            <a:lvl7pPr marL="5485303" indent="0" algn="ctr">
              <a:buNone/>
              <a:defRPr sz="3199"/>
            </a:lvl7pPr>
            <a:lvl8pPr marL="6399520" indent="0" algn="ctr">
              <a:buNone/>
              <a:defRPr sz="3199"/>
            </a:lvl8pPr>
            <a:lvl9pPr marL="7313737" indent="0" algn="ctr">
              <a:buNone/>
              <a:defRPr sz="3199"/>
            </a:lvl9pPr>
          </a:lstStyle>
          <a:p>
            <a:r>
              <a:rPr lang="en-US" dirty="0"/>
              <a:t>Subtitle – </a:t>
            </a:r>
            <a:r>
              <a:rPr lang="en-US" dirty="0" err="1"/>
              <a:t>Roboto</a:t>
            </a:r>
            <a:r>
              <a:rPr lang="en-US" dirty="0"/>
              <a:t> Light 18pt</a:t>
            </a:r>
          </a:p>
        </p:txBody>
      </p:sp>
      <p:pic>
        <p:nvPicPr>
          <p:cNvPr id="5" name="Picture 4">
            <a:extLst>
              <a:ext uri="{FF2B5EF4-FFF2-40B4-BE49-F238E27FC236}">
                <a16:creationId xmlns:a16="http://schemas.microsoft.com/office/drawing/2014/main" id="{0AF2F53C-E6A8-914E-8709-092F75D6D595}"/>
              </a:ext>
            </a:extLst>
          </p:cNvPr>
          <p:cNvPicPr>
            <a:picLocks noChangeAspect="1"/>
          </p:cNvPicPr>
          <p:nvPr/>
        </p:nvPicPr>
        <p:blipFill>
          <a:blip r:embed="rId3"/>
          <a:stretch>
            <a:fillRect/>
          </a:stretch>
        </p:blipFill>
        <p:spPr>
          <a:xfrm>
            <a:off x="0" y="0"/>
            <a:ext cx="24379238" cy="13716000"/>
          </a:xfrm>
          <a:prstGeom prst="rect">
            <a:avLst/>
          </a:prstGeom>
        </p:spPr>
      </p:pic>
      <p:pic>
        <p:nvPicPr>
          <p:cNvPr id="6" name="Picture 5">
            <a:extLst>
              <a:ext uri="{FF2B5EF4-FFF2-40B4-BE49-F238E27FC236}">
                <a16:creationId xmlns:a16="http://schemas.microsoft.com/office/drawing/2014/main" id="{7DE8CAF9-71CA-5944-8AF0-284A24A7A7C8}"/>
              </a:ext>
            </a:extLst>
          </p:cNvPr>
          <p:cNvPicPr>
            <a:picLocks noChangeAspect="1"/>
          </p:cNvPicPr>
          <p:nvPr userDrawn="1"/>
        </p:nvPicPr>
        <p:blipFill>
          <a:blip r:embed="rId3"/>
          <a:stretch>
            <a:fillRect/>
          </a:stretch>
        </p:blipFill>
        <p:spPr>
          <a:xfrm>
            <a:off x="0" y="1339"/>
            <a:ext cx="24379238" cy="13713321"/>
          </a:xfrm>
          <a:prstGeom prst="rect">
            <a:avLst/>
          </a:prstGeom>
        </p:spPr>
      </p:pic>
    </p:spTree>
    <p:extLst>
      <p:ext uri="{BB962C8B-B14F-4D97-AF65-F5344CB8AC3E}">
        <p14:creationId xmlns:p14="http://schemas.microsoft.com/office/powerpoint/2010/main" val="2713175899"/>
      </p:ext>
    </p:extLst>
  </p:cSld>
  <p:clrMapOvr>
    <a:masterClrMapping/>
  </p:clrMapOvr>
  <p:extLst mod="1">
    <p:ext uri="{DCECCB84-F9BA-43D5-87BE-67443E8EF086}">
      <p15:sldGuideLst xmlns:p15="http://schemas.microsoft.com/office/powerpoint/2012/main">
        <p15:guide id="4" orient="horz" pos="41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04589-10B1-0647-A80C-6040B92BE90F}"/>
              </a:ext>
            </a:extLst>
          </p:cNvPr>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12" name="Straight Connector 11">
            <a:extLst>
              <a:ext uri="{FF2B5EF4-FFF2-40B4-BE49-F238E27FC236}">
                <a16:creationId xmlns:a16="http://schemas.microsoft.com/office/drawing/2014/main" id="{9CE8E1AA-A345-9343-9404-52F735AEFE64}"/>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0E8CD58-5A59-564E-BB65-CB1D122A08F3}"/>
              </a:ext>
            </a:extLst>
          </p:cNvPr>
          <p:cNvSpPr>
            <a:spLocks noGrp="1"/>
          </p:cNvSpPr>
          <p:nvPr>
            <p:ph type="title" hasCustomPrompt="1"/>
          </p:nvPr>
        </p:nvSpPr>
        <p:spPr>
          <a:xfrm>
            <a:off x="668736" y="520700"/>
            <a:ext cx="23041769" cy="1113228"/>
          </a:xfrm>
          <a:prstGeom prst="rect">
            <a:avLst/>
          </a:prstGeom>
        </p:spPr>
        <p:txBody>
          <a:bodyPr anchor="t"/>
          <a:lstStyle>
            <a:lvl1pPr>
              <a:defRPr sz="4799" b="0" i="0">
                <a:latin typeface="Oswald" pitchFamily="2" charset="77"/>
                <a:ea typeface="Roboto Light" panose="02000000000000000000" pitchFamily="2" charset="0"/>
                <a:cs typeface="Roboto Light" panose="02000000000000000000" pitchFamily="2" charset="0"/>
              </a:defRPr>
            </a:lvl1pPr>
          </a:lstStyle>
          <a:p>
            <a:r>
              <a:rPr lang="en-US" dirty="0"/>
              <a:t>Insert Title – Oswald 24pt</a:t>
            </a:r>
          </a:p>
        </p:txBody>
      </p:sp>
      <p:sp>
        <p:nvSpPr>
          <p:cNvPr id="10" name="Text Placeholder 3">
            <a:extLst>
              <a:ext uri="{FF2B5EF4-FFF2-40B4-BE49-F238E27FC236}">
                <a16:creationId xmlns:a16="http://schemas.microsoft.com/office/drawing/2014/main" id="{EBB25C97-272D-E340-AD44-93BB5805DF77}"/>
              </a:ext>
            </a:extLst>
          </p:cNvPr>
          <p:cNvSpPr>
            <a:spLocks noGrp="1"/>
          </p:cNvSpPr>
          <p:nvPr>
            <p:ph type="body" sz="half" idx="2"/>
          </p:nvPr>
        </p:nvSpPr>
        <p:spPr>
          <a:xfrm>
            <a:off x="668738" y="1903749"/>
            <a:ext cx="23041765" cy="10478130"/>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Edit Master text styles</a:t>
            </a:r>
          </a:p>
        </p:txBody>
      </p:sp>
      <p:cxnSp>
        <p:nvCxnSpPr>
          <p:cNvPr id="11" name="Straight Connector 10">
            <a:extLst>
              <a:ext uri="{FF2B5EF4-FFF2-40B4-BE49-F238E27FC236}">
                <a16:creationId xmlns:a16="http://schemas.microsoft.com/office/drawing/2014/main" id="{1163D969-E855-964E-A25C-558A4EBE91D0}"/>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9F678D9-06B4-5643-953B-AEEEEFE92D3B}"/>
              </a:ext>
            </a:extLst>
          </p:cNvPr>
          <p:cNvPicPr>
            <a:picLocks noChangeAspect="1"/>
          </p:cNvPicPr>
          <p:nvPr/>
        </p:nvPicPr>
        <p:blipFill>
          <a:blip r:embed="rId2"/>
          <a:stretch>
            <a:fillRect/>
          </a:stretch>
        </p:blipFill>
        <p:spPr>
          <a:xfrm>
            <a:off x="18015915" y="6490740"/>
            <a:ext cx="8947448" cy="5638884"/>
          </a:xfrm>
          <a:prstGeom prst="rect">
            <a:avLst/>
          </a:prstGeom>
        </p:spPr>
      </p:pic>
      <p:cxnSp>
        <p:nvCxnSpPr>
          <p:cNvPr id="14" name="Straight Connector 13">
            <a:extLst>
              <a:ext uri="{FF2B5EF4-FFF2-40B4-BE49-F238E27FC236}">
                <a16:creationId xmlns:a16="http://schemas.microsoft.com/office/drawing/2014/main" id="{2FCA6BCF-D36B-EA40-A5B8-130EAC2EEC98}"/>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AE5A2D0-0565-4245-8305-DA877C5096EE}"/>
              </a:ext>
            </a:extLst>
          </p:cNvPr>
          <p:cNvPicPr>
            <a:picLocks noChangeAspect="1"/>
          </p:cNvPicPr>
          <p:nvPr userDrawn="1"/>
        </p:nvPicPr>
        <p:blipFill>
          <a:blip r:embed="rId2"/>
          <a:stretch>
            <a:fillRect/>
          </a:stretch>
        </p:blipFill>
        <p:spPr>
          <a:xfrm>
            <a:off x="18015915" y="6490740"/>
            <a:ext cx="8947448" cy="5638884"/>
          </a:xfrm>
          <a:prstGeom prst="rect">
            <a:avLst/>
          </a:prstGeom>
        </p:spPr>
      </p:pic>
      <p:pic>
        <p:nvPicPr>
          <p:cNvPr id="13" name="Picture 12">
            <a:extLst>
              <a:ext uri="{FF2B5EF4-FFF2-40B4-BE49-F238E27FC236}">
                <a16:creationId xmlns:a16="http://schemas.microsoft.com/office/drawing/2014/main" id="{4788FEDD-7498-D64F-91F0-D5AB7B3139DE}"/>
              </a:ext>
            </a:extLst>
          </p:cNvPr>
          <p:cNvPicPr>
            <a:picLocks noChangeAspect="1"/>
          </p:cNvPicPr>
          <p:nvPr userDrawn="1"/>
        </p:nvPicPr>
        <p:blipFill>
          <a:blip r:embed="rId3"/>
          <a:stretch>
            <a:fillRect/>
          </a:stretch>
        </p:blipFill>
        <p:spPr>
          <a:xfrm>
            <a:off x="21075759" y="12822947"/>
            <a:ext cx="2634745" cy="507394"/>
          </a:xfrm>
          <a:prstGeom prst="rect">
            <a:avLst/>
          </a:prstGeom>
        </p:spPr>
      </p:pic>
      <p:sp>
        <p:nvSpPr>
          <p:cNvPr id="15" name="TextBox 14">
            <a:extLst>
              <a:ext uri="{FF2B5EF4-FFF2-40B4-BE49-F238E27FC236}">
                <a16:creationId xmlns:a16="http://schemas.microsoft.com/office/drawing/2014/main" id="{3305056F-8725-5D4F-8FA7-1F587248ECBE}"/>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36726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_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04589-10B1-0647-A80C-6040B92BE90F}"/>
              </a:ext>
            </a:extLst>
          </p:cNvPr>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12" name="Straight Connector 11">
            <a:extLst>
              <a:ext uri="{FF2B5EF4-FFF2-40B4-BE49-F238E27FC236}">
                <a16:creationId xmlns:a16="http://schemas.microsoft.com/office/drawing/2014/main" id="{9CE8E1AA-A345-9343-9404-52F735AEFE64}"/>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0E8CD58-5A59-564E-BB65-CB1D122A08F3}"/>
              </a:ext>
            </a:extLst>
          </p:cNvPr>
          <p:cNvSpPr>
            <a:spLocks noGrp="1"/>
          </p:cNvSpPr>
          <p:nvPr>
            <p:ph type="title" hasCustomPrompt="1"/>
          </p:nvPr>
        </p:nvSpPr>
        <p:spPr>
          <a:xfrm>
            <a:off x="668736" y="520700"/>
            <a:ext cx="23041769" cy="1113228"/>
          </a:xfrm>
          <a:prstGeom prst="rect">
            <a:avLst/>
          </a:prstGeom>
        </p:spPr>
        <p:txBody>
          <a:bodyPr anchor="t"/>
          <a:lstStyle>
            <a:lvl1pPr>
              <a:defRPr sz="4799" b="0" i="0">
                <a:latin typeface="Oswald" pitchFamily="2" charset="77"/>
                <a:ea typeface="Roboto Light" panose="02000000000000000000" pitchFamily="2" charset="0"/>
                <a:cs typeface="Roboto Light" panose="02000000000000000000" pitchFamily="2" charset="0"/>
              </a:defRPr>
            </a:lvl1pPr>
          </a:lstStyle>
          <a:p>
            <a:r>
              <a:rPr lang="en-US" dirty="0"/>
              <a:t>Insert Title – Oswald 24pt</a:t>
            </a:r>
          </a:p>
        </p:txBody>
      </p:sp>
      <p:sp>
        <p:nvSpPr>
          <p:cNvPr id="10" name="Text Placeholder 3">
            <a:extLst>
              <a:ext uri="{FF2B5EF4-FFF2-40B4-BE49-F238E27FC236}">
                <a16:creationId xmlns:a16="http://schemas.microsoft.com/office/drawing/2014/main" id="{5DE4513B-715F-9F43-871A-D93F7686A4D0}"/>
              </a:ext>
            </a:extLst>
          </p:cNvPr>
          <p:cNvSpPr>
            <a:spLocks noGrp="1"/>
          </p:cNvSpPr>
          <p:nvPr>
            <p:ph type="body" sz="half" idx="2"/>
          </p:nvPr>
        </p:nvSpPr>
        <p:spPr>
          <a:xfrm>
            <a:off x="668738" y="1903749"/>
            <a:ext cx="23041765" cy="10478130"/>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Edit Master text styles</a:t>
            </a:r>
          </a:p>
        </p:txBody>
      </p:sp>
      <p:cxnSp>
        <p:nvCxnSpPr>
          <p:cNvPr id="11" name="Straight Connector 10">
            <a:extLst>
              <a:ext uri="{FF2B5EF4-FFF2-40B4-BE49-F238E27FC236}">
                <a16:creationId xmlns:a16="http://schemas.microsoft.com/office/drawing/2014/main" id="{EC9548AB-26C2-DF43-8E5D-A5DD7242E93D}"/>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5C1F17-78D9-754F-BDA5-24F70A2D8254}"/>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0EF841E-B276-2947-8D58-47A05E245F42}"/>
              </a:ext>
            </a:extLst>
          </p:cNvPr>
          <p:cNvPicPr>
            <a:picLocks noChangeAspect="1"/>
          </p:cNvPicPr>
          <p:nvPr userDrawn="1"/>
        </p:nvPicPr>
        <p:blipFill>
          <a:blip r:embed="rId2"/>
          <a:stretch>
            <a:fillRect/>
          </a:stretch>
        </p:blipFill>
        <p:spPr>
          <a:xfrm>
            <a:off x="21075759" y="12822947"/>
            <a:ext cx="2634745" cy="507394"/>
          </a:xfrm>
          <a:prstGeom prst="rect">
            <a:avLst/>
          </a:prstGeom>
        </p:spPr>
      </p:pic>
    </p:spTree>
    <p:extLst>
      <p:ext uri="{BB962C8B-B14F-4D97-AF65-F5344CB8AC3E}">
        <p14:creationId xmlns:p14="http://schemas.microsoft.com/office/powerpoint/2010/main" val="427488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age_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04589-10B1-0647-A80C-6040B92BE90F}"/>
              </a:ext>
            </a:extLst>
          </p:cNvPr>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12" name="Straight Connector 11">
            <a:extLst>
              <a:ext uri="{FF2B5EF4-FFF2-40B4-BE49-F238E27FC236}">
                <a16:creationId xmlns:a16="http://schemas.microsoft.com/office/drawing/2014/main" id="{9CE8E1AA-A345-9343-9404-52F735AEFE64}"/>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FF690E1-3AFE-C64C-86A3-D02429B4F6DE}"/>
              </a:ext>
            </a:extLst>
          </p:cNvPr>
          <p:cNvSpPr/>
          <p:nvPr/>
        </p:nvSpPr>
        <p:spPr>
          <a:xfrm>
            <a:off x="668738" y="520703"/>
            <a:ext cx="23041765" cy="12096750"/>
          </a:xfrm>
          <a:prstGeom prst="rect">
            <a:avLst/>
          </a:prstGeom>
          <a:solidFill>
            <a:srgbClr val="0D3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9" name="Title 1">
            <a:extLst>
              <a:ext uri="{FF2B5EF4-FFF2-40B4-BE49-F238E27FC236}">
                <a16:creationId xmlns:a16="http://schemas.microsoft.com/office/drawing/2014/main" id="{78DC3DC4-CA1F-C246-85D7-BF829DCA1359}"/>
              </a:ext>
            </a:extLst>
          </p:cNvPr>
          <p:cNvSpPr>
            <a:spLocks noGrp="1"/>
          </p:cNvSpPr>
          <p:nvPr>
            <p:ph type="title" hasCustomPrompt="1"/>
          </p:nvPr>
        </p:nvSpPr>
        <p:spPr>
          <a:xfrm>
            <a:off x="4039248" y="6241272"/>
            <a:ext cx="16300750" cy="1233456"/>
          </a:xfrm>
          <a:prstGeom prst="rect">
            <a:avLst/>
          </a:prstGeom>
        </p:spPr>
        <p:txBody>
          <a:bodyPr anchor="ctr">
            <a:normAutofit/>
          </a:bodyPr>
          <a:lstStyle>
            <a:lvl1pPr algn="ctr">
              <a:defRPr sz="4799" b="0" i="0">
                <a:solidFill>
                  <a:schemeClr val="bg1"/>
                </a:solidFill>
                <a:latin typeface="Oswald" pitchFamily="2" charset="77"/>
              </a:defRPr>
            </a:lvl1pPr>
          </a:lstStyle>
          <a:p>
            <a:r>
              <a:rPr lang="en-US" dirty="0"/>
              <a:t>Insert Title – Oswald 24pt</a:t>
            </a:r>
          </a:p>
        </p:txBody>
      </p:sp>
      <p:cxnSp>
        <p:nvCxnSpPr>
          <p:cNvPr id="10" name="Straight Connector 9">
            <a:extLst>
              <a:ext uri="{FF2B5EF4-FFF2-40B4-BE49-F238E27FC236}">
                <a16:creationId xmlns:a16="http://schemas.microsoft.com/office/drawing/2014/main" id="{0245FE52-25E0-0F4C-8A5D-30BB03A78981}"/>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30BCD7-87CF-8B43-A658-35F579848963}"/>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DB6BECD-E7D8-E74A-AABF-966D05F43D25}"/>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11" name="TextBox 10">
            <a:extLst>
              <a:ext uri="{FF2B5EF4-FFF2-40B4-BE49-F238E27FC236}">
                <a16:creationId xmlns:a16="http://schemas.microsoft.com/office/drawing/2014/main" id="{21EE4D9A-C3DC-2F45-A63A-7303B8940A62}"/>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411180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age_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04589-10B1-0647-A80C-6040B92BE90F}"/>
              </a:ext>
            </a:extLst>
          </p:cNvPr>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12" name="Straight Connector 11">
            <a:extLst>
              <a:ext uri="{FF2B5EF4-FFF2-40B4-BE49-F238E27FC236}">
                <a16:creationId xmlns:a16="http://schemas.microsoft.com/office/drawing/2014/main" id="{9CE8E1AA-A345-9343-9404-52F735AEFE64}"/>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FF690E1-3AFE-C64C-86A3-D02429B4F6DE}"/>
              </a:ext>
            </a:extLst>
          </p:cNvPr>
          <p:cNvSpPr/>
          <p:nvPr/>
        </p:nvSpPr>
        <p:spPr>
          <a:xfrm>
            <a:off x="668738" y="520703"/>
            <a:ext cx="23041765" cy="12096750"/>
          </a:xfrm>
          <a:prstGeom prst="rect">
            <a:avLst/>
          </a:prstGeom>
          <a:solidFill>
            <a:srgbClr val="41AB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9" name="Title 1">
            <a:extLst>
              <a:ext uri="{FF2B5EF4-FFF2-40B4-BE49-F238E27FC236}">
                <a16:creationId xmlns:a16="http://schemas.microsoft.com/office/drawing/2014/main" id="{78DC3DC4-CA1F-C246-85D7-BF829DCA1359}"/>
              </a:ext>
            </a:extLst>
          </p:cNvPr>
          <p:cNvSpPr>
            <a:spLocks noGrp="1"/>
          </p:cNvSpPr>
          <p:nvPr>
            <p:ph type="title" hasCustomPrompt="1"/>
          </p:nvPr>
        </p:nvSpPr>
        <p:spPr>
          <a:xfrm>
            <a:off x="4039248" y="6241272"/>
            <a:ext cx="16300750" cy="1233456"/>
          </a:xfrm>
          <a:prstGeom prst="rect">
            <a:avLst/>
          </a:prstGeom>
        </p:spPr>
        <p:txBody>
          <a:bodyPr anchor="ctr">
            <a:normAutofit/>
          </a:bodyPr>
          <a:lstStyle>
            <a:lvl1pPr algn="ctr">
              <a:defRPr sz="4799" b="0" i="0">
                <a:latin typeface="Oswald" pitchFamily="2" charset="77"/>
              </a:defRPr>
            </a:lvl1pPr>
          </a:lstStyle>
          <a:p>
            <a:r>
              <a:rPr lang="en-US" dirty="0"/>
              <a:t>Insert Title – Oswald 24pt</a:t>
            </a:r>
          </a:p>
        </p:txBody>
      </p:sp>
      <p:cxnSp>
        <p:nvCxnSpPr>
          <p:cNvPr id="10" name="Straight Connector 9">
            <a:extLst>
              <a:ext uri="{FF2B5EF4-FFF2-40B4-BE49-F238E27FC236}">
                <a16:creationId xmlns:a16="http://schemas.microsoft.com/office/drawing/2014/main" id="{1D712721-9AFB-0A43-AEDA-1FFC92846673}"/>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CABD0F-36AA-984F-8670-C4699F1DFD47}"/>
              </a:ext>
            </a:extLst>
          </p:cNvPr>
          <p:cNvSpPr/>
          <p:nvPr/>
        </p:nvSpPr>
        <p:spPr>
          <a:xfrm>
            <a:off x="668740" y="520707"/>
            <a:ext cx="23041765" cy="12096750"/>
          </a:xfrm>
          <a:prstGeom prst="rect">
            <a:avLst/>
          </a:prstGeom>
          <a:solidFill>
            <a:srgbClr val="41AB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cxnSp>
        <p:nvCxnSpPr>
          <p:cNvPr id="14" name="Straight Connector 13">
            <a:extLst>
              <a:ext uri="{FF2B5EF4-FFF2-40B4-BE49-F238E27FC236}">
                <a16:creationId xmlns:a16="http://schemas.microsoft.com/office/drawing/2014/main" id="{D1075C0D-A71E-844F-92BF-A69FD0784DE2}"/>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F9F1F8D-4F78-A54D-AAFB-7988A20B1F8F}"/>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13" name="TextBox 12">
            <a:extLst>
              <a:ext uri="{FF2B5EF4-FFF2-40B4-BE49-F238E27FC236}">
                <a16:creationId xmlns:a16="http://schemas.microsoft.com/office/drawing/2014/main" id="{26889B37-EC15-B34E-BDAA-3E2BCADC81B8}"/>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209785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age_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04589-10B1-0647-A80C-6040B92BE90F}"/>
              </a:ext>
            </a:extLst>
          </p:cNvPr>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12" name="Straight Connector 11">
            <a:extLst>
              <a:ext uri="{FF2B5EF4-FFF2-40B4-BE49-F238E27FC236}">
                <a16:creationId xmlns:a16="http://schemas.microsoft.com/office/drawing/2014/main" id="{9CE8E1AA-A345-9343-9404-52F735AEFE64}"/>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FF690E1-3AFE-C64C-86A3-D02429B4F6DE}"/>
              </a:ext>
            </a:extLst>
          </p:cNvPr>
          <p:cNvSpPr/>
          <p:nvPr/>
        </p:nvSpPr>
        <p:spPr>
          <a:xfrm>
            <a:off x="668738" y="520703"/>
            <a:ext cx="23041765" cy="12096750"/>
          </a:xfrm>
          <a:prstGeom prst="rect">
            <a:avLst/>
          </a:prstGeom>
          <a:solidFill>
            <a:srgbClr val="25B4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9" name="Title 1">
            <a:extLst>
              <a:ext uri="{FF2B5EF4-FFF2-40B4-BE49-F238E27FC236}">
                <a16:creationId xmlns:a16="http://schemas.microsoft.com/office/drawing/2014/main" id="{78DC3DC4-CA1F-C246-85D7-BF829DCA1359}"/>
              </a:ext>
            </a:extLst>
          </p:cNvPr>
          <p:cNvSpPr>
            <a:spLocks noGrp="1"/>
          </p:cNvSpPr>
          <p:nvPr>
            <p:ph type="title" hasCustomPrompt="1"/>
          </p:nvPr>
        </p:nvSpPr>
        <p:spPr>
          <a:xfrm>
            <a:off x="4039248" y="6241272"/>
            <a:ext cx="16300750" cy="1233456"/>
          </a:xfrm>
          <a:prstGeom prst="rect">
            <a:avLst/>
          </a:prstGeom>
        </p:spPr>
        <p:txBody>
          <a:bodyPr anchor="ctr">
            <a:normAutofit/>
          </a:bodyPr>
          <a:lstStyle>
            <a:lvl1pPr algn="ctr">
              <a:defRPr sz="4799" b="0" i="0">
                <a:latin typeface="Oswald" pitchFamily="2" charset="77"/>
              </a:defRPr>
            </a:lvl1pPr>
          </a:lstStyle>
          <a:p>
            <a:r>
              <a:rPr lang="en-US" dirty="0"/>
              <a:t>Insert Title – Oswald 24pt</a:t>
            </a:r>
          </a:p>
        </p:txBody>
      </p:sp>
      <p:cxnSp>
        <p:nvCxnSpPr>
          <p:cNvPr id="10" name="Straight Connector 9">
            <a:extLst>
              <a:ext uri="{FF2B5EF4-FFF2-40B4-BE49-F238E27FC236}">
                <a16:creationId xmlns:a16="http://schemas.microsoft.com/office/drawing/2014/main" id="{04516B55-DE12-364A-8176-2C862007A41E}"/>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7B661C7-2660-4741-9DFE-7C23C5A470B4}"/>
              </a:ext>
            </a:extLst>
          </p:cNvPr>
          <p:cNvSpPr/>
          <p:nvPr/>
        </p:nvSpPr>
        <p:spPr>
          <a:xfrm>
            <a:off x="668740" y="520707"/>
            <a:ext cx="23041765" cy="12096750"/>
          </a:xfrm>
          <a:prstGeom prst="rect">
            <a:avLst/>
          </a:prstGeom>
          <a:solidFill>
            <a:srgbClr val="25B4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cxnSp>
        <p:nvCxnSpPr>
          <p:cNvPr id="14" name="Straight Connector 13">
            <a:extLst>
              <a:ext uri="{FF2B5EF4-FFF2-40B4-BE49-F238E27FC236}">
                <a16:creationId xmlns:a16="http://schemas.microsoft.com/office/drawing/2014/main" id="{AA4D7080-3C98-2E4B-B00D-DD01EFAF03FA}"/>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F83FCA5-A02D-624C-816D-BEE207176211}"/>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15672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CD00AA-C114-FE4C-8BCC-AD29F6023084}"/>
              </a:ext>
            </a:extLst>
          </p:cNvPr>
          <p:cNvPicPr>
            <a:picLocks noChangeAspect="1"/>
          </p:cNvPicPr>
          <p:nvPr/>
        </p:nvPicPr>
        <p:blipFill>
          <a:blip r:embed="rId2"/>
          <a:stretch>
            <a:fillRect/>
          </a:stretch>
        </p:blipFill>
        <p:spPr>
          <a:xfrm>
            <a:off x="0" y="0"/>
            <a:ext cx="24379238" cy="13716000"/>
          </a:xfrm>
          <a:prstGeom prst="rect">
            <a:avLst/>
          </a:prstGeom>
        </p:spPr>
      </p:pic>
      <p:sp>
        <p:nvSpPr>
          <p:cNvPr id="2" name="Title 1"/>
          <p:cNvSpPr>
            <a:spLocks noGrp="1"/>
          </p:cNvSpPr>
          <p:nvPr>
            <p:ph type="ctrTitle" hasCustomPrompt="1"/>
          </p:nvPr>
        </p:nvSpPr>
        <p:spPr>
          <a:xfrm>
            <a:off x="1828443" y="4388286"/>
            <a:ext cx="20722352" cy="1117012"/>
          </a:xfrm>
          <a:prstGeom prst="rect">
            <a:avLst/>
          </a:prstGeom>
        </p:spPr>
        <p:txBody>
          <a:bodyPr anchor="t" anchorCtr="0">
            <a:normAutofit/>
          </a:bodyPr>
          <a:lstStyle>
            <a:lvl1pPr algn="ctr">
              <a:defRPr sz="4799" b="0" i="0">
                <a:solidFill>
                  <a:srgbClr val="3FAA3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Main Title – </a:t>
            </a:r>
            <a:r>
              <a:rPr lang="en-US" dirty="0" err="1"/>
              <a:t>Roboto</a:t>
            </a:r>
            <a:r>
              <a:rPr lang="en-US" dirty="0"/>
              <a:t> Light 24pt</a:t>
            </a:r>
          </a:p>
        </p:txBody>
      </p:sp>
      <p:sp>
        <p:nvSpPr>
          <p:cNvPr id="3" name="Subtitle 2"/>
          <p:cNvSpPr>
            <a:spLocks noGrp="1"/>
          </p:cNvSpPr>
          <p:nvPr>
            <p:ph type="subTitle" idx="1" hasCustomPrompt="1"/>
          </p:nvPr>
        </p:nvSpPr>
        <p:spPr>
          <a:xfrm>
            <a:off x="3047405" y="5997800"/>
            <a:ext cx="18284429" cy="727000"/>
          </a:xfrm>
          <a:prstGeom prst="rect">
            <a:avLst/>
          </a:prstGeom>
        </p:spPr>
        <p:txBody>
          <a:bodyPr/>
          <a:lstStyle>
            <a:lvl1pPr marL="0" indent="0" algn="ctr">
              <a:buNone/>
              <a:defRPr sz="3599"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914217" indent="0" algn="ctr">
              <a:buNone/>
              <a:defRPr sz="3999"/>
            </a:lvl2pPr>
            <a:lvl3pPr marL="1828434" indent="0" algn="ctr">
              <a:buNone/>
              <a:defRPr sz="3599"/>
            </a:lvl3pPr>
            <a:lvl4pPr marL="2742651" indent="0" algn="ctr">
              <a:buNone/>
              <a:defRPr sz="3199"/>
            </a:lvl4pPr>
            <a:lvl5pPr marL="3656868" indent="0" algn="ctr">
              <a:buNone/>
              <a:defRPr sz="3199"/>
            </a:lvl5pPr>
            <a:lvl6pPr marL="4571086" indent="0" algn="ctr">
              <a:buNone/>
              <a:defRPr sz="3199"/>
            </a:lvl6pPr>
            <a:lvl7pPr marL="5485303" indent="0" algn="ctr">
              <a:buNone/>
              <a:defRPr sz="3199"/>
            </a:lvl7pPr>
            <a:lvl8pPr marL="6399520" indent="0" algn="ctr">
              <a:buNone/>
              <a:defRPr sz="3199"/>
            </a:lvl8pPr>
            <a:lvl9pPr marL="7313737" indent="0" algn="ctr">
              <a:buNone/>
              <a:defRPr sz="3199"/>
            </a:lvl9pPr>
          </a:lstStyle>
          <a:p>
            <a:r>
              <a:rPr lang="en-US" dirty="0"/>
              <a:t>Subtitle – </a:t>
            </a:r>
            <a:r>
              <a:rPr lang="en-US" dirty="0" err="1"/>
              <a:t>Roboto</a:t>
            </a:r>
            <a:r>
              <a:rPr lang="en-US" dirty="0"/>
              <a:t> Light 18pt</a:t>
            </a:r>
          </a:p>
        </p:txBody>
      </p:sp>
      <p:pic>
        <p:nvPicPr>
          <p:cNvPr id="5" name="Picture 4">
            <a:extLst>
              <a:ext uri="{FF2B5EF4-FFF2-40B4-BE49-F238E27FC236}">
                <a16:creationId xmlns:a16="http://schemas.microsoft.com/office/drawing/2014/main" id="{69E3B690-3F86-8844-91A8-A44C94E40855}"/>
              </a:ext>
            </a:extLst>
          </p:cNvPr>
          <p:cNvPicPr>
            <a:picLocks noChangeAspect="1"/>
          </p:cNvPicPr>
          <p:nvPr/>
        </p:nvPicPr>
        <p:blipFill>
          <a:blip r:embed="rId3"/>
          <a:stretch>
            <a:fillRect/>
          </a:stretch>
        </p:blipFill>
        <p:spPr>
          <a:xfrm>
            <a:off x="0" y="0"/>
            <a:ext cx="24379238" cy="13716000"/>
          </a:xfrm>
          <a:prstGeom prst="rect">
            <a:avLst/>
          </a:prstGeom>
        </p:spPr>
      </p:pic>
    </p:spTree>
    <p:extLst>
      <p:ext uri="{BB962C8B-B14F-4D97-AF65-F5344CB8AC3E}">
        <p14:creationId xmlns:p14="http://schemas.microsoft.com/office/powerpoint/2010/main" val="189095399"/>
      </p:ext>
    </p:extLst>
  </p:cSld>
  <p:clrMapOvr>
    <a:masterClrMapping/>
  </p:clrMapOvr>
  <p:extLst mod="1">
    <p:ext uri="{DCECCB84-F9BA-43D5-87BE-67443E8EF086}">
      <p15:sldGuideLst xmlns:p15="http://schemas.microsoft.com/office/powerpoint/2012/main">
        <p15:guide id="4"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Content_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E9F3C6-11FB-E640-BAEF-44BB2A276CE9}"/>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19857145" y="5916047"/>
            <a:ext cx="5898576" cy="5740194"/>
          </a:xfrm>
          <a:prstGeom prst="rect">
            <a:avLst/>
          </a:prstGeom>
        </p:spPr>
      </p:pic>
      <p:sp>
        <p:nvSpPr>
          <p:cNvPr id="6" name="Slide Number Placeholder 5"/>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3" name="Straight Connector 2">
            <a:extLst>
              <a:ext uri="{FF2B5EF4-FFF2-40B4-BE49-F238E27FC236}">
                <a16:creationId xmlns:a16="http://schemas.microsoft.com/office/drawing/2014/main" id="{40270E11-7056-0048-B340-715EF58B5C5A}"/>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51F98D3-F345-A642-A1B3-6277C79F6505}"/>
              </a:ext>
            </a:extLst>
          </p:cNvPr>
          <p:cNvSpPr>
            <a:spLocks noGrp="1"/>
          </p:cNvSpPr>
          <p:nvPr>
            <p:ph type="title" hasCustomPrompt="1"/>
          </p:nvPr>
        </p:nvSpPr>
        <p:spPr>
          <a:xfrm>
            <a:off x="668738" y="520702"/>
            <a:ext cx="23041765" cy="1233456"/>
          </a:xfrm>
          <a:prstGeom prst="rect">
            <a:avLst/>
          </a:prstGeom>
        </p:spPr>
        <p:txBody>
          <a:bodyPr>
            <a:normAutofit/>
          </a:bodyPr>
          <a:lstStyle>
            <a:lvl1pPr>
              <a:defRPr sz="4799" b="0" i="0">
                <a:latin typeface="Oswald" pitchFamily="2" charset="77"/>
              </a:defRPr>
            </a:lvl1pPr>
          </a:lstStyle>
          <a:p>
            <a:r>
              <a:rPr lang="en-US" dirty="0"/>
              <a:t>Insert Title – Oswald 24pt</a:t>
            </a:r>
          </a:p>
        </p:txBody>
      </p:sp>
      <p:sp>
        <p:nvSpPr>
          <p:cNvPr id="9" name="Content Placeholder 2">
            <a:extLst>
              <a:ext uri="{FF2B5EF4-FFF2-40B4-BE49-F238E27FC236}">
                <a16:creationId xmlns:a16="http://schemas.microsoft.com/office/drawing/2014/main" id="{F979B3FF-3C79-1349-B03B-4730DDCAADD1}"/>
              </a:ext>
            </a:extLst>
          </p:cNvPr>
          <p:cNvSpPr>
            <a:spLocks noGrp="1"/>
          </p:cNvSpPr>
          <p:nvPr>
            <p:ph sz="half" idx="1" hasCustomPrompt="1"/>
          </p:nvPr>
        </p:nvSpPr>
        <p:spPr>
          <a:xfrm>
            <a:off x="668738" y="2166326"/>
            <a:ext cx="23041765" cy="10244448"/>
          </a:xfrm>
          <a:prstGeom prst="rect">
            <a:avLst/>
          </a:prstGeom>
        </p:spPr>
        <p:txBody>
          <a:bodyPr>
            <a:noAutofit/>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vl2pPr>
              <a:defRPr sz="2799" b="0" i="0">
                <a:latin typeface="Roboto Light" panose="02000000000000000000" pitchFamily="2" charset="0"/>
                <a:ea typeface="Roboto Light" panose="02000000000000000000" pitchFamily="2" charset="0"/>
                <a:cs typeface="Roboto Light" panose="02000000000000000000" pitchFamily="2" charset="0"/>
              </a:defRPr>
            </a:lvl2pPr>
            <a:lvl3pPr>
              <a:defRPr sz="2400" b="0" i="0">
                <a:latin typeface="Roboto Light" panose="02000000000000000000" pitchFamily="2" charset="0"/>
                <a:ea typeface="Roboto Light" panose="02000000000000000000" pitchFamily="2" charset="0"/>
                <a:cs typeface="Roboto Light" panose="02000000000000000000" pitchFamily="2" charset="0"/>
              </a:defRPr>
            </a:lvl3pPr>
            <a:lvl4pPr>
              <a:defRPr sz="2000" b="0" i="0">
                <a:latin typeface="Roboto Light" panose="02000000000000000000" pitchFamily="2" charset="0"/>
                <a:ea typeface="Roboto Light" panose="02000000000000000000" pitchFamily="2" charset="0"/>
                <a:cs typeface="Roboto Light" panose="02000000000000000000" pitchFamily="2" charset="0"/>
              </a:defRPr>
            </a:lvl4pPr>
            <a:lvl5pPr>
              <a:defRPr sz="1600" b="0" i="0">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Main Body Copy – </a:t>
            </a:r>
            <a:r>
              <a:rPr lang="en-US" dirty="0" err="1"/>
              <a:t>Roboto</a:t>
            </a:r>
            <a:r>
              <a:rPr lang="en-US" dirty="0"/>
              <a:t>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36F2AE39-A5CD-3145-A48A-452A46884E9D}"/>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cxnSp>
        <p:nvCxnSpPr>
          <p:cNvPr id="12" name="Straight Connector 11">
            <a:extLst>
              <a:ext uri="{FF2B5EF4-FFF2-40B4-BE49-F238E27FC236}">
                <a16:creationId xmlns:a16="http://schemas.microsoft.com/office/drawing/2014/main" id="{00832BC9-F6CB-AB40-A70A-9CD7CCC28B82}"/>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4085F53-F9F1-FA4D-B9C8-8A6C8D404F05}"/>
              </a:ext>
            </a:extLst>
          </p:cNvPr>
          <p:cNvPicPr>
            <a:picLocks noChangeAspect="1"/>
          </p:cNvPicPr>
          <p:nvPr/>
        </p:nvPicPr>
        <p:blipFill>
          <a:blip r:embed="rId4"/>
          <a:stretch>
            <a:fillRect/>
          </a:stretch>
        </p:blipFill>
        <p:spPr>
          <a:xfrm>
            <a:off x="21075759" y="12822947"/>
            <a:ext cx="2634745" cy="507394"/>
          </a:xfrm>
          <a:prstGeom prst="rect">
            <a:avLst/>
          </a:prstGeom>
        </p:spPr>
      </p:pic>
      <p:cxnSp>
        <p:nvCxnSpPr>
          <p:cNvPr id="13" name="Straight Connector 12">
            <a:extLst>
              <a:ext uri="{FF2B5EF4-FFF2-40B4-BE49-F238E27FC236}">
                <a16:creationId xmlns:a16="http://schemas.microsoft.com/office/drawing/2014/main" id="{C8382BAC-9939-1640-BAC0-723ADA8E7345}"/>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97C3A3F-BBE0-574A-9472-D502256E90B3}"/>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19857145" y="5916047"/>
            <a:ext cx="5898576" cy="5740194"/>
          </a:xfrm>
          <a:prstGeom prst="rect">
            <a:avLst/>
          </a:prstGeom>
        </p:spPr>
      </p:pic>
      <p:pic>
        <p:nvPicPr>
          <p:cNvPr id="19" name="Picture 18">
            <a:extLst>
              <a:ext uri="{FF2B5EF4-FFF2-40B4-BE49-F238E27FC236}">
                <a16:creationId xmlns:a16="http://schemas.microsoft.com/office/drawing/2014/main" id="{28BE8B89-C6BC-4A4D-BC56-4EFD3CC1960E}"/>
              </a:ext>
            </a:extLst>
          </p:cNvPr>
          <p:cNvPicPr>
            <a:picLocks noChangeAspect="1"/>
          </p:cNvPicPr>
          <p:nvPr userDrawn="1"/>
        </p:nvPicPr>
        <p:blipFill>
          <a:blip r:embed="rId4"/>
          <a:stretch>
            <a:fillRect/>
          </a:stretch>
        </p:blipFill>
        <p:spPr>
          <a:xfrm>
            <a:off x="21075759" y="12822947"/>
            <a:ext cx="2634745" cy="507394"/>
          </a:xfrm>
          <a:prstGeom prst="rect">
            <a:avLst/>
          </a:prstGeom>
        </p:spPr>
      </p:pic>
    </p:spTree>
    <p:extLst>
      <p:ext uri="{BB962C8B-B14F-4D97-AF65-F5344CB8AC3E}">
        <p14:creationId xmlns:p14="http://schemas.microsoft.com/office/powerpoint/2010/main" val="152138854"/>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Content_2">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BFE6332-54A4-F645-BB88-EF897D8FA691}"/>
              </a:ext>
            </a:extLst>
          </p:cNvPr>
          <p:cNvSpPr>
            <a:spLocks noGrp="1"/>
          </p:cNvSpPr>
          <p:nvPr>
            <p:ph sz="half" idx="1" hasCustomPrompt="1"/>
          </p:nvPr>
        </p:nvSpPr>
        <p:spPr>
          <a:xfrm>
            <a:off x="668736" y="2166326"/>
            <a:ext cx="13167002" cy="10244448"/>
          </a:xfrm>
          <a:prstGeom prst="rect">
            <a:avLst/>
          </a:prstGeom>
        </p:spPr>
        <p:txBody>
          <a:bodyPr>
            <a:noAutofit/>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vl2pPr>
              <a:defRPr sz="2799" b="0" i="0">
                <a:latin typeface="Roboto Light" panose="02000000000000000000" pitchFamily="2" charset="0"/>
                <a:ea typeface="Roboto Light" panose="02000000000000000000" pitchFamily="2" charset="0"/>
                <a:cs typeface="Roboto Light" panose="02000000000000000000" pitchFamily="2" charset="0"/>
              </a:defRPr>
            </a:lvl2pPr>
            <a:lvl3pPr>
              <a:defRPr sz="2400" b="0" i="0">
                <a:latin typeface="Roboto Light" panose="02000000000000000000" pitchFamily="2" charset="0"/>
                <a:ea typeface="Roboto Light" panose="02000000000000000000" pitchFamily="2" charset="0"/>
                <a:cs typeface="Roboto Light" panose="02000000000000000000" pitchFamily="2" charset="0"/>
              </a:defRPr>
            </a:lvl3pPr>
            <a:lvl4pPr>
              <a:defRPr sz="2000" b="0" i="0">
                <a:latin typeface="Roboto Light" panose="02000000000000000000" pitchFamily="2" charset="0"/>
                <a:ea typeface="Roboto Light" panose="02000000000000000000" pitchFamily="2" charset="0"/>
                <a:cs typeface="Roboto Light" panose="02000000000000000000" pitchFamily="2" charset="0"/>
              </a:defRPr>
            </a:lvl4pPr>
            <a:lvl5pPr>
              <a:defRPr sz="1600" b="0" i="0">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Main Body Copy – </a:t>
            </a:r>
            <a:r>
              <a:rPr lang="en-US" dirty="0" err="1"/>
              <a:t>Roboto</a:t>
            </a:r>
            <a:r>
              <a:rPr lang="en-US" dirty="0"/>
              <a:t>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sp>
        <p:nvSpPr>
          <p:cNvPr id="4" name="Title 1">
            <a:extLst>
              <a:ext uri="{FF2B5EF4-FFF2-40B4-BE49-F238E27FC236}">
                <a16:creationId xmlns:a16="http://schemas.microsoft.com/office/drawing/2014/main" id="{A46EE888-0DBE-0343-A2D2-3C090AB5367C}"/>
              </a:ext>
            </a:extLst>
          </p:cNvPr>
          <p:cNvSpPr>
            <a:spLocks noGrp="1"/>
          </p:cNvSpPr>
          <p:nvPr>
            <p:ph type="title" hasCustomPrompt="1"/>
          </p:nvPr>
        </p:nvSpPr>
        <p:spPr>
          <a:xfrm>
            <a:off x="668738" y="520702"/>
            <a:ext cx="23041765" cy="1233456"/>
          </a:xfrm>
          <a:prstGeom prst="rect">
            <a:avLst/>
          </a:prstGeom>
        </p:spPr>
        <p:txBody>
          <a:bodyPr>
            <a:normAutofit/>
          </a:bodyPr>
          <a:lstStyle>
            <a:lvl1pPr>
              <a:defRPr sz="4799" b="0" i="0">
                <a:latin typeface="Oswald" pitchFamily="2" charset="77"/>
              </a:defRPr>
            </a:lvl1pPr>
          </a:lstStyle>
          <a:p>
            <a:r>
              <a:rPr lang="en-US" dirty="0"/>
              <a:t>Insert Title – Oswald 24pt</a:t>
            </a:r>
          </a:p>
        </p:txBody>
      </p:sp>
      <p:sp>
        <p:nvSpPr>
          <p:cNvPr id="7" name="Picture Placeholder 6">
            <a:extLst>
              <a:ext uri="{FF2B5EF4-FFF2-40B4-BE49-F238E27FC236}">
                <a16:creationId xmlns:a16="http://schemas.microsoft.com/office/drawing/2014/main" id="{B3D79D98-2444-E24F-B7FB-70C0DED95342}"/>
              </a:ext>
            </a:extLst>
          </p:cNvPr>
          <p:cNvSpPr>
            <a:spLocks noGrp="1"/>
          </p:cNvSpPr>
          <p:nvPr>
            <p:ph type="pic" sz="quarter" idx="13"/>
          </p:nvPr>
        </p:nvSpPr>
        <p:spPr>
          <a:xfrm>
            <a:off x="17018583" y="2123200"/>
            <a:ext cx="7651723" cy="6676924"/>
          </a:xfrm>
          <a:prstGeom prst="hexagon">
            <a:avLst/>
          </a:prstGeom>
        </p:spPr>
        <p:txBody>
          <a:bodyPr>
            <a:normAutofit/>
          </a:bodyPr>
          <a:lstStyle>
            <a:lvl1pPr>
              <a:defRPr sz="35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685662A1-EAC8-F74B-B0BB-DDD2CF9C427D}"/>
              </a:ext>
            </a:extLst>
          </p:cNvPr>
          <p:cNvSpPr>
            <a:spLocks noGrp="1"/>
          </p:cNvSpPr>
          <p:nvPr>
            <p:ph type="pic" sz="quarter" idx="14"/>
          </p:nvPr>
        </p:nvSpPr>
        <p:spPr>
          <a:xfrm>
            <a:off x="14932284" y="7288550"/>
            <a:ext cx="4579963" cy="4134340"/>
          </a:xfrm>
          <a:prstGeom prst="hexagon">
            <a:avLst/>
          </a:prstGeom>
        </p:spPr>
        <p:txBody>
          <a:bodyPr>
            <a:normAutofit/>
          </a:bodyPr>
          <a:lstStyle>
            <a:lvl1pPr>
              <a:defRPr sz="35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C2760E9A-D778-C545-96C1-9EFBC4B14CCC}"/>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Hexagon 14">
            <a:extLst>
              <a:ext uri="{FF2B5EF4-FFF2-40B4-BE49-F238E27FC236}">
                <a16:creationId xmlns:a16="http://schemas.microsoft.com/office/drawing/2014/main" id="{E8C4A3D9-6BD2-8149-B4F6-DF3AAEEC71F9}"/>
              </a:ext>
            </a:extLst>
          </p:cNvPr>
          <p:cNvSpPr/>
          <p:nvPr/>
        </p:nvSpPr>
        <p:spPr>
          <a:xfrm>
            <a:off x="15855029" y="7837517"/>
            <a:ext cx="3259559" cy="2812950"/>
          </a:xfrm>
          <a:prstGeom prst="hexag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cxnSp>
        <p:nvCxnSpPr>
          <p:cNvPr id="16" name="Straight Connector 15">
            <a:extLst>
              <a:ext uri="{FF2B5EF4-FFF2-40B4-BE49-F238E27FC236}">
                <a16:creationId xmlns:a16="http://schemas.microsoft.com/office/drawing/2014/main" id="{FF3C7892-E652-1249-8B12-21B0ED7D12EA}"/>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Hexagon 12">
            <a:extLst>
              <a:ext uri="{FF2B5EF4-FFF2-40B4-BE49-F238E27FC236}">
                <a16:creationId xmlns:a16="http://schemas.microsoft.com/office/drawing/2014/main" id="{FE5EC74F-110B-2046-AB90-6F2E2E0AE479}"/>
              </a:ext>
            </a:extLst>
          </p:cNvPr>
          <p:cNvSpPr/>
          <p:nvPr userDrawn="1"/>
        </p:nvSpPr>
        <p:spPr>
          <a:xfrm>
            <a:off x="15855029" y="7837517"/>
            <a:ext cx="3259559" cy="2812950"/>
          </a:xfrm>
          <a:prstGeom prst="hexag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cxnSp>
        <p:nvCxnSpPr>
          <p:cNvPr id="14" name="Straight Connector 13">
            <a:extLst>
              <a:ext uri="{FF2B5EF4-FFF2-40B4-BE49-F238E27FC236}">
                <a16:creationId xmlns:a16="http://schemas.microsoft.com/office/drawing/2014/main" id="{686EFDBC-F624-6B4D-8222-968A78E010A2}"/>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0850A89-1229-D749-86A6-77B450E82DA3}"/>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17" name="TextBox 16">
            <a:extLst>
              <a:ext uri="{FF2B5EF4-FFF2-40B4-BE49-F238E27FC236}">
                <a16:creationId xmlns:a16="http://schemas.microsoft.com/office/drawing/2014/main" id="{48403079-7A60-AD4A-B10F-204B6481A14B}"/>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3044423169"/>
      </p:ext>
    </p:extLst>
  </p:cSld>
  <p:clrMapOvr>
    <a:masterClrMapping/>
  </p:clrMapOvr>
  <p:extLst mod="1">
    <p:ext uri="{DCECCB84-F9BA-43D5-87BE-67443E8EF086}">
      <p15:sldGuideLst xmlns:p15="http://schemas.microsoft.com/office/powerpoint/2012/main">
        <p15:guide id="1" orient="horz" pos="3974">
          <p15:clr>
            <a:srgbClr val="FBAE40"/>
          </p15:clr>
        </p15:guide>
        <p15:guide id="2" pos="158">
          <p15:clr>
            <a:srgbClr val="FBAE40"/>
          </p15:clr>
        </p15:guide>
        <p15:guide id="3" orient="horz" pos="164">
          <p15:clr>
            <a:srgbClr val="FBAE40"/>
          </p15:clr>
        </p15:guide>
        <p15:guide id="4" pos="56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 Content_3">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270E11-7056-0048-B340-715EF58B5C5A}"/>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51F98D3-F345-A642-A1B3-6277C79F6505}"/>
              </a:ext>
            </a:extLst>
          </p:cNvPr>
          <p:cNvSpPr>
            <a:spLocks noGrp="1"/>
          </p:cNvSpPr>
          <p:nvPr>
            <p:ph type="title" hasCustomPrompt="1"/>
          </p:nvPr>
        </p:nvSpPr>
        <p:spPr>
          <a:xfrm>
            <a:off x="668738" y="520702"/>
            <a:ext cx="23041765" cy="1233456"/>
          </a:xfrm>
          <a:prstGeom prst="rect">
            <a:avLst/>
          </a:prstGeom>
        </p:spPr>
        <p:txBody>
          <a:bodyPr>
            <a:normAutofit/>
          </a:bodyPr>
          <a:lstStyle>
            <a:lvl1pPr>
              <a:defRPr sz="4799" b="0" i="0">
                <a:latin typeface="Oswald" pitchFamily="2" charset="77"/>
              </a:defRPr>
            </a:lvl1pPr>
          </a:lstStyle>
          <a:p>
            <a:r>
              <a:rPr lang="en-US" dirty="0"/>
              <a:t>Insert Title – Oswald 24pt</a:t>
            </a:r>
          </a:p>
        </p:txBody>
      </p:sp>
      <p:sp>
        <p:nvSpPr>
          <p:cNvPr id="9" name="Content Placeholder 2">
            <a:extLst>
              <a:ext uri="{FF2B5EF4-FFF2-40B4-BE49-F238E27FC236}">
                <a16:creationId xmlns:a16="http://schemas.microsoft.com/office/drawing/2014/main" id="{F979B3FF-3C79-1349-B03B-4730DDCAADD1}"/>
              </a:ext>
            </a:extLst>
          </p:cNvPr>
          <p:cNvSpPr>
            <a:spLocks noGrp="1"/>
          </p:cNvSpPr>
          <p:nvPr>
            <p:ph sz="half" idx="1" hasCustomPrompt="1"/>
          </p:nvPr>
        </p:nvSpPr>
        <p:spPr>
          <a:xfrm>
            <a:off x="668738" y="2166326"/>
            <a:ext cx="23041765" cy="10244448"/>
          </a:xfrm>
          <a:prstGeom prst="rect">
            <a:avLst/>
          </a:prstGeom>
        </p:spPr>
        <p:txBody>
          <a:bodyPr>
            <a:noAutofit/>
          </a:bodyPr>
          <a:lstStyle>
            <a:lvl1pPr>
              <a:defRPr sz="3199" b="0" i="0" spc="0">
                <a:latin typeface="Roboto Light" panose="02000000000000000000" pitchFamily="2" charset="0"/>
                <a:ea typeface="Roboto Light" panose="02000000000000000000" pitchFamily="2" charset="0"/>
                <a:cs typeface="Roboto Light" panose="02000000000000000000" pitchFamily="2" charset="0"/>
              </a:defRPr>
            </a:lvl1pPr>
            <a:lvl2pPr>
              <a:defRPr sz="2799" b="0" i="0" spc="0">
                <a:latin typeface="Roboto Light" panose="02000000000000000000" pitchFamily="2" charset="0"/>
                <a:ea typeface="Roboto Light" panose="02000000000000000000" pitchFamily="2" charset="0"/>
                <a:cs typeface="Roboto Light" panose="02000000000000000000" pitchFamily="2" charset="0"/>
              </a:defRPr>
            </a:lvl2pPr>
            <a:lvl3pPr>
              <a:defRPr sz="2400" b="0" i="0" spc="0">
                <a:latin typeface="Roboto Light" panose="02000000000000000000" pitchFamily="2" charset="0"/>
                <a:ea typeface="Roboto Light" panose="02000000000000000000" pitchFamily="2" charset="0"/>
                <a:cs typeface="Roboto Light" panose="02000000000000000000" pitchFamily="2" charset="0"/>
              </a:defRPr>
            </a:lvl3pPr>
            <a:lvl4pPr>
              <a:defRPr sz="2000" b="0" i="0" spc="0">
                <a:latin typeface="Roboto Light" panose="02000000000000000000" pitchFamily="2" charset="0"/>
                <a:ea typeface="Roboto Light" panose="02000000000000000000" pitchFamily="2" charset="0"/>
                <a:cs typeface="Roboto Light" panose="02000000000000000000" pitchFamily="2" charset="0"/>
              </a:defRPr>
            </a:lvl4pPr>
            <a:lvl5pPr>
              <a:defRPr sz="1600" b="0" i="0" spc="0">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Main Body Copy – </a:t>
            </a:r>
            <a:r>
              <a:rPr lang="en-US" dirty="0" err="1"/>
              <a:t>Roboto</a:t>
            </a:r>
            <a:r>
              <a:rPr lang="en-US" dirty="0"/>
              <a:t>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E7F9A780-B0ED-4940-8DBD-4DBA9B2AEB6D}"/>
              </a:ext>
            </a:extLst>
          </p:cNvPr>
          <p:cNvSpPr>
            <a:spLocks noGrp="1"/>
          </p:cNvSpPr>
          <p:nvPr>
            <p:ph type="pic" sz="quarter" idx="13"/>
          </p:nvPr>
        </p:nvSpPr>
        <p:spPr>
          <a:xfrm>
            <a:off x="12449745" y="3"/>
            <a:ext cx="11949476" cy="12410774"/>
          </a:xfrm>
          <a:custGeom>
            <a:avLst/>
            <a:gdLst>
              <a:gd name="connsiteX0" fmla="*/ 0 w 2982912"/>
              <a:gd name="connsiteY0" fmla="*/ 0 h 6858000"/>
              <a:gd name="connsiteX1" fmla="*/ 2982912 w 2982912"/>
              <a:gd name="connsiteY1" fmla="*/ 0 h 6858000"/>
              <a:gd name="connsiteX2" fmla="*/ 2982912 w 2982912"/>
              <a:gd name="connsiteY2" fmla="*/ 6858000 h 6858000"/>
              <a:gd name="connsiteX3" fmla="*/ 0 w 2982912"/>
              <a:gd name="connsiteY3" fmla="*/ 6858000 h 6858000"/>
              <a:gd name="connsiteX4" fmla="*/ 0 w 2982912"/>
              <a:gd name="connsiteY4" fmla="*/ 0 h 6858000"/>
              <a:gd name="connsiteX0" fmla="*/ 0 w 4481929"/>
              <a:gd name="connsiteY0" fmla="*/ 0 h 6858000"/>
              <a:gd name="connsiteX1" fmla="*/ 4481929 w 4481929"/>
              <a:gd name="connsiteY1" fmla="*/ 0 h 6858000"/>
              <a:gd name="connsiteX2" fmla="*/ 4481929 w 4481929"/>
              <a:gd name="connsiteY2" fmla="*/ 6858000 h 6858000"/>
              <a:gd name="connsiteX3" fmla="*/ 1499017 w 4481929"/>
              <a:gd name="connsiteY3" fmla="*/ 6858000 h 6858000"/>
              <a:gd name="connsiteX4" fmla="*/ 0 w 4481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1929" h="6858000">
                <a:moveTo>
                  <a:pt x="0" y="0"/>
                </a:moveTo>
                <a:lnTo>
                  <a:pt x="4481929" y="0"/>
                </a:lnTo>
                <a:lnTo>
                  <a:pt x="4481929" y="6858000"/>
                </a:lnTo>
                <a:lnTo>
                  <a:pt x="1499017" y="6858000"/>
                </a:lnTo>
                <a:lnTo>
                  <a:pt x="0" y="0"/>
                </a:lnTo>
                <a:close/>
              </a:path>
            </a:pathLst>
          </a:custGeom>
          <a:solidFill>
            <a:srgbClr val="C7CBD0">
              <a:alpha val="20000"/>
            </a:srgbClr>
          </a:solidFill>
        </p:spPr>
        <p:txBody>
          <a:bodyPr/>
          <a:lstStyle>
            <a:lvl1pPr>
              <a:defRPr sz="35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picture</a:t>
            </a:r>
            <a:endParaRPr lang="en-US" dirty="0"/>
          </a:p>
        </p:txBody>
      </p:sp>
      <p:cxnSp>
        <p:nvCxnSpPr>
          <p:cNvPr id="10" name="Straight Connector 9">
            <a:extLst>
              <a:ext uri="{FF2B5EF4-FFF2-40B4-BE49-F238E27FC236}">
                <a16:creationId xmlns:a16="http://schemas.microsoft.com/office/drawing/2014/main" id="{F187362D-4BCD-1042-860D-09AB25C3E0CB}"/>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837EF-2B46-6B40-A1C4-37FD87192EBA}"/>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514740F-D576-2741-9991-0D49ECE90CF8}"/>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12" name="TextBox 11">
            <a:extLst>
              <a:ext uri="{FF2B5EF4-FFF2-40B4-BE49-F238E27FC236}">
                <a16:creationId xmlns:a16="http://schemas.microsoft.com/office/drawing/2014/main" id="{16BBB793-0542-B440-8A32-325B64269280}"/>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4175593065"/>
      </p:ext>
    </p:extLst>
  </p:cSld>
  <p:clrMapOvr>
    <a:masterClrMapping/>
  </p:clrMapOvr>
  <p:extLst mod="1">
    <p:ext uri="{DCECCB84-F9BA-43D5-87BE-67443E8EF086}">
      <p15:sldGuideLst xmlns:p15="http://schemas.microsoft.com/office/powerpoint/2012/main">
        <p15:guide id="1" orient="horz" pos="3974">
          <p15:clr>
            <a:srgbClr val="FBAE40"/>
          </p15:clr>
        </p15:guide>
        <p15:guide id="2" pos="158">
          <p15:clr>
            <a:srgbClr val="FBAE40"/>
          </p15:clr>
        </p15:guide>
        <p15:guide id="3" orient="horz" pos="164">
          <p15:clr>
            <a:srgbClr val="FBAE40"/>
          </p15:clr>
        </p15:guide>
        <p15:guide id="4" pos="56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_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270E11-7056-0048-B340-715EF58B5C5A}"/>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51F98D3-F345-A642-A1B3-6277C79F6505}"/>
              </a:ext>
            </a:extLst>
          </p:cNvPr>
          <p:cNvSpPr>
            <a:spLocks noGrp="1"/>
          </p:cNvSpPr>
          <p:nvPr>
            <p:ph type="title" hasCustomPrompt="1"/>
          </p:nvPr>
        </p:nvSpPr>
        <p:spPr>
          <a:xfrm>
            <a:off x="668738" y="520702"/>
            <a:ext cx="23041765" cy="1233456"/>
          </a:xfrm>
          <a:prstGeom prst="rect">
            <a:avLst/>
          </a:prstGeom>
        </p:spPr>
        <p:txBody>
          <a:bodyPr>
            <a:normAutofit/>
          </a:bodyPr>
          <a:lstStyle>
            <a:lvl1pPr>
              <a:defRPr sz="4799" b="0" i="0">
                <a:latin typeface="Oswald" pitchFamily="2" charset="77"/>
              </a:defRPr>
            </a:lvl1pPr>
          </a:lstStyle>
          <a:p>
            <a:r>
              <a:rPr lang="en-US" dirty="0"/>
              <a:t>Insert Title – Oswald 24pt</a:t>
            </a:r>
          </a:p>
        </p:txBody>
      </p:sp>
      <p:sp>
        <p:nvSpPr>
          <p:cNvPr id="4" name="Chart Placeholder 3">
            <a:extLst>
              <a:ext uri="{FF2B5EF4-FFF2-40B4-BE49-F238E27FC236}">
                <a16:creationId xmlns:a16="http://schemas.microsoft.com/office/drawing/2014/main" id="{42BB1217-30F7-FE47-9C62-C720DAA91A9C}"/>
              </a:ext>
            </a:extLst>
          </p:cNvPr>
          <p:cNvSpPr>
            <a:spLocks noGrp="1"/>
          </p:cNvSpPr>
          <p:nvPr>
            <p:ph type="chart" sz="quarter" idx="14"/>
          </p:nvPr>
        </p:nvSpPr>
        <p:spPr>
          <a:xfrm>
            <a:off x="668735" y="2175035"/>
            <a:ext cx="10921395" cy="4180798"/>
          </a:xfrm>
          <a:prstGeom prst="rect">
            <a:avLst/>
          </a:prstGeom>
        </p:spPr>
        <p:txBody>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3BE8E9B4-1E7C-C04D-90CF-C0D7A5DCD3F4}"/>
              </a:ext>
            </a:extLst>
          </p:cNvPr>
          <p:cNvSpPr>
            <a:spLocks noGrp="1"/>
          </p:cNvSpPr>
          <p:nvPr>
            <p:ph type="chart" sz="quarter" idx="15"/>
          </p:nvPr>
        </p:nvSpPr>
        <p:spPr>
          <a:xfrm>
            <a:off x="668735" y="7289127"/>
            <a:ext cx="10921395" cy="4600522"/>
          </a:xfrm>
          <a:prstGeom prst="rect">
            <a:avLst/>
          </a:prstGeom>
        </p:spPr>
        <p:txBody>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chart</a:t>
            </a:r>
            <a:endParaRPr lang="en-US" dirty="0"/>
          </a:p>
        </p:txBody>
      </p:sp>
      <p:sp>
        <p:nvSpPr>
          <p:cNvPr id="10" name="Text Placeholder 9">
            <a:extLst>
              <a:ext uri="{FF2B5EF4-FFF2-40B4-BE49-F238E27FC236}">
                <a16:creationId xmlns:a16="http://schemas.microsoft.com/office/drawing/2014/main" id="{C09C0C82-3ACA-BA41-A849-02769F3C65C4}"/>
              </a:ext>
            </a:extLst>
          </p:cNvPr>
          <p:cNvSpPr>
            <a:spLocks noGrp="1"/>
          </p:cNvSpPr>
          <p:nvPr>
            <p:ph type="body" sz="quarter" idx="16" hasCustomPrompt="1"/>
          </p:nvPr>
        </p:nvSpPr>
        <p:spPr>
          <a:xfrm>
            <a:off x="12909524" y="2174877"/>
            <a:ext cx="10800980" cy="9714770"/>
          </a:xfrm>
          <a:prstGeom prst="rect">
            <a:avLst/>
          </a:prstGeom>
        </p:spPr>
        <p:txBody>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vl2pPr>
              <a:defRPr sz="2799" b="0" i="0">
                <a:latin typeface="Roboto Light" panose="02000000000000000000" pitchFamily="2" charset="0"/>
                <a:ea typeface="Roboto Light" panose="02000000000000000000" pitchFamily="2" charset="0"/>
                <a:cs typeface="Roboto Light" panose="02000000000000000000" pitchFamily="2" charset="0"/>
              </a:defRPr>
            </a:lvl2pPr>
            <a:lvl3pPr>
              <a:defRPr sz="2400" b="0" i="0">
                <a:latin typeface="Roboto Light" panose="02000000000000000000" pitchFamily="2" charset="0"/>
                <a:ea typeface="Roboto Light" panose="02000000000000000000" pitchFamily="2" charset="0"/>
                <a:cs typeface="Roboto Light" panose="02000000000000000000" pitchFamily="2" charset="0"/>
              </a:defRPr>
            </a:lvl3pPr>
            <a:lvl4pPr>
              <a:defRPr sz="2000" b="0" i="0">
                <a:latin typeface="Roboto Light" panose="02000000000000000000" pitchFamily="2" charset="0"/>
                <a:ea typeface="Roboto Light" panose="02000000000000000000" pitchFamily="2" charset="0"/>
                <a:cs typeface="Roboto Light" panose="02000000000000000000" pitchFamily="2" charset="0"/>
              </a:defRPr>
            </a:lvl4pPr>
            <a:lvl5pPr>
              <a:defRPr sz="1600" b="0" i="0">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Main Body Copy – </a:t>
            </a:r>
            <a:r>
              <a:rPr lang="en-US" dirty="0" err="1"/>
              <a:t>Roboto</a:t>
            </a:r>
            <a:r>
              <a:rPr lang="en-US" dirty="0"/>
              <a:t>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1">
            <a:extLst>
              <a:ext uri="{FF2B5EF4-FFF2-40B4-BE49-F238E27FC236}">
                <a16:creationId xmlns:a16="http://schemas.microsoft.com/office/drawing/2014/main" id="{FAC58DF5-B9C3-A04D-988B-3633DB98351F}"/>
              </a:ext>
            </a:extLst>
          </p:cNvPr>
          <p:cNvSpPr/>
          <p:nvPr/>
        </p:nvSpPr>
        <p:spPr>
          <a:xfrm>
            <a:off x="12786314" y="9"/>
            <a:ext cx="11592924" cy="12441834"/>
          </a:xfrm>
          <a:custGeom>
            <a:avLst/>
            <a:gdLst>
              <a:gd name="connsiteX0" fmla="*/ 0 w 4572000"/>
              <a:gd name="connsiteY0" fmla="*/ 0 h 6205928"/>
              <a:gd name="connsiteX1" fmla="*/ 4572000 w 4572000"/>
              <a:gd name="connsiteY1" fmla="*/ 0 h 6205928"/>
              <a:gd name="connsiteX2" fmla="*/ 4572000 w 4572000"/>
              <a:gd name="connsiteY2" fmla="*/ 6205928 h 6205928"/>
              <a:gd name="connsiteX3" fmla="*/ 0 w 4572000"/>
              <a:gd name="connsiteY3" fmla="*/ 6205928 h 6205928"/>
              <a:gd name="connsiteX4" fmla="*/ 0 w 4572000"/>
              <a:gd name="connsiteY4" fmla="*/ 0 h 6205928"/>
              <a:gd name="connsiteX0" fmla="*/ 0 w 4572000"/>
              <a:gd name="connsiteY0" fmla="*/ 0 h 6213423"/>
              <a:gd name="connsiteX1" fmla="*/ 4572000 w 4572000"/>
              <a:gd name="connsiteY1" fmla="*/ 0 h 6213423"/>
              <a:gd name="connsiteX2" fmla="*/ 4572000 w 4572000"/>
              <a:gd name="connsiteY2" fmla="*/ 6205928 h 6213423"/>
              <a:gd name="connsiteX3" fmla="*/ 951875 w 4572000"/>
              <a:gd name="connsiteY3" fmla="*/ 6213423 h 6213423"/>
              <a:gd name="connsiteX4" fmla="*/ 0 w 4572000"/>
              <a:gd name="connsiteY4" fmla="*/ 0 h 6213423"/>
              <a:gd name="connsiteX0" fmla="*/ 0 w 4572000"/>
              <a:gd name="connsiteY0" fmla="*/ 0 h 6220918"/>
              <a:gd name="connsiteX1" fmla="*/ 4572000 w 4572000"/>
              <a:gd name="connsiteY1" fmla="*/ 0 h 6220918"/>
              <a:gd name="connsiteX2" fmla="*/ 4572000 w 4572000"/>
              <a:gd name="connsiteY2" fmla="*/ 6205928 h 6220918"/>
              <a:gd name="connsiteX3" fmla="*/ 1169233 w 4572000"/>
              <a:gd name="connsiteY3" fmla="*/ 6220918 h 6220918"/>
              <a:gd name="connsiteX4" fmla="*/ 0 w 4572000"/>
              <a:gd name="connsiteY4" fmla="*/ 0 h 6220918"/>
              <a:gd name="connsiteX0" fmla="*/ 0 w 4572000"/>
              <a:gd name="connsiteY0" fmla="*/ 0 h 6205928"/>
              <a:gd name="connsiteX1" fmla="*/ 4572000 w 4572000"/>
              <a:gd name="connsiteY1" fmla="*/ 0 h 6205928"/>
              <a:gd name="connsiteX2" fmla="*/ 4572000 w 4572000"/>
              <a:gd name="connsiteY2" fmla="*/ 6205928 h 6205928"/>
              <a:gd name="connsiteX3" fmla="*/ 1536492 w 4572000"/>
              <a:gd name="connsiteY3" fmla="*/ 6198432 h 6205928"/>
              <a:gd name="connsiteX4" fmla="*/ 0 w 4572000"/>
              <a:gd name="connsiteY4" fmla="*/ 0 h 6205928"/>
              <a:gd name="connsiteX0" fmla="*/ 0 w 4572000"/>
              <a:gd name="connsiteY0" fmla="*/ 0 h 6205928"/>
              <a:gd name="connsiteX1" fmla="*/ 4572000 w 4572000"/>
              <a:gd name="connsiteY1" fmla="*/ 0 h 6205928"/>
              <a:gd name="connsiteX2" fmla="*/ 4572000 w 4572000"/>
              <a:gd name="connsiteY2" fmla="*/ 6205928 h 6205928"/>
              <a:gd name="connsiteX3" fmla="*/ 2121108 w 4572000"/>
              <a:gd name="connsiteY3" fmla="*/ 6108491 h 6205928"/>
              <a:gd name="connsiteX4" fmla="*/ 0 w 4572000"/>
              <a:gd name="connsiteY4" fmla="*/ 0 h 6205928"/>
              <a:gd name="connsiteX0" fmla="*/ 0 w 4572000"/>
              <a:gd name="connsiteY0" fmla="*/ 0 h 6213422"/>
              <a:gd name="connsiteX1" fmla="*/ 4572000 w 4572000"/>
              <a:gd name="connsiteY1" fmla="*/ 0 h 6213422"/>
              <a:gd name="connsiteX2" fmla="*/ 4572000 w 4572000"/>
              <a:gd name="connsiteY2" fmla="*/ 6205928 h 6213422"/>
              <a:gd name="connsiteX3" fmla="*/ 1543987 w 4572000"/>
              <a:gd name="connsiteY3" fmla="*/ 6213422 h 6213422"/>
              <a:gd name="connsiteX4" fmla="*/ 0 w 4572000"/>
              <a:gd name="connsiteY4" fmla="*/ 0 h 6213422"/>
              <a:gd name="connsiteX0" fmla="*/ 0 w 4572000"/>
              <a:gd name="connsiteY0" fmla="*/ 0 h 6220917"/>
              <a:gd name="connsiteX1" fmla="*/ 4572000 w 4572000"/>
              <a:gd name="connsiteY1" fmla="*/ 0 h 6220917"/>
              <a:gd name="connsiteX2" fmla="*/ 4572000 w 4572000"/>
              <a:gd name="connsiteY2" fmla="*/ 6205928 h 6220917"/>
              <a:gd name="connsiteX3" fmla="*/ 1266669 w 4572000"/>
              <a:gd name="connsiteY3" fmla="*/ 6220917 h 6220917"/>
              <a:gd name="connsiteX4" fmla="*/ 0 w 4572000"/>
              <a:gd name="connsiteY4" fmla="*/ 0 h 6220917"/>
              <a:gd name="connsiteX0" fmla="*/ 0 w 4572000"/>
              <a:gd name="connsiteY0" fmla="*/ 0 h 6220917"/>
              <a:gd name="connsiteX1" fmla="*/ 4572000 w 4572000"/>
              <a:gd name="connsiteY1" fmla="*/ 0 h 6220917"/>
              <a:gd name="connsiteX2" fmla="*/ 4572000 w 4572000"/>
              <a:gd name="connsiteY2" fmla="*/ 6205928 h 6220917"/>
              <a:gd name="connsiteX3" fmla="*/ 1536492 w 4572000"/>
              <a:gd name="connsiteY3" fmla="*/ 6220917 h 6220917"/>
              <a:gd name="connsiteX4" fmla="*/ 0 w 4572000"/>
              <a:gd name="connsiteY4" fmla="*/ 0 h 622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220917">
                <a:moveTo>
                  <a:pt x="0" y="0"/>
                </a:moveTo>
                <a:lnTo>
                  <a:pt x="4572000" y="0"/>
                </a:lnTo>
                <a:lnTo>
                  <a:pt x="4572000" y="6205928"/>
                </a:lnTo>
                <a:lnTo>
                  <a:pt x="1536492" y="6220917"/>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cxnSp>
        <p:nvCxnSpPr>
          <p:cNvPr id="15" name="Straight Connector 14">
            <a:extLst>
              <a:ext uri="{FF2B5EF4-FFF2-40B4-BE49-F238E27FC236}">
                <a16:creationId xmlns:a16="http://schemas.microsoft.com/office/drawing/2014/main" id="{7EE6136E-21C5-0C4F-B0B0-CADAE6FF9198}"/>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4FBFF7A-D613-304C-BBE2-E67B2C884B0B}"/>
              </a:ext>
            </a:extLst>
          </p:cNvPr>
          <p:cNvSpPr/>
          <p:nvPr userDrawn="1"/>
        </p:nvSpPr>
        <p:spPr>
          <a:xfrm>
            <a:off x="12786314" y="9"/>
            <a:ext cx="11592924" cy="12441834"/>
          </a:xfrm>
          <a:custGeom>
            <a:avLst/>
            <a:gdLst>
              <a:gd name="connsiteX0" fmla="*/ 0 w 4572000"/>
              <a:gd name="connsiteY0" fmla="*/ 0 h 6205928"/>
              <a:gd name="connsiteX1" fmla="*/ 4572000 w 4572000"/>
              <a:gd name="connsiteY1" fmla="*/ 0 h 6205928"/>
              <a:gd name="connsiteX2" fmla="*/ 4572000 w 4572000"/>
              <a:gd name="connsiteY2" fmla="*/ 6205928 h 6205928"/>
              <a:gd name="connsiteX3" fmla="*/ 0 w 4572000"/>
              <a:gd name="connsiteY3" fmla="*/ 6205928 h 6205928"/>
              <a:gd name="connsiteX4" fmla="*/ 0 w 4572000"/>
              <a:gd name="connsiteY4" fmla="*/ 0 h 6205928"/>
              <a:gd name="connsiteX0" fmla="*/ 0 w 4572000"/>
              <a:gd name="connsiteY0" fmla="*/ 0 h 6213423"/>
              <a:gd name="connsiteX1" fmla="*/ 4572000 w 4572000"/>
              <a:gd name="connsiteY1" fmla="*/ 0 h 6213423"/>
              <a:gd name="connsiteX2" fmla="*/ 4572000 w 4572000"/>
              <a:gd name="connsiteY2" fmla="*/ 6205928 h 6213423"/>
              <a:gd name="connsiteX3" fmla="*/ 951875 w 4572000"/>
              <a:gd name="connsiteY3" fmla="*/ 6213423 h 6213423"/>
              <a:gd name="connsiteX4" fmla="*/ 0 w 4572000"/>
              <a:gd name="connsiteY4" fmla="*/ 0 h 6213423"/>
              <a:gd name="connsiteX0" fmla="*/ 0 w 4572000"/>
              <a:gd name="connsiteY0" fmla="*/ 0 h 6220918"/>
              <a:gd name="connsiteX1" fmla="*/ 4572000 w 4572000"/>
              <a:gd name="connsiteY1" fmla="*/ 0 h 6220918"/>
              <a:gd name="connsiteX2" fmla="*/ 4572000 w 4572000"/>
              <a:gd name="connsiteY2" fmla="*/ 6205928 h 6220918"/>
              <a:gd name="connsiteX3" fmla="*/ 1169233 w 4572000"/>
              <a:gd name="connsiteY3" fmla="*/ 6220918 h 6220918"/>
              <a:gd name="connsiteX4" fmla="*/ 0 w 4572000"/>
              <a:gd name="connsiteY4" fmla="*/ 0 h 6220918"/>
              <a:gd name="connsiteX0" fmla="*/ 0 w 4572000"/>
              <a:gd name="connsiteY0" fmla="*/ 0 h 6205928"/>
              <a:gd name="connsiteX1" fmla="*/ 4572000 w 4572000"/>
              <a:gd name="connsiteY1" fmla="*/ 0 h 6205928"/>
              <a:gd name="connsiteX2" fmla="*/ 4572000 w 4572000"/>
              <a:gd name="connsiteY2" fmla="*/ 6205928 h 6205928"/>
              <a:gd name="connsiteX3" fmla="*/ 1536492 w 4572000"/>
              <a:gd name="connsiteY3" fmla="*/ 6198432 h 6205928"/>
              <a:gd name="connsiteX4" fmla="*/ 0 w 4572000"/>
              <a:gd name="connsiteY4" fmla="*/ 0 h 6205928"/>
              <a:gd name="connsiteX0" fmla="*/ 0 w 4572000"/>
              <a:gd name="connsiteY0" fmla="*/ 0 h 6205928"/>
              <a:gd name="connsiteX1" fmla="*/ 4572000 w 4572000"/>
              <a:gd name="connsiteY1" fmla="*/ 0 h 6205928"/>
              <a:gd name="connsiteX2" fmla="*/ 4572000 w 4572000"/>
              <a:gd name="connsiteY2" fmla="*/ 6205928 h 6205928"/>
              <a:gd name="connsiteX3" fmla="*/ 2121108 w 4572000"/>
              <a:gd name="connsiteY3" fmla="*/ 6108491 h 6205928"/>
              <a:gd name="connsiteX4" fmla="*/ 0 w 4572000"/>
              <a:gd name="connsiteY4" fmla="*/ 0 h 6205928"/>
              <a:gd name="connsiteX0" fmla="*/ 0 w 4572000"/>
              <a:gd name="connsiteY0" fmla="*/ 0 h 6213422"/>
              <a:gd name="connsiteX1" fmla="*/ 4572000 w 4572000"/>
              <a:gd name="connsiteY1" fmla="*/ 0 h 6213422"/>
              <a:gd name="connsiteX2" fmla="*/ 4572000 w 4572000"/>
              <a:gd name="connsiteY2" fmla="*/ 6205928 h 6213422"/>
              <a:gd name="connsiteX3" fmla="*/ 1543987 w 4572000"/>
              <a:gd name="connsiteY3" fmla="*/ 6213422 h 6213422"/>
              <a:gd name="connsiteX4" fmla="*/ 0 w 4572000"/>
              <a:gd name="connsiteY4" fmla="*/ 0 h 6213422"/>
              <a:gd name="connsiteX0" fmla="*/ 0 w 4572000"/>
              <a:gd name="connsiteY0" fmla="*/ 0 h 6220917"/>
              <a:gd name="connsiteX1" fmla="*/ 4572000 w 4572000"/>
              <a:gd name="connsiteY1" fmla="*/ 0 h 6220917"/>
              <a:gd name="connsiteX2" fmla="*/ 4572000 w 4572000"/>
              <a:gd name="connsiteY2" fmla="*/ 6205928 h 6220917"/>
              <a:gd name="connsiteX3" fmla="*/ 1266669 w 4572000"/>
              <a:gd name="connsiteY3" fmla="*/ 6220917 h 6220917"/>
              <a:gd name="connsiteX4" fmla="*/ 0 w 4572000"/>
              <a:gd name="connsiteY4" fmla="*/ 0 h 6220917"/>
              <a:gd name="connsiteX0" fmla="*/ 0 w 4572000"/>
              <a:gd name="connsiteY0" fmla="*/ 0 h 6220917"/>
              <a:gd name="connsiteX1" fmla="*/ 4572000 w 4572000"/>
              <a:gd name="connsiteY1" fmla="*/ 0 h 6220917"/>
              <a:gd name="connsiteX2" fmla="*/ 4572000 w 4572000"/>
              <a:gd name="connsiteY2" fmla="*/ 6205928 h 6220917"/>
              <a:gd name="connsiteX3" fmla="*/ 1536492 w 4572000"/>
              <a:gd name="connsiteY3" fmla="*/ 6220917 h 6220917"/>
              <a:gd name="connsiteX4" fmla="*/ 0 w 4572000"/>
              <a:gd name="connsiteY4" fmla="*/ 0 h 622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220917">
                <a:moveTo>
                  <a:pt x="0" y="0"/>
                </a:moveTo>
                <a:lnTo>
                  <a:pt x="4572000" y="0"/>
                </a:lnTo>
                <a:lnTo>
                  <a:pt x="4572000" y="6205928"/>
                </a:lnTo>
                <a:lnTo>
                  <a:pt x="1536492" y="6220917"/>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cxnSp>
        <p:nvCxnSpPr>
          <p:cNvPr id="14" name="Straight Connector 13">
            <a:extLst>
              <a:ext uri="{FF2B5EF4-FFF2-40B4-BE49-F238E27FC236}">
                <a16:creationId xmlns:a16="http://schemas.microsoft.com/office/drawing/2014/main" id="{71B3489C-998B-0642-990E-ADAA5CFC6882}"/>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B6BF8E1-057F-D54E-B359-2A3DE3613CB2}"/>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16" name="TextBox 15">
            <a:extLst>
              <a:ext uri="{FF2B5EF4-FFF2-40B4-BE49-F238E27FC236}">
                <a16:creationId xmlns:a16="http://schemas.microsoft.com/office/drawing/2014/main" id="{7722A9E3-0ADF-694A-A673-BFC4C73C5245}"/>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59999962"/>
      </p:ext>
    </p:extLst>
  </p:cSld>
  <p:clrMapOvr>
    <a:masterClrMapping/>
  </p:clrMapOvr>
  <p:extLst mod="1">
    <p:ext uri="{DCECCB84-F9BA-43D5-87BE-67443E8EF086}">
      <p15:sldGuideLst xmlns:p15="http://schemas.microsoft.com/office/powerpoint/2012/main">
        <p15:guide id="1" orient="horz" pos="3974">
          <p15:clr>
            <a:srgbClr val="FBAE40"/>
          </p15:clr>
        </p15:guide>
        <p15:guide id="2" pos="158">
          <p15:clr>
            <a:srgbClr val="FBAE40"/>
          </p15:clr>
        </p15:guide>
        <p15:guide id="3" orient="horz" pos="164">
          <p15:clr>
            <a:srgbClr val="FBAE40"/>
          </p15:clr>
        </p15:guide>
        <p15:guide id="4" pos="56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Image_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8DE0C2-2774-D34F-B990-EE06F4EBDA95}"/>
              </a:ext>
            </a:extLst>
          </p:cNvPr>
          <p:cNvSpPr>
            <a:spLocks noGrp="1"/>
          </p:cNvSpPr>
          <p:nvPr>
            <p:ph type="pic" sz="quarter" idx="13"/>
          </p:nvPr>
        </p:nvSpPr>
        <p:spPr>
          <a:xfrm>
            <a:off x="668738" y="520703"/>
            <a:ext cx="23041765" cy="12096750"/>
          </a:xfrm>
          <a:prstGeom prst="rect">
            <a:avLst/>
          </a:prstGeom>
        </p:spPr>
        <p:txBody>
          <a:bodyPr/>
          <a:lstStyle>
            <a:lvl1pPr>
              <a:defRPr sz="47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picture</a:t>
            </a:r>
            <a:endParaRPr lang="en-US" dirty="0"/>
          </a:p>
        </p:txBody>
      </p:sp>
      <p:sp>
        <p:nvSpPr>
          <p:cNvPr id="6" name="Slide Number Placeholder 5"/>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3" name="Straight Connector 2">
            <a:extLst>
              <a:ext uri="{FF2B5EF4-FFF2-40B4-BE49-F238E27FC236}">
                <a16:creationId xmlns:a16="http://schemas.microsoft.com/office/drawing/2014/main" id="{40270E11-7056-0048-B340-715EF58B5C5A}"/>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4CA3F193-11E4-9B4D-9260-D3F29893B660}"/>
              </a:ext>
            </a:extLst>
          </p:cNvPr>
          <p:cNvSpPr>
            <a:spLocks noGrp="1"/>
          </p:cNvSpPr>
          <p:nvPr>
            <p:ph type="body" sz="quarter" idx="14" hasCustomPrompt="1"/>
          </p:nvPr>
        </p:nvSpPr>
        <p:spPr>
          <a:xfrm>
            <a:off x="1499975" y="7600014"/>
            <a:ext cx="9710479" cy="4362504"/>
          </a:xfrm>
          <a:prstGeom prst="rect">
            <a:avLst/>
          </a:prstGeom>
        </p:spPr>
        <p:txBody>
          <a:bodyPr/>
          <a:lstStyle>
            <a:lvl1pPr>
              <a:defRPr sz="2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sz="2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a:defRPr sz="2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a:defRPr sz="2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a:defRPr sz="2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Main Body Copy – </a:t>
            </a:r>
            <a:r>
              <a:rPr lang="en-US" dirty="0" err="1"/>
              <a:t>Roboto</a:t>
            </a:r>
            <a:r>
              <a:rPr lang="en-US" dirty="0"/>
              <a:t> 12pt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98CD09E4-8EAA-BC49-836E-3F864501DD7E}"/>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DA00384-720B-0443-8B07-933BE4C88DF2}"/>
              </a:ext>
            </a:extLst>
          </p:cNvPr>
          <p:cNvPicPr>
            <a:picLocks noChangeAspect="1"/>
          </p:cNvPicPr>
          <p:nvPr/>
        </p:nvPicPr>
        <p:blipFill>
          <a:blip r:embed="rId2"/>
          <a:stretch>
            <a:fillRect/>
          </a:stretch>
        </p:blipFill>
        <p:spPr>
          <a:xfrm>
            <a:off x="21075759" y="12822947"/>
            <a:ext cx="2634745" cy="507394"/>
          </a:xfrm>
          <a:prstGeom prst="rect">
            <a:avLst/>
          </a:prstGeom>
        </p:spPr>
      </p:pic>
      <p:cxnSp>
        <p:nvCxnSpPr>
          <p:cNvPr id="10" name="Straight Connector 9">
            <a:extLst>
              <a:ext uri="{FF2B5EF4-FFF2-40B4-BE49-F238E27FC236}">
                <a16:creationId xmlns:a16="http://schemas.microsoft.com/office/drawing/2014/main" id="{0E831ACF-4CD5-E34F-BD2F-89E724E00BA0}"/>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D381DA7-79B0-AD46-9262-3FE1935D54C2}"/>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16" name="TextBox 15">
            <a:extLst>
              <a:ext uri="{FF2B5EF4-FFF2-40B4-BE49-F238E27FC236}">
                <a16:creationId xmlns:a16="http://schemas.microsoft.com/office/drawing/2014/main" id="{5847747F-A95D-A04A-92E0-46038C61C794}"/>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730460646"/>
      </p:ext>
    </p:extLst>
  </p:cSld>
  <p:clrMapOvr>
    <a:masterClrMapping/>
  </p:clrMapOvr>
  <p:extLst mod="1">
    <p:ext uri="{DCECCB84-F9BA-43D5-87BE-67443E8EF086}">
      <p15:sldGuideLst xmlns:p15="http://schemas.microsoft.com/office/powerpoint/2012/main">
        <p15:guide id="1" orient="horz" pos="3974">
          <p15:clr>
            <a:srgbClr val="FBAE40"/>
          </p15:clr>
        </p15:guide>
        <p15:guide id="2" pos="158">
          <p15:clr>
            <a:srgbClr val="FBAE40"/>
          </p15:clr>
        </p15:guide>
        <p15:guide id="3" orient="horz" pos="164">
          <p15:clr>
            <a:srgbClr val="FBAE40"/>
          </p15:clr>
        </p15:guide>
        <p15:guide id="4" pos="56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Imag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8DE0C2-2774-D34F-B990-EE06F4EBDA95}"/>
              </a:ext>
            </a:extLst>
          </p:cNvPr>
          <p:cNvSpPr>
            <a:spLocks noGrp="1"/>
          </p:cNvSpPr>
          <p:nvPr>
            <p:ph type="pic" sz="quarter" idx="13"/>
          </p:nvPr>
        </p:nvSpPr>
        <p:spPr>
          <a:xfrm>
            <a:off x="668738" y="520703"/>
            <a:ext cx="23041765" cy="12096750"/>
          </a:xfrm>
          <a:prstGeom prst="rect">
            <a:avLst/>
          </a:prstGeom>
        </p:spPr>
        <p:txBody>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icon to add picture</a:t>
            </a:r>
            <a:endParaRPr lang="en-US" dirty="0"/>
          </a:p>
        </p:txBody>
      </p:sp>
      <p:sp>
        <p:nvSpPr>
          <p:cNvPr id="6" name="Slide Number Placeholder 5"/>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cxnSp>
        <p:nvCxnSpPr>
          <p:cNvPr id="3" name="Straight Connector 2">
            <a:extLst>
              <a:ext uri="{FF2B5EF4-FFF2-40B4-BE49-F238E27FC236}">
                <a16:creationId xmlns:a16="http://schemas.microsoft.com/office/drawing/2014/main" id="{40270E11-7056-0048-B340-715EF58B5C5A}"/>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27CD0A-69DF-BF4A-A7FD-7E38AF01079A}"/>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95F38-293A-7348-9AB3-98771171E5BA}"/>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8C72754-06FB-E64A-8D0A-998172664A62}"/>
              </a:ext>
            </a:extLst>
          </p:cNvPr>
          <p:cNvPicPr>
            <a:picLocks noChangeAspect="1"/>
          </p:cNvPicPr>
          <p:nvPr userDrawn="1"/>
        </p:nvPicPr>
        <p:blipFill>
          <a:blip r:embed="rId2"/>
          <a:stretch>
            <a:fillRect/>
          </a:stretch>
        </p:blipFill>
        <p:spPr>
          <a:xfrm>
            <a:off x="21075759" y="12822947"/>
            <a:ext cx="2634745" cy="507394"/>
          </a:xfrm>
          <a:prstGeom prst="rect">
            <a:avLst/>
          </a:prstGeom>
        </p:spPr>
      </p:pic>
      <p:sp>
        <p:nvSpPr>
          <p:cNvPr id="9" name="TextBox 8">
            <a:extLst>
              <a:ext uri="{FF2B5EF4-FFF2-40B4-BE49-F238E27FC236}">
                <a16:creationId xmlns:a16="http://schemas.microsoft.com/office/drawing/2014/main" id="{843401B1-9053-3344-A049-82E8FEE9C324}"/>
              </a:ext>
            </a:extLst>
          </p:cNvPr>
          <p:cNvSpPr txBox="1"/>
          <p:nvPr userDrawn="1"/>
        </p:nvSpPr>
        <p:spPr>
          <a:xfrm>
            <a:off x="668738" y="12861200"/>
            <a:ext cx="6704984" cy="430887"/>
          </a:xfrm>
          <a:prstGeom prst="rect">
            <a:avLst/>
          </a:prstGeom>
          <a:noFill/>
        </p:spPr>
        <p:txBody>
          <a:bodyPr wrap="square" rtlCol="0">
            <a:spAutoFit/>
          </a:bodyPr>
          <a:lstStyle/>
          <a:p>
            <a:r>
              <a:rPr lang="en-US" sz="2200" dirty="0" err="1">
                <a:latin typeface="Oswald" pitchFamily="2" charset="77"/>
              </a:rPr>
              <a:t>www.isdb.org</a:t>
            </a:r>
            <a:endParaRPr lang="en-US" sz="2200" dirty="0">
              <a:latin typeface="Oswald" pitchFamily="2" charset="77"/>
            </a:endParaRPr>
          </a:p>
        </p:txBody>
      </p:sp>
    </p:spTree>
    <p:extLst>
      <p:ext uri="{BB962C8B-B14F-4D97-AF65-F5344CB8AC3E}">
        <p14:creationId xmlns:p14="http://schemas.microsoft.com/office/powerpoint/2010/main" val="4280720175"/>
      </p:ext>
    </p:extLst>
  </p:cSld>
  <p:clrMapOvr>
    <a:masterClrMapping/>
  </p:clrMapOvr>
  <p:extLst mod="1">
    <p:ext uri="{DCECCB84-F9BA-43D5-87BE-67443E8EF086}">
      <p15:sldGuideLst xmlns:p15="http://schemas.microsoft.com/office/powerpoint/2012/main">
        <p15:guide id="1" orient="horz" pos="3974">
          <p15:clr>
            <a:srgbClr val="FBAE40"/>
          </p15:clr>
        </p15:guide>
        <p15:guide id="2" pos="158">
          <p15:clr>
            <a:srgbClr val="FBAE40"/>
          </p15:clr>
        </p15:guide>
        <p15:guide id="3" orient="horz" pos="164">
          <p15:clr>
            <a:srgbClr val="FBAE40"/>
          </p15:clr>
        </p15:guide>
        <p15:guide id="4" pos="56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604589-10B1-0647-A80C-6040B92BE90F}"/>
              </a:ext>
            </a:extLst>
          </p:cNvPr>
          <p:cNvSpPr>
            <a:spLocks noGrp="1"/>
          </p:cNvSpPr>
          <p:nvPr>
            <p:ph type="sldNum" sz="quarter" idx="12"/>
          </p:nvPr>
        </p:nvSpPr>
        <p:spPr>
          <a:xfrm>
            <a:off x="9446955" y="12824131"/>
            <a:ext cx="5485329" cy="730250"/>
          </a:xfrm>
          <a:prstGeom prst="rect">
            <a:avLst/>
          </a:prstGeom>
        </p:spPr>
        <p:txBody>
          <a:bodyPr/>
          <a:lstStyle>
            <a:lvl1pPr algn="ctr">
              <a:defRPr sz="2100" b="0" i="0">
                <a:latin typeface="Oswald" pitchFamily="2" charset="77"/>
                <a:ea typeface="Roboto Light" panose="02000000000000000000" pitchFamily="2" charset="0"/>
                <a:cs typeface="Roboto Light" panose="02000000000000000000" pitchFamily="2" charset="0"/>
              </a:defRPr>
            </a:lvl1pPr>
          </a:lstStyle>
          <a:p>
            <a:fld id="{81F80DFE-58E4-DC4E-9FE5-2766A8AE36AE}" type="slidenum">
              <a:rPr lang="en-US" smtClean="0"/>
              <a:pPr/>
              <a:t>‹#›</a:t>
            </a:fld>
            <a:endParaRPr lang="en-US" dirty="0"/>
          </a:p>
        </p:txBody>
      </p:sp>
      <p:sp>
        <p:nvSpPr>
          <p:cNvPr id="9" name="Title 1">
            <a:extLst>
              <a:ext uri="{FF2B5EF4-FFF2-40B4-BE49-F238E27FC236}">
                <a16:creationId xmlns:a16="http://schemas.microsoft.com/office/drawing/2014/main" id="{54511C93-A35A-B642-8317-166BA90C150F}"/>
              </a:ext>
            </a:extLst>
          </p:cNvPr>
          <p:cNvSpPr>
            <a:spLocks noGrp="1"/>
          </p:cNvSpPr>
          <p:nvPr>
            <p:ph type="title" hasCustomPrompt="1"/>
          </p:nvPr>
        </p:nvSpPr>
        <p:spPr>
          <a:xfrm>
            <a:off x="668734" y="520700"/>
            <a:ext cx="22769888" cy="1113228"/>
          </a:xfrm>
          <a:prstGeom prst="rect">
            <a:avLst/>
          </a:prstGeom>
        </p:spPr>
        <p:txBody>
          <a:bodyPr anchor="t"/>
          <a:lstStyle>
            <a:lvl1pPr>
              <a:defRPr sz="4799" b="0" i="0">
                <a:latin typeface="Oswald" pitchFamily="2" charset="77"/>
                <a:ea typeface="Roboto Light" panose="02000000000000000000" pitchFamily="2" charset="0"/>
                <a:cs typeface="Roboto Light" panose="02000000000000000000" pitchFamily="2" charset="0"/>
              </a:defRPr>
            </a:lvl1pPr>
          </a:lstStyle>
          <a:p>
            <a:r>
              <a:rPr lang="en-US" dirty="0"/>
              <a:t>Insert Title – Oswald 24pt</a:t>
            </a:r>
          </a:p>
        </p:txBody>
      </p:sp>
      <p:sp>
        <p:nvSpPr>
          <p:cNvPr id="10" name="Content Placeholder 2">
            <a:extLst>
              <a:ext uri="{FF2B5EF4-FFF2-40B4-BE49-F238E27FC236}">
                <a16:creationId xmlns:a16="http://schemas.microsoft.com/office/drawing/2014/main" id="{F4143652-AC2F-A646-B172-4CF782F9187A}"/>
              </a:ext>
            </a:extLst>
          </p:cNvPr>
          <p:cNvSpPr>
            <a:spLocks noGrp="1"/>
          </p:cNvSpPr>
          <p:nvPr>
            <p:ph idx="1" hasCustomPrompt="1"/>
          </p:nvPr>
        </p:nvSpPr>
        <p:spPr>
          <a:xfrm>
            <a:off x="9831630" y="1903748"/>
            <a:ext cx="13428561" cy="10478128"/>
          </a:xfrm>
          <a:prstGeom prst="rect">
            <a:avLst/>
          </a:prstGeom>
        </p:spPr>
        <p:txBody>
          <a:bodyPr/>
          <a:lstStyle>
            <a:lvl1pPr>
              <a:defRPr sz="3199" b="0" i="0">
                <a:latin typeface="Roboto Light" panose="02000000000000000000" pitchFamily="2" charset="0"/>
                <a:ea typeface="Roboto Light" panose="02000000000000000000" pitchFamily="2" charset="0"/>
                <a:cs typeface="Roboto Light" panose="02000000000000000000" pitchFamily="2" charset="0"/>
              </a:defRPr>
            </a:lvl1pPr>
            <a:lvl2pPr>
              <a:defRPr sz="2799" b="0" i="0">
                <a:latin typeface="Roboto Light" panose="02000000000000000000" pitchFamily="2" charset="0"/>
                <a:ea typeface="Roboto Light" panose="02000000000000000000" pitchFamily="2" charset="0"/>
                <a:cs typeface="Roboto Light" panose="02000000000000000000" pitchFamily="2" charset="0"/>
              </a:defRPr>
            </a:lvl2pPr>
            <a:lvl3pPr>
              <a:defRPr sz="2400" b="0" i="0">
                <a:latin typeface="Roboto Light" panose="02000000000000000000" pitchFamily="2" charset="0"/>
                <a:ea typeface="Roboto Light" panose="02000000000000000000" pitchFamily="2" charset="0"/>
                <a:cs typeface="Roboto Light" panose="02000000000000000000" pitchFamily="2" charset="0"/>
              </a:defRPr>
            </a:lvl3pPr>
            <a:lvl4pPr>
              <a:defRPr sz="2000" b="0" i="0">
                <a:latin typeface="Roboto Light" panose="02000000000000000000" pitchFamily="2" charset="0"/>
                <a:ea typeface="Roboto Light" panose="02000000000000000000" pitchFamily="2" charset="0"/>
                <a:cs typeface="Roboto Light" panose="02000000000000000000" pitchFamily="2" charset="0"/>
              </a:defRPr>
            </a:lvl4pPr>
            <a:lvl5pPr>
              <a:defRPr sz="1600" b="0" i="0">
                <a:latin typeface="Roboto Light" panose="02000000000000000000" pitchFamily="2" charset="0"/>
                <a:ea typeface="Roboto Light" panose="02000000000000000000" pitchFamily="2" charset="0"/>
                <a:cs typeface="Roboto Light" panose="02000000000000000000" pitchFamily="2" charset="0"/>
              </a:defRPr>
            </a:lvl5pPr>
            <a:lvl6pPr>
              <a:defRPr sz="3999"/>
            </a:lvl6pPr>
            <a:lvl7pPr>
              <a:defRPr sz="3999"/>
            </a:lvl7pPr>
            <a:lvl8pPr>
              <a:defRPr sz="3999"/>
            </a:lvl8pPr>
            <a:lvl9pPr>
              <a:defRPr sz="3999"/>
            </a:lvl9pPr>
          </a:lstStyle>
          <a:p>
            <a:pPr lvl="0"/>
            <a:r>
              <a:rPr lang="en-US" dirty="0"/>
              <a:t>Main Body Copy – </a:t>
            </a:r>
            <a:r>
              <a:rPr lang="en-US" dirty="0" err="1"/>
              <a:t>Roboto</a:t>
            </a:r>
            <a:r>
              <a:rPr lang="en-US" dirty="0"/>
              <a:t>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1594E17-1642-0A48-8F2A-01C35E6FCFA7}"/>
              </a:ext>
            </a:extLst>
          </p:cNvPr>
          <p:cNvSpPr>
            <a:spLocks noGrp="1"/>
          </p:cNvSpPr>
          <p:nvPr>
            <p:ph type="body" sz="half" idx="2"/>
          </p:nvPr>
        </p:nvSpPr>
        <p:spPr>
          <a:xfrm>
            <a:off x="668739" y="1903749"/>
            <a:ext cx="8778219" cy="10478130"/>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Edit Master text styles</a:t>
            </a:r>
          </a:p>
        </p:txBody>
      </p:sp>
      <p:cxnSp>
        <p:nvCxnSpPr>
          <p:cNvPr id="15" name="Straight Connector 14">
            <a:extLst>
              <a:ext uri="{FF2B5EF4-FFF2-40B4-BE49-F238E27FC236}">
                <a16:creationId xmlns:a16="http://schemas.microsoft.com/office/drawing/2014/main" id="{FD7191D3-4468-E749-A3FC-F1E80D676ACE}"/>
              </a:ext>
            </a:extLst>
          </p:cNvPr>
          <p:cNvCxnSpPr/>
          <p:nvPr/>
        </p:nvCxnSpPr>
        <p:spPr>
          <a:xfrm>
            <a:off x="668738"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11903F-7206-F14A-BAF0-551AFEE7A66F}"/>
              </a:ext>
            </a:extLst>
          </p:cNvPr>
          <p:cNvCxnSpPr/>
          <p:nvPr/>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EBDF6CB-5149-FE40-B316-172B8FE00C8F}"/>
              </a:ext>
            </a:extLst>
          </p:cNvPr>
          <p:cNvPicPr>
            <a:picLocks noChangeAspect="1"/>
          </p:cNvPicPr>
          <p:nvPr/>
        </p:nvPicPr>
        <p:blipFill>
          <a:blip r:embed="rId2"/>
          <a:stretch>
            <a:fillRect/>
          </a:stretch>
        </p:blipFill>
        <p:spPr>
          <a:xfrm>
            <a:off x="18015915" y="6490740"/>
            <a:ext cx="8947448" cy="5638884"/>
          </a:xfrm>
          <a:prstGeom prst="rect">
            <a:avLst/>
          </a:prstGeom>
        </p:spPr>
      </p:pic>
      <p:pic>
        <p:nvPicPr>
          <p:cNvPr id="12" name="Picture 11">
            <a:extLst>
              <a:ext uri="{FF2B5EF4-FFF2-40B4-BE49-F238E27FC236}">
                <a16:creationId xmlns:a16="http://schemas.microsoft.com/office/drawing/2014/main" id="{2549B1D9-E324-3E4A-96CA-5EB984A1D3BD}"/>
              </a:ext>
            </a:extLst>
          </p:cNvPr>
          <p:cNvPicPr>
            <a:picLocks noChangeAspect="1"/>
          </p:cNvPicPr>
          <p:nvPr userDrawn="1"/>
        </p:nvPicPr>
        <p:blipFill>
          <a:blip r:embed="rId2"/>
          <a:stretch>
            <a:fillRect/>
          </a:stretch>
        </p:blipFill>
        <p:spPr>
          <a:xfrm>
            <a:off x="18015915" y="6490740"/>
            <a:ext cx="8947448" cy="5638884"/>
          </a:xfrm>
          <a:prstGeom prst="rect">
            <a:avLst/>
          </a:prstGeom>
        </p:spPr>
      </p:pic>
      <p:cxnSp>
        <p:nvCxnSpPr>
          <p:cNvPr id="14" name="Straight Connector 13">
            <a:extLst>
              <a:ext uri="{FF2B5EF4-FFF2-40B4-BE49-F238E27FC236}">
                <a16:creationId xmlns:a16="http://schemas.microsoft.com/office/drawing/2014/main" id="{6D6EF15E-0D00-714B-B53C-B5133665D274}"/>
              </a:ext>
            </a:extLst>
          </p:cNvPr>
          <p:cNvCxnSpPr/>
          <p:nvPr userDrawn="1"/>
        </p:nvCxnSpPr>
        <p:spPr>
          <a:xfrm>
            <a:off x="668740" y="12617450"/>
            <a:ext cx="23041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5B2ACA7-5FB2-954C-A1C8-52FB120C2922}"/>
              </a:ext>
            </a:extLst>
          </p:cNvPr>
          <p:cNvPicPr>
            <a:picLocks noChangeAspect="1"/>
          </p:cNvPicPr>
          <p:nvPr userDrawn="1"/>
        </p:nvPicPr>
        <p:blipFill>
          <a:blip r:embed="rId3"/>
          <a:stretch>
            <a:fillRect/>
          </a:stretch>
        </p:blipFill>
        <p:spPr>
          <a:xfrm>
            <a:off x="21075759" y="12822947"/>
            <a:ext cx="2634745" cy="507394"/>
          </a:xfrm>
          <a:prstGeom prst="rect">
            <a:avLst/>
          </a:prstGeom>
        </p:spPr>
      </p:pic>
    </p:spTree>
    <p:extLst>
      <p:ext uri="{BB962C8B-B14F-4D97-AF65-F5344CB8AC3E}">
        <p14:creationId xmlns:p14="http://schemas.microsoft.com/office/powerpoint/2010/main" val="122619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4021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1828434"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158">
          <p15:clr>
            <a:srgbClr val="F26B43"/>
          </p15:clr>
        </p15:guide>
        <p15:guide id="4" pos="5602">
          <p15:clr>
            <a:srgbClr val="F26B43"/>
          </p15:clr>
        </p15:guide>
        <p15:guide id="5" orient="horz" pos="3974">
          <p15:clr>
            <a:srgbClr val="F26B43"/>
          </p15:clr>
        </p15:guide>
        <p15:guide id="6" orient="horz" pos="1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8936-05D4-4797-8E85-437D655A3029}"/>
              </a:ext>
            </a:extLst>
          </p:cNvPr>
          <p:cNvSpPr>
            <a:spLocks noGrp="1"/>
          </p:cNvSpPr>
          <p:nvPr>
            <p:ph type="ctrTitle"/>
          </p:nvPr>
        </p:nvSpPr>
        <p:spPr/>
        <p:txBody>
          <a:bodyPr/>
          <a:lstStyle/>
          <a:p>
            <a:r>
              <a:rPr lang="en-US" dirty="0"/>
              <a:t>Women in Fragile States</a:t>
            </a:r>
          </a:p>
        </p:txBody>
      </p:sp>
      <p:sp>
        <p:nvSpPr>
          <p:cNvPr id="3" name="Subtitle 2">
            <a:extLst>
              <a:ext uri="{FF2B5EF4-FFF2-40B4-BE49-F238E27FC236}">
                <a16:creationId xmlns:a16="http://schemas.microsoft.com/office/drawing/2014/main" id="{F7D93008-9DF6-47A4-A5E4-9F83FB408C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319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4AFA-999D-4804-8609-58DF5C2FC51D}"/>
              </a:ext>
            </a:extLst>
          </p:cNvPr>
          <p:cNvSpPr>
            <a:spLocks noGrp="1"/>
          </p:cNvSpPr>
          <p:nvPr>
            <p:ph type="title"/>
          </p:nvPr>
        </p:nvSpPr>
        <p:spPr/>
        <p:txBody>
          <a:bodyPr>
            <a:normAutofit/>
          </a:bodyPr>
          <a:lstStyle/>
          <a:p>
            <a:r>
              <a:rPr lang="en-US" b="1" dirty="0"/>
              <a:t>Deprived Families Economic Empowerment Program - DEEP</a:t>
            </a:r>
            <a:endParaRPr lang="en-US" dirty="0"/>
          </a:p>
        </p:txBody>
      </p:sp>
      <p:graphicFrame>
        <p:nvGraphicFramePr>
          <p:cNvPr id="3" name="Diagram 2">
            <a:extLst>
              <a:ext uri="{FF2B5EF4-FFF2-40B4-BE49-F238E27FC236}">
                <a16:creationId xmlns:a16="http://schemas.microsoft.com/office/drawing/2014/main" id="{B881E56D-2E45-4C33-9918-7B1C5E3011FF}"/>
              </a:ext>
            </a:extLst>
          </p:cNvPr>
          <p:cNvGraphicFramePr/>
          <p:nvPr>
            <p:extLst>
              <p:ext uri="{D42A27DB-BD31-4B8C-83A1-F6EECF244321}">
                <p14:modId xmlns:p14="http://schemas.microsoft.com/office/powerpoint/2010/main" val="1314777921"/>
              </p:ext>
            </p:extLst>
          </p:nvPr>
        </p:nvGraphicFramePr>
        <p:xfrm>
          <a:off x="668738" y="1440391"/>
          <a:ext cx="23041765" cy="1083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9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6438-5411-4298-B084-F4F83D2197A1}"/>
              </a:ext>
            </a:extLst>
          </p:cNvPr>
          <p:cNvSpPr>
            <a:spLocks noGrp="1"/>
          </p:cNvSpPr>
          <p:nvPr>
            <p:ph type="title"/>
          </p:nvPr>
        </p:nvSpPr>
        <p:spPr/>
        <p:txBody>
          <a:bodyPr/>
          <a:lstStyle/>
          <a:p>
            <a:r>
              <a:rPr lang="en-US" dirty="0"/>
              <a:t>Gender Dimension </a:t>
            </a:r>
          </a:p>
        </p:txBody>
      </p:sp>
      <p:sp>
        <p:nvSpPr>
          <p:cNvPr id="3" name="Content Placeholder 2">
            <a:extLst>
              <a:ext uri="{FF2B5EF4-FFF2-40B4-BE49-F238E27FC236}">
                <a16:creationId xmlns:a16="http://schemas.microsoft.com/office/drawing/2014/main" id="{50BD8E6A-DE35-4FC3-B608-DA8DBB5065A3}"/>
              </a:ext>
            </a:extLst>
          </p:cNvPr>
          <p:cNvSpPr>
            <a:spLocks noGrp="1"/>
          </p:cNvSpPr>
          <p:nvPr>
            <p:ph sz="half" idx="1"/>
          </p:nvPr>
        </p:nvSpPr>
        <p:spPr>
          <a:xfrm>
            <a:off x="7676147" y="2166326"/>
            <a:ext cx="16034356" cy="10244448"/>
          </a:xfrm>
        </p:spPr>
        <p:txBody>
          <a:bodyPr/>
          <a:lstStyle/>
          <a:p>
            <a:pPr algn="just"/>
            <a:r>
              <a:rPr lang="en-US" dirty="0"/>
              <a:t>DEEP employed a holistic family analysis approach, which included analyzing the gender roles’ distribution and relating them to the changing position of women. This analysis was important as the program employed its findings to accommodate for gender sensitivities and relations within families and communities. The program was also very vigilant to mainstreaming women’s empowerment across its different phases and sectors, including selecting implementing partners, technical staff, and implementation mechanisms. The program adopted the values of accompaniment of women beneficiaries to maximize their social capital through fostering strong relations with Community-Based Organizations (CBOs) and merchants. This was strongly supported by dedicated social workers from the Ministry of Social Development, who managed the cases of these women. </a:t>
            </a:r>
          </a:p>
          <a:p>
            <a:pPr algn="just"/>
            <a:r>
              <a:rPr lang="en-US" dirty="0"/>
              <a:t>The program also developed a referral system through the Ministry of Social Development, which linked DEEP with social protection services, health, education, psychological and legal services. This created a safety net for many women starting or expanding their businesses to overcome challenges they faced in or outside their homes in order to empower them and pave their path out of poverty. The different program’s monitoring and evaluation reports depicted that the community’s level of awareness on women’s positive role as entrepreneurs has increased sharply and their attitude towards women’s engagement in the public realm has positively changed.</a:t>
            </a:r>
          </a:p>
        </p:txBody>
      </p:sp>
      <p:pic>
        <p:nvPicPr>
          <p:cNvPr id="5" name="Picture 4">
            <a:extLst>
              <a:ext uri="{FF2B5EF4-FFF2-40B4-BE49-F238E27FC236}">
                <a16:creationId xmlns:a16="http://schemas.microsoft.com/office/drawing/2014/main" id="{EDD78E39-26E5-4347-BEC3-9045EF75B7C5}"/>
              </a:ext>
            </a:extLst>
          </p:cNvPr>
          <p:cNvPicPr>
            <a:picLocks noChangeAspect="1"/>
          </p:cNvPicPr>
          <p:nvPr/>
        </p:nvPicPr>
        <p:blipFill>
          <a:blip r:embed="rId2"/>
          <a:stretch>
            <a:fillRect/>
          </a:stretch>
        </p:blipFill>
        <p:spPr>
          <a:xfrm>
            <a:off x="853604" y="3005627"/>
            <a:ext cx="6501587" cy="6501587"/>
          </a:xfrm>
          <a:prstGeom prst="rect">
            <a:avLst/>
          </a:prstGeom>
        </p:spPr>
      </p:pic>
    </p:spTree>
    <p:extLst>
      <p:ext uri="{BB962C8B-B14F-4D97-AF65-F5344CB8AC3E}">
        <p14:creationId xmlns:p14="http://schemas.microsoft.com/office/powerpoint/2010/main" val="179091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4AFA-999D-4804-8609-58DF5C2FC51D}"/>
              </a:ext>
            </a:extLst>
          </p:cNvPr>
          <p:cNvSpPr>
            <a:spLocks noGrp="1"/>
          </p:cNvSpPr>
          <p:nvPr>
            <p:ph type="title"/>
          </p:nvPr>
        </p:nvSpPr>
        <p:spPr/>
        <p:txBody>
          <a:bodyPr>
            <a:normAutofit/>
          </a:bodyPr>
          <a:lstStyle/>
          <a:p>
            <a:r>
              <a:rPr lang="en-US" b="1" dirty="0"/>
              <a:t>Youth Employment Support Program (YES) - YES-EGYPT</a:t>
            </a:r>
            <a:endParaRPr lang="en-US" dirty="0"/>
          </a:p>
        </p:txBody>
      </p:sp>
      <p:graphicFrame>
        <p:nvGraphicFramePr>
          <p:cNvPr id="3" name="Diagram 2">
            <a:extLst>
              <a:ext uri="{FF2B5EF4-FFF2-40B4-BE49-F238E27FC236}">
                <a16:creationId xmlns:a16="http://schemas.microsoft.com/office/drawing/2014/main" id="{B881E56D-2E45-4C33-9918-7B1C5E3011FF}"/>
              </a:ext>
            </a:extLst>
          </p:cNvPr>
          <p:cNvGraphicFramePr/>
          <p:nvPr>
            <p:extLst>
              <p:ext uri="{D42A27DB-BD31-4B8C-83A1-F6EECF244321}">
                <p14:modId xmlns:p14="http://schemas.microsoft.com/office/powerpoint/2010/main" val="1837855829"/>
              </p:ext>
            </p:extLst>
          </p:nvPr>
        </p:nvGraphicFramePr>
        <p:xfrm>
          <a:off x="668738" y="1440391"/>
          <a:ext cx="23041765" cy="1083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58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7ABE-1EF4-4995-9467-39310635EF76}"/>
              </a:ext>
            </a:extLst>
          </p:cNvPr>
          <p:cNvSpPr>
            <a:spLocks noGrp="1"/>
          </p:cNvSpPr>
          <p:nvPr>
            <p:ph type="title"/>
          </p:nvPr>
        </p:nvSpPr>
        <p:spPr>
          <a:xfrm>
            <a:off x="2198451" y="4046709"/>
            <a:ext cx="20389175" cy="4400788"/>
          </a:xfrm>
        </p:spPr>
        <p:txBody>
          <a:bodyPr>
            <a:noAutofit/>
          </a:bodyPr>
          <a:lstStyle/>
          <a:p>
            <a:pPr algn="just"/>
            <a:r>
              <a:rPr lang="en-US" sz="6600" dirty="0"/>
              <a:t>To what extent is investing in women-led SME and entrepreneurship a priority and focus for IsDB and why? How does this fit into </a:t>
            </a:r>
            <a:r>
              <a:rPr lang="en-US" sz="6600" dirty="0" err="1"/>
              <a:t>IsDB’s</a:t>
            </a:r>
            <a:r>
              <a:rPr lang="en-US" sz="6600" dirty="0"/>
              <a:t> overall development strategy and specifically its approach to addressing fragility and building resilience in fragile and conflict-affected situations?</a:t>
            </a:r>
          </a:p>
        </p:txBody>
      </p:sp>
    </p:spTree>
    <p:extLst>
      <p:ext uri="{BB962C8B-B14F-4D97-AF65-F5344CB8AC3E}">
        <p14:creationId xmlns:p14="http://schemas.microsoft.com/office/powerpoint/2010/main" val="212966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5DD02D-BEF3-4467-910C-53A08B794C93}"/>
              </a:ext>
            </a:extLst>
          </p:cNvPr>
          <p:cNvSpPr>
            <a:spLocks noGrp="1"/>
          </p:cNvSpPr>
          <p:nvPr>
            <p:ph type="title"/>
          </p:nvPr>
        </p:nvSpPr>
        <p:spPr/>
        <p:txBody>
          <a:bodyPr/>
          <a:lstStyle/>
          <a:p>
            <a:r>
              <a:rPr lang="en-US" dirty="0"/>
              <a:t>The Role of SMEs in Fragile Setting</a:t>
            </a:r>
          </a:p>
        </p:txBody>
      </p:sp>
      <p:graphicFrame>
        <p:nvGraphicFramePr>
          <p:cNvPr id="8" name="Content Placeholder 7">
            <a:extLst>
              <a:ext uri="{FF2B5EF4-FFF2-40B4-BE49-F238E27FC236}">
                <a16:creationId xmlns:a16="http://schemas.microsoft.com/office/drawing/2014/main" id="{60061605-4DDC-4D99-818E-71FE3F333FB6}"/>
              </a:ext>
            </a:extLst>
          </p:cNvPr>
          <p:cNvGraphicFramePr>
            <a:graphicFrameLocks noGrp="1"/>
          </p:cNvGraphicFramePr>
          <p:nvPr>
            <p:ph sz="half" idx="1"/>
            <p:extLst>
              <p:ext uri="{D42A27DB-BD31-4B8C-83A1-F6EECF244321}">
                <p14:modId xmlns:p14="http://schemas.microsoft.com/office/powerpoint/2010/main" val="830672197"/>
              </p:ext>
            </p:extLst>
          </p:nvPr>
        </p:nvGraphicFramePr>
        <p:xfrm>
          <a:off x="475831" y="1827601"/>
          <a:ext cx="23659515" cy="102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94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5DD02D-BEF3-4467-910C-53A08B794C93}"/>
              </a:ext>
            </a:extLst>
          </p:cNvPr>
          <p:cNvSpPr>
            <a:spLocks noGrp="1"/>
          </p:cNvSpPr>
          <p:nvPr>
            <p:ph type="title"/>
          </p:nvPr>
        </p:nvSpPr>
        <p:spPr/>
        <p:txBody>
          <a:bodyPr/>
          <a:lstStyle/>
          <a:p>
            <a:r>
              <a:rPr lang="en-US" dirty="0"/>
              <a:t>The Role of SMEs in Fragile Setting</a:t>
            </a:r>
          </a:p>
        </p:txBody>
      </p:sp>
      <p:graphicFrame>
        <p:nvGraphicFramePr>
          <p:cNvPr id="8" name="Content Placeholder 7">
            <a:extLst>
              <a:ext uri="{FF2B5EF4-FFF2-40B4-BE49-F238E27FC236}">
                <a16:creationId xmlns:a16="http://schemas.microsoft.com/office/drawing/2014/main" id="{60061605-4DDC-4D99-818E-71FE3F333FB6}"/>
              </a:ext>
            </a:extLst>
          </p:cNvPr>
          <p:cNvGraphicFramePr>
            <a:graphicFrameLocks noGrp="1"/>
          </p:cNvGraphicFramePr>
          <p:nvPr>
            <p:ph sz="half" idx="1"/>
            <p:extLst>
              <p:ext uri="{D42A27DB-BD31-4B8C-83A1-F6EECF244321}">
                <p14:modId xmlns:p14="http://schemas.microsoft.com/office/powerpoint/2010/main" val="2451551047"/>
              </p:ext>
            </p:extLst>
          </p:nvPr>
        </p:nvGraphicFramePr>
        <p:xfrm>
          <a:off x="0" y="1794927"/>
          <a:ext cx="23659515" cy="102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73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306D-4E2E-4E7C-B05A-E7783DE9DC39}"/>
              </a:ext>
            </a:extLst>
          </p:cNvPr>
          <p:cNvSpPr>
            <a:spLocks noGrp="1"/>
          </p:cNvSpPr>
          <p:nvPr>
            <p:ph type="title"/>
          </p:nvPr>
        </p:nvSpPr>
        <p:spPr/>
        <p:txBody>
          <a:bodyPr/>
          <a:lstStyle/>
          <a:p>
            <a:r>
              <a:rPr lang="en-US" dirty="0"/>
              <a:t>The Typical Constraints Faced by Women Entrepreneurs</a:t>
            </a:r>
          </a:p>
        </p:txBody>
      </p:sp>
      <p:graphicFrame>
        <p:nvGraphicFramePr>
          <p:cNvPr id="4" name="Content Placeholder 3">
            <a:extLst>
              <a:ext uri="{FF2B5EF4-FFF2-40B4-BE49-F238E27FC236}">
                <a16:creationId xmlns:a16="http://schemas.microsoft.com/office/drawing/2014/main" id="{34D92DEE-7C87-4BA3-A540-A682BD273027}"/>
              </a:ext>
            </a:extLst>
          </p:cNvPr>
          <p:cNvGraphicFramePr>
            <a:graphicFrameLocks noGrp="1"/>
          </p:cNvGraphicFramePr>
          <p:nvPr>
            <p:ph idx="1"/>
            <p:extLst>
              <p:ext uri="{D42A27DB-BD31-4B8C-83A1-F6EECF244321}">
                <p14:modId xmlns:p14="http://schemas.microsoft.com/office/powerpoint/2010/main" val="1836629270"/>
              </p:ext>
            </p:extLst>
          </p:nvPr>
        </p:nvGraphicFramePr>
        <p:xfrm>
          <a:off x="-1140612" y="2090272"/>
          <a:ext cx="17872186" cy="1047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1DDB2616-101E-4877-8A42-D2DD10515E44}"/>
              </a:ext>
            </a:extLst>
          </p:cNvPr>
          <p:cNvSpPr>
            <a:spLocks noGrp="1"/>
          </p:cNvSpPr>
          <p:nvPr>
            <p:ph type="body" sz="half" idx="2"/>
          </p:nvPr>
        </p:nvSpPr>
        <p:spPr>
          <a:xfrm>
            <a:off x="14660403" y="2090272"/>
            <a:ext cx="8778219" cy="10479087"/>
          </a:xfrm>
        </p:spPr>
        <p:txBody>
          <a:bodyPr/>
          <a:lstStyle/>
          <a:p>
            <a:pPr algn="just"/>
            <a:r>
              <a:rPr lang="en-US" sz="4000" dirty="0"/>
              <a:t>The effect of these constraints are detrimental. Recent estimates show 4% and 7% income losses (in GDP per capita) respectively on aggregate productivity and resource allocation as a result of gender gaps across developing regions</a:t>
            </a:r>
          </a:p>
        </p:txBody>
      </p:sp>
    </p:spTree>
    <p:extLst>
      <p:ext uri="{BB962C8B-B14F-4D97-AF65-F5344CB8AC3E}">
        <p14:creationId xmlns:p14="http://schemas.microsoft.com/office/powerpoint/2010/main" val="275389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306D-4E2E-4E7C-B05A-E7783DE9DC39}"/>
              </a:ext>
            </a:extLst>
          </p:cNvPr>
          <p:cNvSpPr>
            <a:spLocks noGrp="1"/>
          </p:cNvSpPr>
          <p:nvPr>
            <p:ph type="title"/>
          </p:nvPr>
        </p:nvSpPr>
        <p:spPr/>
        <p:txBody>
          <a:bodyPr/>
          <a:lstStyle/>
          <a:p>
            <a:r>
              <a:rPr lang="en-US" dirty="0"/>
              <a:t>Evidence has shown the following:</a:t>
            </a:r>
          </a:p>
        </p:txBody>
      </p:sp>
      <p:graphicFrame>
        <p:nvGraphicFramePr>
          <p:cNvPr id="4" name="Content Placeholder 3">
            <a:extLst>
              <a:ext uri="{FF2B5EF4-FFF2-40B4-BE49-F238E27FC236}">
                <a16:creationId xmlns:a16="http://schemas.microsoft.com/office/drawing/2014/main" id="{34D92DEE-7C87-4BA3-A540-A682BD273027}"/>
              </a:ext>
            </a:extLst>
          </p:cNvPr>
          <p:cNvGraphicFramePr>
            <a:graphicFrameLocks noGrp="1"/>
          </p:cNvGraphicFramePr>
          <p:nvPr>
            <p:ph sz="half" idx="1"/>
            <p:extLst>
              <p:ext uri="{D42A27DB-BD31-4B8C-83A1-F6EECF244321}">
                <p14:modId xmlns:p14="http://schemas.microsoft.com/office/powerpoint/2010/main" val="3271813868"/>
              </p:ext>
            </p:extLst>
          </p:nvPr>
        </p:nvGraphicFramePr>
        <p:xfrm>
          <a:off x="-3344109" y="2166938"/>
          <a:ext cx="31067458" cy="102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16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4AD210-2019-4F3A-A103-AD7A17BF492C}"/>
              </a:ext>
            </a:extLst>
          </p:cNvPr>
          <p:cNvGraphicFramePr>
            <a:graphicFrameLocks noGrp="1"/>
          </p:cNvGraphicFramePr>
          <p:nvPr>
            <p:ph sz="half" idx="1"/>
            <p:extLst>
              <p:ext uri="{D42A27DB-BD31-4B8C-83A1-F6EECF244321}">
                <p14:modId xmlns:p14="http://schemas.microsoft.com/office/powerpoint/2010/main" val="3942785204"/>
              </p:ext>
            </p:extLst>
          </p:nvPr>
        </p:nvGraphicFramePr>
        <p:xfrm>
          <a:off x="668338" y="2166938"/>
          <a:ext cx="23042562" cy="102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45D983D6-A4B0-4833-B7A1-A62F4FA59FD9}"/>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A529A1E1-88F8-4F57-BDDA-EDB778DBC060}"/>
              </a:ext>
            </a:extLst>
          </p:cNvPr>
          <p:cNvPicPr>
            <a:picLocks noChangeAspect="1"/>
          </p:cNvPicPr>
          <p:nvPr/>
        </p:nvPicPr>
        <p:blipFill>
          <a:blip r:embed="rId7"/>
          <a:stretch>
            <a:fillRect/>
          </a:stretch>
        </p:blipFill>
        <p:spPr>
          <a:xfrm>
            <a:off x="668338" y="4155210"/>
            <a:ext cx="4876190" cy="4876190"/>
          </a:xfrm>
          <a:prstGeom prst="rect">
            <a:avLst/>
          </a:prstGeom>
        </p:spPr>
      </p:pic>
    </p:spTree>
    <p:extLst>
      <p:ext uri="{BB962C8B-B14F-4D97-AF65-F5344CB8AC3E}">
        <p14:creationId xmlns:p14="http://schemas.microsoft.com/office/powerpoint/2010/main" val="220541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30D0-BAF5-4837-AB4B-8F3227E086FE}"/>
              </a:ext>
            </a:extLst>
          </p:cNvPr>
          <p:cNvSpPr>
            <a:spLocks noGrp="1"/>
          </p:cNvSpPr>
          <p:nvPr>
            <p:ph type="title"/>
          </p:nvPr>
        </p:nvSpPr>
        <p:spPr/>
        <p:txBody>
          <a:bodyPr/>
          <a:lstStyle/>
          <a:p>
            <a:r>
              <a:rPr lang="en-US" b="1" dirty="0"/>
              <a:t>Women Empowerment Policy:</a:t>
            </a:r>
          </a:p>
        </p:txBody>
      </p:sp>
      <p:graphicFrame>
        <p:nvGraphicFramePr>
          <p:cNvPr id="4" name="Content Placeholder 3">
            <a:extLst>
              <a:ext uri="{FF2B5EF4-FFF2-40B4-BE49-F238E27FC236}">
                <a16:creationId xmlns:a16="http://schemas.microsoft.com/office/drawing/2014/main" id="{A24AD210-2019-4F3A-A103-AD7A17BF492C}"/>
              </a:ext>
            </a:extLst>
          </p:cNvPr>
          <p:cNvGraphicFramePr>
            <a:graphicFrameLocks noGrp="1"/>
          </p:cNvGraphicFramePr>
          <p:nvPr>
            <p:ph sz="half" idx="1"/>
            <p:extLst>
              <p:ext uri="{D42A27DB-BD31-4B8C-83A1-F6EECF244321}">
                <p14:modId xmlns:p14="http://schemas.microsoft.com/office/powerpoint/2010/main" val="2991059079"/>
              </p:ext>
            </p:extLst>
          </p:nvPr>
        </p:nvGraphicFramePr>
        <p:xfrm>
          <a:off x="668339" y="2166938"/>
          <a:ext cx="16199936" cy="102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6B5E7FF-9048-49E4-90E5-D58AFC9F27F7}"/>
              </a:ext>
            </a:extLst>
          </p:cNvPr>
          <p:cNvPicPr>
            <a:picLocks noChangeAspect="1"/>
          </p:cNvPicPr>
          <p:nvPr/>
        </p:nvPicPr>
        <p:blipFill>
          <a:blip r:embed="rId7"/>
          <a:stretch>
            <a:fillRect/>
          </a:stretch>
        </p:blipFill>
        <p:spPr>
          <a:xfrm>
            <a:off x="17202944" y="2574758"/>
            <a:ext cx="6994442" cy="9836317"/>
          </a:xfrm>
          <a:prstGeom prst="rect">
            <a:avLst/>
          </a:prstGeom>
        </p:spPr>
      </p:pic>
    </p:spTree>
    <p:extLst>
      <p:ext uri="{BB962C8B-B14F-4D97-AF65-F5344CB8AC3E}">
        <p14:creationId xmlns:p14="http://schemas.microsoft.com/office/powerpoint/2010/main" val="220116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30D0-BAF5-4837-AB4B-8F3227E086FE}"/>
              </a:ext>
            </a:extLst>
          </p:cNvPr>
          <p:cNvSpPr>
            <a:spLocks noGrp="1"/>
          </p:cNvSpPr>
          <p:nvPr>
            <p:ph type="title"/>
          </p:nvPr>
        </p:nvSpPr>
        <p:spPr/>
        <p:txBody>
          <a:bodyPr/>
          <a:lstStyle/>
          <a:p>
            <a:r>
              <a:rPr lang="en-US" b="1" dirty="0"/>
              <a:t>Fragility policy:</a:t>
            </a:r>
          </a:p>
        </p:txBody>
      </p:sp>
      <p:graphicFrame>
        <p:nvGraphicFramePr>
          <p:cNvPr id="4" name="Content Placeholder 3">
            <a:extLst>
              <a:ext uri="{FF2B5EF4-FFF2-40B4-BE49-F238E27FC236}">
                <a16:creationId xmlns:a16="http://schemas.microsoft.com/office/drawing/2014/main" id="{A24AD210-2019-4F3A-A103-AD7A17BF492C}"/>
              </a:ext>
            </a:extLst>
          </p:cNvPr>
          <p:cNvGraphicFramePr>
            <a:graphicFrameLocks noGrp="1"/>
          </p:cNvGraphicFramePr>
          <p:nvPr>
            <p:ph sz="half" idx="1"/>
            <p:extLst>
              <p:ext uri="{D42A27DB-BD31-4B8C-83A1-F6EECF244321}">
                <p14:modId xmlns:p14="http://schemas.microsoft.com/office/powerpoint/2010/main" val="3191826208"/>
              </p:ext>
            </p:extLst>
          </p:nvPr>
        </p:nvGraphicFramePr>
        <p:xfrm>
          <a:off x="7988968" y="2166938"/>
          <a:ext cx="15721932" cy="102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34064C2-A5FA-4978-AD5C-36792464660D}"/>
              </a:ext>
            </a:extLst>
          </p:cNvPr>
          <p:cNvPicPr>
            <a:picLocks noChangeAspect="1"/>
          </p:cNvPicPr>
          <p:nvPr/>
        </p:nvPicPr>
        <p:blipFill>
          <a:blip r:embed="rId7"/>
          <a:stretch>
            <a:fillRect/>
          </a:stretch>
        </p:blipFill>
        <p:spPr>
          <a:xfrm>
            <a:off x="449645" y="2166937"/>
            <a:ext cx="7247182" cy="10244137"/>
          </a:xfrm>
          <a:prstGeom prst="rect">
            <a:avLst/>
          </a:prstGeom>
        </p:spPr>
      </p:pic>
    </p:spTree>
    <p:extLst>
      <p:ext uri="{BB962C8B-B14F-4D97-AF65-F5344CB8AC3E}">
        <p14:creationId xmlns:p14="http://schemas.microsoft.com/office/powerpoint/2010/main" val="2228460554"/>
      </p:ext>
    </p:extLst>
  </p:cSld>
  <p:clrMapOvr>
    <a:masterClrMapping/>
  </p:clrMapOvr>
</p:sld>
</file>

<file path=ppt/theme/theme1.xml><?xml version="1.0" encoding="utf-8"?>
<a:theme xmlns:a="http://schemas.openxmlformats.org/drawingml/2006/main" name="IsDB | Powerpoint Template | 25.4 x 19.05">
  <a:themeElements>
    <a:clrScheme name="IsDB ">
      <a:dk1>
        <a:srgbClr val="0D3B46"/>
      </a:dk1>
      <a:lt1>
        <a:srgbClr val="FFFFFF"/>
      </a:lt1>
      <a:dk2>
        <a:srgbClr val="0D3B46"/>
      </a:dk2>
      <a:lt2>
        <a:srgbClr val="E7E6E6"/>
      </a:lt2>
      <a:accent1>
        <a:srgbClr val="40AA35"/>
      </a:accent1>
      <a:accent2>
        <a:srgbClr val="233771"/>
      </a:accent2>
      <a:accent3>
        <a:srgbClr val="C6C9D0"/>
      </a:accent3>
      <a:accent4>
        <a:srgbClr val="E0C003"/>
      </a:accent4>
      <a:accent5>
        <a:srgbClr val="24B4B5"/>
      </a:accent5>
      <a:accent6>
        <a:srgbClr val="40AA35"/>
      </a:accent6>
      <a:hlink>
        <a:srgbClr val="24B4B5"/>
      </a:hlink>
      <a:folHlink>
        <a:srgbClr val="E3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IsDB | Powerpoint Template | 33.87 x 19.05 </Template>
  <TotalTime>517</TotalTime>
  <Words>1748</Words>
  <Application>Microsoft Office PowerPoint</Application>
  <PresentationFormat>Custom</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Oswald</vt:lpstr>
      <vt:lpstr>Roboto Light</vt:lpstr>
      <vt:lpstr>IsDB | Powerpoint Template | 25.4 x 19.05</vt:lpstr>
      <vt:lpstr>Women in Fragile States</vt:lpstr>
      <vt:lpstr>To what extent is investing in women-led SME and entrepreneurship a priority and focus for IsDB and why? How does this fit into IsDB’s overall development strategy and specifically its approach to addressing fragility and building resilience in fragile and conflict-affected situations?</vt:lpstr>
      <vt:lpstr>The Role of SMEs in Fragile Setting</vt:lpstr>
      <vt:lpstr>The Role of SMEs in Fragile Setting</vt:lpstr>
      <vt:lpstr>The Typical Constraints Faced by Women Entrepreneurs</vt:lpstr>
      <vt:lpstr>Evidence has shown the following:</vt:lpstr>
      <vt:lpstr>PowerPoint Presentation</vt:lpstr>
      <vt:lpstr>Women Empowerment Policy:</vt:lpstr>
      <vt:lpstr>Fragility policy:</vt:lpstr>
      <vt:lpstr>Deprived Families Economic Empowerment Program - DEEP</vt:lpstr>
      <vt:lpstr>Gender Dimension </vt:lpstr>
      <vt:lpstr>Youth Employment Support Program (YES) - YES-EGYPT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Donya Davis</dc:creator>
  <cp:lastModifiedBy>Mona Munshi</cp:lastModifiedBy>
  <cp:revision>35</cp:revision>
  <dcterms:created xsi:type="dcterms:W3CDTF">2018-05-17T09:11:18Z</dcterms:created>
  <dcterms:modified xsi:type="dcterms:W3CDTF">2020-02-13T13:21:06Z</dcterms:modified>
</cp:coreProperties>
</file>